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3" r:id="rId2"/>
    <p:sldMasterId id="2147483797" r:id="rId3"/>
  </p:sldMasterIdLst>
  <p:notesMasterIdLst>
    <p:notesMasterId r:id="rId15"/>
  </p:notesMasterIdLst>
  <p:sldIdLst>
    <p:sldId id="256" r:id="rId4"/>
    <p:sldId id="292" r:id="rId5"/>
    <p:sldId id="293" r:id="rId6"/>
    <p:sldId id="295" r:id="rId7"/>
    <p:sldId id="297" r:id="rId8"/>
    <p:sldId id="298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F92E4-5863-4640-8E2A-F06C00209F5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9C792-5162-4995-818B-E4009DC4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5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23164"/>
          <a:stretch>
            <a:fillRect/>
          </a:stretch>
        </p:blipFill>
        <p:spPr bwMode="auto">
          <a:xfrm>
            <a:off x="3073400" y="0"/>
            <a:ext cx="3035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90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20313" r="22150"/>
          <a:stretch>
            <a:fillRect/>
          </a:stretch>
        </p:blipFill>
        <p:spPr bwMode="auto">
          <a:xfrm>
            <a:off x="6096000" y="762000"/>
            <a:ext cx="304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090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6667" r="10376"/>
          <a:stretch>
            <a:fillRect/>
          </a:stretch>
        </p:blipFill>
        <p:spPr bwMode="auto">
          <a:xfrm>
            <a:off x="0" y="639763"/>
            <a:ext cx="30861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DDDDDD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343400"/>
            <a:ext cx="9144000" cy="2514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4419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E42A-BFE6-4B7F-907A-0C31DAE5D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479F-A13C-45AD-B139-3556504D3F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475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30E9-5365-452D-ABF3-2EF99D8B30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434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B344-FB9F-4352-97E9-61C860E39C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243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83F0-7971-42FB-8E97-0E6EDFD05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07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A697-DFCE-40DC-B050-ED2ABE0A8B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4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8B17-8870-4ED9-ACBB-79F43B5653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070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828B-4B66-4CAA-B712-28383B20F6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00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22EE-273A-472F-9924-8E99D07DBF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06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4559-35AA-46E5-9461-1EED804396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385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1600"/>
            <a:ext cx="219075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1600"/>
            <a:ext cx="641985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ADCC-79A0-44CF-8D07-F57E5B86EC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195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5240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38862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7EBC-7DB3-4B5A-A467-0FFDA4C8BE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600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359C-B70B-4429-B1B2-EF1FEF0704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999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356350"/>
            <a:ext cx="2057400" cy="365125"/>
          </a:xfrm>
        </p:spPr>
        <p:txBody>
          <a:bodyPr numCol="1">
            <a:prstTxWarp prst="textPlain">
              <a:avLst/>
            </a:prstTxWarp>
          </a:bodyPr>
          <a:lstStyle>
            <a:lvl1pPr>
              <a:defRPr b="0" cap="none" spc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OE3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0790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44F9-B589-4236-869A-572B40F99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18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49B1-A725-4C71-B2C1-9B4C8DA83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842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9BA1-E549-4C81-9CC7-D0F3BD270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358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DC93-5884-4D69-8C42-B036A5A82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94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7101-9468-40B4-A038-4226B770C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126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3E83-15DF-43C5-9B89-0F0DE48BD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18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8F79-B2E7-4BDE-B495-DE9376ED5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07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BFDE-B644-4763-8A2D-E112EA77A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397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AE8E-E7F2-44D5-AE13-ABE98C234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494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0113-B388-444A-A449-C4F0B41B6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85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34C3D6-08EA-440E-A7B7-65228B71A75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0ED05-BB5F-4F7A-A2E2-2626057DC10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6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9" descr="4050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7567" r="23164" b="6108"/>
          <a:stretch>
            <a:fillRect/>
          </a:stretch>
        </p:blipFill>
        <p:spPr bwMode="auto">
          <a:xfrm>
            <a:off x="0" y="3200400"/>
            <a:ext cx="1358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209011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9033" r="9703"/>
          <a:stretch>
            <a:fillRect/>
          </a:stretch>
        </p:blipFill>
        <p:spPr bwMode="auto">
          <a:xfrm>
            <a:off x="0" y="1384300"/>
            <a:ext cx="13604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209009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3125" r="26059" b="18750"/>
          <a:stretch>
            <a:fillRect/>
          </a:stretch>
        </p:blipFill>
        <p:spPr bwMode="auto">
          <a:xfrm>
            <a:off x="0" y="49530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 autoUpdateAnimBg="0"/>
      <p:bldP spid="60423" grpId="0" autoUpdateAnimBg="0"/>
      <p:bldP spid="60424" grpId="0" build="p" bldLvl="5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D7499-0B26-4F07-9F98-D6BD6B10BD59}" type="slidenum">
              <a:rPr lang="en-US" altLang="en-US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5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Global Marketplace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/>
          <a:stretch/>
        </p:blipFill>
        <p:spPr bwMode="auto">
          <a:xfrm>
            <a:off x="5133975" y="4227466"/>
            <a:ext cx="4010025" cy="25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Target:</a:t>
            </a:r>
          </a:p>
          <a:p>
            <a:r>
              <a:rPr lang="en-US"/>
              <a:t>Describe ways competition affects business decisions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820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Eagle Challenge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7007" y="1315243"/>
            <a:ext cx="3629025" cy="571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7minutes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OA10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79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Businesses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075" y="1981200"/>
            <a:ext cx="7908925" cy="5095875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Size and Scope</a:t>
            </a:r>
          </a:p>
          <a:p>
            <a:pPr lvl="1" eaLnBrk="1" hangingPunct="1"/>
            <a:r>
              <a:rPr lang="en-US" altLang="en-US" b="1" u="sng" smtClean="0"/>
              <a:t>Large vs. Small</a:t>
            </a:r>
            <a:r>
              <a:rPr lang="en-US" altLang="en-US" smtClean="0"/>
              <a:t> – size – small businesses have less than 100 employees, large more.</a:t>
            </a:r>
          </a:p>
          <a:p>
            <a:pPr lvl="1" eaLnBrk="1" hangingPunct="1"/>
            <a:r>
              <a:rPr lang="en-US" altLang="en-US" b="1" u="sng" smtClean="0"/>
              <a:t>Domestic vs. Global</a:t>
            </a:r>
            <a:r>
              <a:rPr lang="en-US" altLang="en-US" smtClean="0"/>
              <a:t> – domestic market is a single country, global is among nations.</a:t>
            </a:r>
          </a:p>
        </p:txBody>
      </p:sp>
    </p:spTree>
    <p:extLst>
      <p:ext uri="{BB962C8B-B14F-4D97-AF65-F5344CB8AC3E}">
        <p14:creationId xmlns:p14="http://schemas.microsoft.com/office/powerpoint/2010/main" val="19166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Businesses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Purpose</a:t>
            </a:r>
          </a:p>
          <a:p>
            <a:pPr lvl="1" eaLnBrk="1" hangingPunct="1"/>
            <a:r>
              <a:rPr lang="en-US" altLang="en-US" b="1" u="sng" smtClean="0"/>
              <a:t>Profit</a:t>
            </a:r>
            <a:r>
              <a:rPr lang="en-US" altLang="en-US" smtClean="0"/>
              <a:t> (Microsoft, McDonald’s) </a:t>
            </a:r>
            <a:r>
              <a:rPr lang="en-US" altLang="en-US" b="1" u="sng" smtClean="0"/>
              <a:t>vs.</a:t>
            </a:r>
            <a:r>
              <a:rPr lang="en-US" altLang="en-US" smtClean="0"/>
              <a:t> </a:t>
            </a:r>
            <a:r>
              <a:rPr lang="en-US" altLang="en-US" b="1" u="sng" smtClean="0"/>
              <a:t>Nonprofit</a:t>
            </a:r>
            <a:r>
              <a:rPr lang="en-US" altLang="en-US" smtClean="0"/>
              <a:t> (YMCA, Boys/Girls Clubs of America)</a:t>
            </a:r>
          </a:p>
          <a:p>
            <a:pPr lvl="1" eaLnBrk="1" hangingPunct="1"/>
            <a:r>
              <a:rPr lang="en-US" altLang="en-US" b="1" u="sng" smtClean="0"/>
              <a:t>Public</a:t>
            </a:r>
            <a:r>
              <a:rPr lang="en-US" altLang="en-US" smtClean="0"/>
              <a:t> (government services) </a:t>
            </a:r>
            <a:r>
              <a:rPr lang="en-US" altLang="en-US" b="1" u="sng" smtClean="0"/>
              <a:t>vs. Private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	Public organizations provide a non-profit service or are associated with the government.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709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0"/>
            <a:ext cx="7848600" cy="889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6600" b="1" i="1" smtClean="0">
                <a:solidFill>
                  <a:schemeClr val="tx1"/>
                </a:solidFill>
              </a:rPr>
              <a:t>International Trade</a:t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r>
              <a:rPr lang="en-US" altLang="en-US" sz="2400" b="1" i="1" smtClean="0">
                <a:solidFill>
                  <a:schemeClr val="tx1"/>
                </a:solidFill>
              </a:rPr>
              <a:t>LT</a:t>
            </a:r>
            <a:r>
              <a:rPr lang="en-US" altLang="en-US" sz="1400" b="1" i="1" smtClean="0">
                <a:solidFill>
                  <a:schemeClr val="tx1"/>
                </a:solidFill>
              </a:rPr>
              <a:t>:</a:t>
            </a:r>
            <a:r>
              <a:rPr lang="en-US" altLang="en-US" sz="6600" b="1" i="1" smtClean="0">
                <a:solidFill>
                  <a:schemeClr val="tx1"/>
                </a:solidFill>
              </a:rPr>
              <a:t> </a:t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r>
              <a:rPr lang="en-US" altLang="en-US" sz="3600" smtClean="0"/>
              <a:t>The benefits of international trade</a:t>
            </a:r>
            <a:r>
              <a:rPr lang="en-US" altLang="en-US" sz="6600" smtClean="0"/>
              <a:t/>
            </a:r>
            <a:br>
              <a:rPr lang="en-US" altLang="en-US" sz="6600" smtClean="0"/>
            </a:br>
            <a:r>
              <a:rPr lang="en-US" altLang="en-US" sz="6600" b="1" i="1" smtClean="0">
                <a:solidFill>
                  <a:schemeClr val="tx1"/>
                </a:solidFill>
              </a:rPr>
              <a:t/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endParaRPr lang="en-US" altLang="en-US" sz="2400" b="1" i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Global vs Domestic</a:t>
            </a:r>
          </a:p>
        </p:txBody>
      </p:sp>
      <p:sp>
        <p:nvSpPr>
          <p:cNvPr id="4" name="TextBox 3"/>
          <p:cNvSpPr txBox="1"/>
          <p:nvPr/>
        </p:nvSpPr>
        <p:spPr>
          <a:xfrm rot="20984870">
            <a:off x="1490329" y="1771684"/>
            <a:ext cx="3769121" cy="138499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Berlin Sans FB Demi" panose="020E0802020502020306" pitchFamily="34" charset="0"/>
                <a:ea typeface="Segoe UI Symbol" panose="020B0502040204020203" pitchFamily="34" charset="0"/>
              </a:rPr>
              <a:t>Within your home nation (one country)</a:t>
            </a:r>
          </a:p>
        </p:txBody>
      </p:sp>
      <p:sp>
        <p:nvSpPr>
          <p:cNvPr id="5" name="TextBox 4"/>
          <p:cNvSpPr txBox="1"/>
          <p:nvPr/>
        </p:nvSpPr>
        <p:spPr>
          <a:xfrm rot="20984870">
            <a:off x="4714744" y="5220456"/>
            <a:ext cx="3085216" cy="889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Bernard MT Condensed" panose="02050806060905020404" pitchFamily="18" charset="0"/>
                <a:ea typeface="Segoe UI Symbol" panose="020B0502040204020203" pitchFamily="34" charset="0"/>
              </a:rPr>
              <a:t>Multiple Countries</a:t>
            </a: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55788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503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International Trade</a:t>
            </a:r>
          </a:p>
        </p:txBody>
      </p:sp>
      <p:sp>
        <p:nvSpPr>
          <p:cNvPr id="2048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6477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smtClean="0"/>
              <a:t>Involves the exchange of goods and services between nations.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u="sng" smtClean="0"/>
              <a:t>Imports</a:t>
            </a:r>
            <a:r>
              <a:rPr lang="en-US" altLang="en-US" sz="2800" b="1" smtClean="0"/>
              <a:t> are goods and services purchased from other countries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u="sng" smtClean="0"/>
              <a:t>Exports</a:t>
            </a:r>
            <a:r>
              <a:rPr lang="en-US" altLang="en-US" sz="2800" b="1" smtClean="0"/>
              <a:t> are goods and services sold to other countries.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349296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Absolute Advantage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57150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When a country has a natural resource or ability that allow it to  produce a product at the lowest cost possible.</a:t>
            </a:r>
          </a:p>
          <a:p>
            <a:pPr lvl="1" eaLnBrk="1" hangingPunct="1">
              <a:buSzPct val="90000"/>
            </a:pPr>
            <a:r>
              <a:rPr lang="en-US" altLang="en-US" smtClean="0"/>
              <a:t>Example: China produces nearly 80% of all silk.</a:t>
            </a:r>
            <a:endParaRPr lang="en-US" altLang="en-US" sz="2400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Trade is still valuable even when absolute advantage does not exist.</a:t>
            </a:r>
          </a:p>
        </p:txBody>
      </p:sp>
      <p:pic>
        <p:nvPicPr>
          <p:cNvPr id="22532" name="Picture 5" descr="china-sca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2286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D%20Silkworm%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17589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3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Comparative Advantage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828800"/>
            <a:ext cx="7086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The value that a nation gains by selling the goods that it produces most efficiently.</a:t>
            </a:r>
          </a:p>
          <a:p>
            <a:pPr lvl="1" eaLnBrk="1" hangingPunct="1">
              <a:buSzPct val="90000"/>
            </a:pPr>
            <a:r>
              <a:rPr lang="en-US" altLang="en-US" sz="2400" smtClean="0"/>
              <a:t>Examples:  High tech equipment and goods may be produced in the U.S. or Japan.</a:t>
            </a:r>
          </a:p>
          <a:p>
            <a:pPr lvl="1" eaLnBrk="1" hangingPunct="1">
              <a:buSzPct val="90000"/>
            </a:pPr>
            <a:r>
              <a:rPr lang="en-US" altLang="en-US" sz="2400" smtClean="0"/>
              <a:t>Products that are labor intensive may be produced in emerging nations giving them a comparative advantage.  </a:t>
            </a:r>
          </a:p>
        </p:txBody>
      </p:sp>
    </p:spTree>
    <p:extLst>
      <p:ext uri="{BB962C8B-B14F-4D97-AF65-F5344CB8AC3E}">
        <p14:creationId xmlns:p14="http://schemas.microsoft.com/office/powerpoint/2010/main" val="373789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Balance of Trade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67818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The difference in value between exports and imports of a nation 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Trade Deficit – importing more than exporting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Trade Surplus – exporting more than importing</a:t>
            </a:r>
          </a:p>
        </p:txBody>
      </p:sp>
    </p:spTree>
    <p:extLst>
      <p:ext uri="{BB962C8B-B14F-4D97-AF65-F5344CB8AC3E}">
        <p14:creationId xmlns:p14="http://schemas.microsoft.com/office/powerpoint/2010/main" val="238128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Involves letting another company (licensee) use a trademark, patent, special formula, company  name, or some other intellectual property for a fee or royalty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With licensing, a foreign company make the product using the info or guidelines provided by the licensor.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the product is a success in the foreign country, the licensor has gained entry with minimal risk.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228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92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Franchising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038"/>
          </a:xfrm>
        </p:spPr>
        <p:txBody>
          <a:bodyPr/>
          <a:lstStyle/>
          <a:p>
            <a:r>
              <a:rPr lang="en-US" altLang="en-US" smtClean="0"/>
              <a:t>A special type of licensing.</a:t>
            </a:r>
          </a:p>
          <a:p>
            <a:endParaRPr lang="en-US" altLang="en-US" smtClean="0"/>
          </a:p>
          <a:p>
            <a:r>
              <a:rPr lang="en-US" altLang="en-US" smtClean="0"/>
              <a:t>In a franchise agreement, a franchisor grants the franchisee the rights to operate under the company name.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95863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3425"/>
            <a:ext cx="32766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6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_BGLOB_TXT_Global08">
  <a:themeElements>
    <a:clrScheme name="PPP_BGLOB_TXT_Global0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GLOB_TXT_Global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PP_BGLOB_TXT_Global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598</TotalTime>
  <Words>355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Berlin Sans FB Demi</vt:lpstr>
      <vt:lpstr>Bernard MT Condensed</vt:lpstr>
      <vt:lpstr>Calibri</vt:lpstr>
      <vt:lpstr>Calibri Light</vt:lpstr>
      <vt:lpstr>Georgia</vt:lpstr>
      <vt:lpstr>Segoe UI Symbol</vt:lpstr>
      <vt:lpstr>Times New Roman</vt:lpstr>
      <vt:lpstr>Trebuchet MS</vt:lpstr>
      <vt:lpstr>Wingdings</vt:lpstr>
      <vt:lpstr>Wingdings 2</vt:lpstr>
      <vt:lpstr>Urban</vt:lpstr>
      <vt:lpstr>PPP_BGLOB_TXT_Global08</vt:lpstr>
      <vt:lpstr>Office Theme</vt:lpstr>
      <vt:lpstr>The Global Marketplace</vt:lpstr>
      <vt:lpstr>International Trade LT:  The benefits of international trade  </vt:lpstr>
      <vt:lpstr>Global vs Domestic</vt:lpstr>
      <vt:lpstr>International Trade</vt:lpstr>
      <vt:lpstr>Absolute Advantage</vt:lpstr>
      <vt:lpstr>Comparative Advantage</vt:lpstr>
      <vt:lpstr>Balance of Trade</vt:lpstr>
      <vt:lpstr>Licensing</vt:lpstr>
      <vt:lpstr>Franchising</vt:lpstr>
      <vt:lpstr>Types of Businesses</vt:lpstr>
      <vt:lpstr>Types of Businesses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Marketplace</dc:title>
  <dc:creator>Jennifer</dc:creator>
  <cp:lastModifiedBy>Morris, Marla</cp:lastModifiedBy>
  <cp:revision>35</cp:revision>
  <cp:lastPrinted>2015-08-17T15:22:20Z</cp:lastPrinted>
  <dcterms:created xsi:type="dcterms:W3CDTF">2011-02-16T17:14:30Z</dcterms:created>
  <dcterms:modified xsi:type="dcterms:W3CDTF">2019-01-18T15:45:10Z</dcterms:modified>
</cp:coreProperties>
</file>