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stellar cafe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Its out of this world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14456" y="4903799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Chloe Trundy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14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PUBLICITY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2366895"/>
            <a:ext cx="7006107" cy="3544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2439" y="3354317"/>
            <a:ext cx="6072389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7820" y="3492817"/>
            <a:ext cx="482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Stellar Café is fantastic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89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SELLING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0670" y="3206839"/>
            <a:ext cx="157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718429"/>
            <a:ext cx="5112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Hello, welcome to the stellar café , all of our pastry </a:t>
            </a:r>
          </a:p>
          <a:p>
            <a:endParaRPr lang="en-US" dirty="0"/>
          </a:p>
          <a:p>
            <a:r>
              <a:rPr lang="en-US" dirty="0" smtClean="0"/>
              <a:t>items are currently 20% off and with any purchase </a:t>
            </a:r>
          </a:p>
          <a:p>
            <a:endParaRPr lang="en-US" dirty="0"/>
          </a:p>
          <a:p>
            <a:r>
              <a:rPr lang="en-US" dirty="0" smtClean="0"/>
              <a:t>you may receive a free sample of our new coffee.</a:t>
            </a:r>
          </a:p>
          <a:p>
            <a:endParaRPr lang="en-US" dirty="0"/>
          </a:p>
          <a:p>
            <a:r>
              <a:rPr lang="en-US" dirty="0" smtClean="0"/>
              <a:t>However the sale on our pastries end tonight at </a:t>
            </a:r>
          </a:p>
          <a:p>
            <a:endParaRPr lang="en-US" dirty="0"/>
          </a:p>
          <a:p>
            <a:r>
              <a:rPr lang="en-US" dirty="0" smtClean="0"/>
              <a:t>8:30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7884" y="1867982"/>
            <a:ext cx="1151371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Louisville, </a:t>
            </a:r>
            <a:r>
              <a:rPr lang="en-US" sz="1100" dirty="0"/>
              <a:t>Ky., </a:t>
            </a:r>
            <a:r>
              <a:rPr lang="en-US" sz="1100" dirty="0" smtClean="0"/>
              <a:t>Dec. </a:t>
            </a:r>
            <a:r>
              <a:rPr lang="en-US" sz="1100" dirty="0"/>
              <a:t>19, </a:t>
            </a:r>
            <a:r>
              <a:rPr lang="en-US" sz="1100" dirty="0" smtClean="0"/>
              <a:t>2017 – The stellar cafe, </a:t>
            </a:r>
            <a:r>
              <a:rPr lang="en-US" sz="1100" dirty="0"/>
              <a:t>America's largest fast casual </a:t>
            </a:r>
            <a:r>
              <a:rPr lang="en-US" sz="1100" dirty="0" smtClean="0"/>
              <a:t>cafe </a:t>
            </a:r>
            <a:r>
              <a:rPr lang="en-US" sz="1100" dirty="0"/>
              <a:t>chain, announced today the opening of its newest franchised restaurant in Warner Robins, Georgia, marking the company's 4th location in the </a:t>
            </a:r>
            <a:r>
              <a:rPr lang="en-US" sz="1100" dirty="0" smtClean="0"/>
              <a:t>states. </a:t>
            </a:r>
            <a:r>
              <a:rPr lang="en-US" sz="1100" dirty="0"/>
              <a:t>Located at 762 Highway 96, the restaurant will celebrate its grand opening with a VIP event on </a:t>
            </a:r>
            <a:r>
              <a:rPr lang="en-US" sz="1100" dirty="0" smtClean="0"/>
              <a:t>Dec. </a:t>
            </a:r>
            <a:r>
              <a:rPr lang="en-US" sz="1100" dirty="0"/>
              <a:t>26, starting with a ribbon cutting ceremony at 10 a.m. During the ribbon cutting, the restaurant will proudly make a donation to the Alzheimer's Association of Middle Georgia. The restaurant will be open to the public on </a:t>
            </a:r>
            <a:r>
              <a:rPr lang="en-US" sz="1100" dirty="0" smtClean="0"/>
              <a:t>Dec. </a:t>
            </a:r>
            <a:r>
              <a:rPr lang="en-US" sz="1100" dirty="0"/>
              <a:t>27 at 10:30 a.m. EDT.</a:t>
            </a:r>
          </a:p>
          <a:p>
            <a:r>
              <a:rPr lang="en-US" dirty="0"/>
              <a:t>    </a:t>
            </a:r>
          </a:p>
          <a:p>
            <a:r>
              <a:rPr lang="en-US" sz="1100" dirty="0"/>
              <a:t>The new restaurant is owned and operated by Allen Peake and Mike Chumbley, of C&amp;P Restaurant Company, who currently have one location in Macon, Georgia. As former </a:t>
            </a:r>
            <a:r>
              <a:rPr lang="en-US" sz="1100" dirty="0" smtClean="0"/>
              <a:t>the stellar cafe </a:t>
            </a:r>
            <a:r>
              <a:rPr lang="en-US" sz="1100" dirty="0"/>
              <a:t>franchisees in the 1990's, the pair was eager to re-join the brand under the leadership of Carl Howard. Having been franchisees of various concepts, Peake and Chumbley have a unique perspective of what works and what doesn't. They consider the key ingredient to franchise success is believing in the franchisor and the concept.</a:t>
            </a:r>
          </a:p>
          <a:p>
            <a:endParaRPr lang="en-US" dirty="0"/>
          </a:p>
          <a:p>
            <a:r>
              <a:rPr lang="en-US" sz="1100" dirty="0"/>
              <a:t>"As veterans of the foodservice industry, Mike and I were thrilled to be re-joining the </a:t>
            </a:r>
            <a:r>
              <a:rPr lang="en-US" sz="1100" dirty="0" smtClean="0"/>
              <a:t>stellar cafe </a:t>
            </a:r>
            <a:r>
              <a:rPr lang="en-US" sz="1100" dirty="0"/>
              <a:t>family. We truly believe in the </a:t>
            </a:r>
            <a:r>
              <a:rPr lang="en-US" sz="1100" dirty="0" smtClean="0"/>
              <a:t>stellar cafe </a:t>
            </a:r>
            <a:r>
              <a:rPr lang="en-US" sz="1100" dirty="0"/>
              <a:t>menu and are excited about the direction the company is heading under its new leadership," said Allen Peake, </a:t>
            </a:r>
            <a:r>
              <a:rPr lang="en-US" sz="1100" dirty="0" smtClean="0"/>
              <a:t>the stellar cafe </a:t>
            </a:r>
            <a:r>
              <a:rPr lang="en-US" sz="1100" dirty="0"/>
              <a:t>franchisee. "  , the stellar </a:t>
            </a:r>
            <a:r>
              <a:rPr lang="en-US" sz="1100" dirty="0" smtClean="0"/>
              <a:t>café is </a:t>
            </a:r>
            <a:r>
              <a:rPr lang="en-US" sz="1100" dirty="0"/>
              <a:t>uniquely positioned in the fast casual arena, and we know that Warner Robins' residents will love our approach to serving quick, affordable </a:t>
            </a:r>
            <a:r>
              <a:rPr lang="en-US" sz="1100" dirty="0" smtClean="0"/>
              <a:t>food</a:t>
            </a:r>
            <a:r>
              <a:rPr lang="en-US" sz="1100" dirty="0"/>
              <a:t>." </a:t>
            </a:r>
          </a:p>
          <a:p>
            <a:endParaRPr lang="en-US" sz="1100" dirty="0"/>
          </a:p>
          <a:p>
            <a:r>
              <a:rPr lang="en-US" sz="1100" dirty="0"/>
              <a:t>The expansion in Georgia is part of the brand's overall franchise development plans for this year, with a goal of opening three additional restaurants by the end of 2016. This announcement comes on the heels of significant growth for </a:t>
            </a:r>
            <a:r>
              <a:rPr lang="en-US" sz="1100" dirty="0" smtClean="0"/>
              <a:t>the stellar cafe, </a:t>
            </a:r>
            <a:r>
              <a:rPr lang="en-US" sz="1100" dirty="0"/>
              <a:t>including 13 consecutive quarters of same-store sales growth – with franchisees boasting a 5.1 percent year-over-year same-store sales increase in July. In addition, </a:t>
            </a:r>
            <a:r>
              <a:rPr lang="en-US" sz="1100" dirty="0" smtClean="0"/>
              <a:t>the stellar cafe </a:t>
            </a:r>
            <a:r>
              <a:rPr lang="en-US" sz="1100" dirty="0"/>
              <a:t>franchisees are experiencing nearly three times the industry average growth rate, with new franchised restaurants setting company-wide records. In fact, Peake and Chumbley's Macon, Georgia restaurant celebrated a record-breaking grand opening week with more than $80,000 in sales.</a:t>
            </a:r>
          </a:p>
          <a:p>
            <a:endParaRPr lang="en-US" dirty="0"/>
          </a:p>
          <a:p>
            <a:r>
              <a:rPr lang="en-US" sz="1100" dirty="0"/>
              <a:t>With nearly 220 restaurants in 24 states, </a:t>
            </a:r>
            <a:r>
              <a:rPr lang="en-US" sz="1100" dirty="0" smtClean="0"/>
              <a:t>the stellar cafe </a:t>
            </a:r>
            <a:r>
              <a:rPr lang="en-US" sz="1100" dirty="0"/>
              <a:t>is America's largest </a:t>
            </a:r>
            <a:r>
              <a:rPr lang="en-US" sz="1100" dirty="0" smtClean="0"/>
              <a:t>café casual </a:t>
            </a:r>
            <a:r>
              <a:rPr lang="en-US" sz="1100" dirty="0"/>
              <a:t>chain, serving freshly prepared entrees, Submarinos® sandwiches, salads and pizza. </a:t>
            </a:r>
            <a:r>
              <a:rPr lang="en-US" sz="1100" dirty="0" smtClean="0"/>
              <a:t>The stellar cafe </a:t>
            </a:r>
            <a:r>
              <a:rPr lang="en-US" sz="1100" dirty="0"/>
              <a:t>franchisees are experiencing record sales growth, and the company is currently seeking single- and multi-unit operators to join the brand's rapid expansion. For more information about franchise opportunities, connect with </a:t>
            </a:r>
            <a:r>
              <a:rPr lang="en-US" sz="1100" dirty="0" smtClean="0"/>
              <a:t>the stellar cafe </a:t>
            </a:r>
            <a:r>
              <a:rPr lang="en-US" sz="1100" dirty="0"/>
              <a:t>online at </a:t>
            </a:r>
            <a:r>
              <a:rPr lang="en-US" sz="1100" dirty="0" smtClean="0"/>
              <a:t>www.stellarcafe.com</a:t>
            </a:r>
            <a:r>
              <a:rPr lang="en-US" sz="1100" dirty="0"/>
              <a:t>, </a:t>
            </a:r>
            <a:r>
              <a:rPr lang="en-US" sz="1100" dirty="0" smtClean="0"/>
              <a:t>www.ownastellarcafe.com</a:t>
            </a:r>
            <a:r>
              <a:rPr lang="en-US" sz="1100" dirty="0"/>
              <a:t>, </a:t>
            </a:r>
            <a:r>
              <a:rPr lang="en-US" sz="1100" dirty="0" smtClean="0"/>
              <a:t>@thestellarcafe, </a:t>
            </a:r>
            <a:r>
              <a:rPr lang="en-US" sz="1100" dirty="0"/>
              <a:t>and https://</a:t>
            </a:r>
            <a:r>
              <a:rPr lang="en-US" sz="1100" dirty="0" smtClean="0"/>
              <a:t>www.facebook.com/stellarcafe.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About </a:t>
            </a:r>
            <a:r>
              <a:rPr lang="en-US" sz="1100" dirty="0" smtClean="0"/>
              <a:t>the stellar café 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With approximately 220 restaurants, </a:t>
            </a:r>
            <a:r>
              <a:rPr lang="en-US" sz="1100" dirty="0" smtClean="0"/>
              <a:t>the stellar cafe </a:t>
            </a:r>
            <a:r>
              <a:rPr lang="en-US" sz="1100" dirty="0"/>
              <a:t>is America's largest </a:t>
            </a:r>
            <a:r>
              <a:rPr lang="en-US" sz="1100" dirty="0" smtClean="0"/>
              <a:t>cafe-casual </a:t>
            </a:r>
            <a:r>
              <a:rPr lang="en-US" sz="1100" dirty="0"/>
              <a:t>chain, serving freshly prepared entrees, Submarinos® sandwiches, salads and pizza. One of the New York Post's five breakout fast-casual restaurants and a Fast Casual.com Brand of the Year, </a:t>
            </a:r>
            <a:r>
              <a:rPr lang="en-US" sz="1100" dirty="0" smtClean="0"/>
              <a:t>the stellar cafe </a:t>
            </a:r>
            <a:r>
              <a:rPr lang="en-US" sz="1100" dirty="0"/>
              <a:t>franchisees are experiencing record sales growth. Visit www.ownafazolis.com for details on development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9442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4" y="5300318"/>
            <a:ext cx="5151549" cy="1418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858123">
            <a:off x="1180173" y="6078098"/>
            <a:ext cx="207779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Stellar cafe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47430" y="2438823"/>
            <a:ext cx="2485623" cy="24727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89" y="2881571"/>
            <a:ext cx="1706273" cy="1623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685823">
            <a:off x="2953913" y="2452145"/>
            <a:ext cx="129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257564">
            <a:off x="4339757" y="2696905"/>
            <a:ext cx="59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7960" y="2452145"/>
            <a:ext cx="14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Stellar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media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r="67668"/>
          <a:stretch/>
        </p:blipFill>
        <p:spPr>
          <a:xfrm>
            <a:off x="7359469" y="2367664"/>
            <a:ext cx="2776203" cy="31342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46805" y="3822990"/>
            <a:ext cx="2601533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6-Point Star 15"/>
          <p:cNvSpPr/>
          <p:nvPr/>
        </p:nvSpPr>
        <p:spPr>
          <a:xfrm rot="1774944">
            <a:off x="7768505" y="3389659"/>
            <a:ext cx="2122734" cy="21323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24076" y="4086495"/>
            <a:ext cx="232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STELLAR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CAFE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55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841" y="1836865"/>
            <a:ext cx="410836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</a:t>
            </a:r>
          </a:p>
          <a:p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493" y="2344982"/>
            <a:ext cx="273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stellar cafe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0624" y="3868190"/>
            <a:ext cx="390793" cy="1725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1111" y="1906773"/>
            <a:ext cx="29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Open mon.-sat. closed sun.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8263" y="635748"/>
            <a:ext cx="10131425" cy="1456267"/>
          </a:xfrm>
        </p:spPr>
        <p:txBody>
          <a:bodyPr/>
          <a:lstStyle/>
          <a:p>
            <a:r>
              <a:rPr lang="en-US" dirty="0" smtClean="0"/>
              <a:t>Print Media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9952" y="2249237"/>
            <a:ext cx="1729952" cy="1762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79" y="2249237"/>
            <a:ext cx="1762545" cy="1762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1515" r="64222" b="66680"/>
          <a:stretch/>
        </p:blipFill>
        <p:spPr>
          <a:xfrm>
            <a:off x="5092769" y="2750184"/>
            <a:ext cx="1107582" cy="9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media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02" y="1739911"/>
            <a:ext cx="6336405" cy="452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673" b="66430"/>
          <a:stretch/>
        </p:blipFill>
        <p:spPr>
          <a:xfrm rot="21170027">
            <a:off x="6335857" y="2859956"/>
            <a:ext cx="976992" cy="865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151425">
            <a:off x="4324816" y="3262794"/>
            <a:ext cx="284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456 East Star Street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57832">
            <a:off x="4486167" y="2984026"/>
            <a:ext cx="338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Stellar Café  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83" y="3245041"/>
            <a:ext cx="772733" cy="7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31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r="12810"/>
          <a:stretch/>
        </p:blipFill>
        <p:spPr>
          <a:xfrm>
            <a:off x="3031132" y="956493"/>
            <a:ext cx="7679289" cy="5381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0810" y="3776251"/>
            <a:ext cx="255001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2173" y="3778992"/>
            <a:ext cx="21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HOLIDAY DISCOUNT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30124" y="5195424"/>
            <a:ext cx="2119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UO TO 30% OFF OF EVERY BAKED GOOD </a:t>
            </a:r>
          </a:p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PURCHASE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44" y="4527232"/>
            <a:ext cx="862886" cy="790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6903" y="4527232"/>
            <a:ext cx="875760" cy="828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4525" y="4097781"/>
            <a:ext cx="240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STELLAR CAFÉ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r="64159" b="67171"/>
          <a:stretch/>
        </p:blipFill>
        <p:spPr>
          <a:xfrm>
            <a:off x="8892645" y="4552948"/>
            <a:ext cx="756633" cy="6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promotion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2268" r="1057" b="1636"/>
          <a:stretch/>
        </p:blipFill>
        <p:spPr>
          <a:xfrm>
            <a:off x="2756079" y="2730321"/>
            <a:ext cx="6001555" cy="3026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3017" y="3928056"/>
            <a:ext cx="3296991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2378" y="3915177"/>
            <a:ext cx="2807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20% OFF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9971" y="4192176"/>
            <a:ext cx="139735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0358" y="4206941"/>
            <a:ext cx="120198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63495" y="4066555"/>
            <a:ext cx="12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stellar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café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7003" y="4066555"/>
            <a:ext cx="1264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stellar </a:t>
            </a:r>
          </a:p>
          <a:p>
            <a:r>
              <a:rPr lang="en-US" dirty="0">
                <a:solidFill>
                  <a:schemeClr val="bg1"/>
                </a:solidFill>
              </a:rPr>
              <a:t>     café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9269" y="4752797"/>
            <a:ext cx="377350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3813" y="4989885"/>
            <a:ext cx="382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Coupon is not valid past Jan. 12 2018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60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Media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5867"/>
            <a:ext cx="3267208" cy="2055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9247" y="1901065"/>
            <a:ext cx="50070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can you find marvelous coffee, tea and </a:t>
            </a:r>
          </a:p>
          <a:p>
            <a:endParaRPr lang="en-US" dirty="0"/>
          </a:p>
          <a:p>
            <a:r>
              <a:rPr lang="en-US" dirty="0" smtClean="0"/>
              <a:t>pastries that are out of this world? Just around </a:t>
            </a:r>
          </a:p>
          <a:p>
            <a:endParaRPr lang="en-US" dirty="0"/>
          </a:p>
          <a:p>
            <a:r>
              <a:rPr lang="en-US" dirty="0" smtClean="0"/>
              <a:t>east star street, the stellar café serves desserts </a:t>
            </a:r>
          </a:p>
          <a:p>
            <a:endParaRPr lang="en-US" dirty="0"/>
          </a:p>
          <a:p>
            <a:r>
              <a:rPr lang="en-US" dirty="0" smtClean="0"/>
              <a:t>just like your grandma used to make and coffee </a:t>
            </a:r>
          </a:p>
          <a:p>
            <a:endParaRPr lang="en-US" dirty="0"/>
          </a:p>
          <a:p>
            <a:r>
              <a:rPr lang="en-US" dirty="0" smtClean="0"/>
              <a:t>made to perfection.  swing by soon for holiday </a:t>
            </a:r>
          </a:p>
          <a:p>
            <a:endParaRPr lang="en-US" dirty="0"/>
          </a:p>
          <a:p>
            <a:r>
              <a:rPr lang="en-US" dirty="0" smtClean="0"/>
              <a:t>deals and download our app “the stellar café” </a:t>
            </a:r>
          </a:p>
          <a:p>
            <a:endParaRPr lang="en-US" dirty="0"/>
          </a:p>
          <a:p>
            <a:r>
              <a:rPr lang="en-US" dirty="0" smtClean="0"/>
              <a:t>for more deals and coupons.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90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014567"/>
            <a:ext cx="391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DIRECT MARKETING 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89" y="1868744"/>
            <a:ext cx="6885099" cy="4764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2177" y="3727749"/>
            <a:ext cx="346763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2177" y="3758526"/>
            <a:ext cx="5821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Don’t miss out on our holiday deals up to 20% off on all baked good items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7302" y="4047086"/>
            <a:ext cx="2334499" cy="23729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88086" y="4068560"/>
            <a:ext cx="237293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47273" y="4066303"/>
            <a:ext cx="185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Stellar Café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7273" y="4558746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Dec. 10 – Dec. 21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64" y="5172704"/>
            <a:ext cx="1083774" cy="9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marketing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799" y="2437163"/>
            <a:ext cx="3432345" cy="159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240924"/>
            <a:ext cx="2778616" cy="1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4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283</TotalTime>
  <Words>802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The stellar cafe</vt:lpstr>
      <vt:lpstr>Specialty media </vt:lpstr>
      <vt:lpstr>Print Media</vt:lpstr>
      <vt:lpstr>Print media </vt:lpstr>
      <vt:lpstr>Online </vt:lpstr>
      <vt:lpstr>Sales promotion </vt:lpstr>
      <vt:lpstr>Broadcast Media</vt:lpstr>
      <vt:lpstr> </vt:lpstr>
      <vt:lpstr>direct marketing </vt:lpstr>
      <vt:lpstr>PUBLICITY </vt:lpstr>
      <vt:lpstr>PERSONAL SELLING </vt:lpstr>
      <vt:lpstr>PUBLIC RELATIONS 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stellar cafe</dc:title>
  <dc:creator>Trundy,Chloe</dc:creator>
  <cp:lastModifiedBy>Morris, Marla</cp:lastModifiedBy>
  <cp:revision>29</cp:revision>
  <dcterms:created xsi:type="dcterms:W3CDTF">2017-11-28T14:51:29Z</dcterms:created>
  <dcterms:modified xsi:type="dcterms:W3CDTF">2017-12-07T15:58:49Z</dcterms:modified>
</cp:coreProperties>
</file>