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269" r:id="rId2"/>
    <p:sldId id="257" r:id="rId3"/>
    <p:sldId id="264" r:id="rId4"/>
    <p:sldId id="258" r:id="rId5"/>
    <p:sldId id="259" r:id="rId6"/>
    <p:sldId id="260" r:id="rId7"/>
    <p:sldId id="261" r:id="rId8"/>
    <p:sldId id="262" r:id="rId9"/>
    <p:sldId id="263" r:id="rId10"/>
    <p:sldId id="265" r:id="rId11"/>
    <p:sldId id="266" r:id="rId12"/>
    <p:sldId id="267"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AFD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89" autoAdjust="0"/>
    <p:restoredTop sz="94660"/>
  </p:normalViewPr>
  <p:slideViewPr>
    <p:cSldViewPr snapToGrid="0">
      <p:cViewPr varScale="1">
        <p:scale>
          <a:sx n="72" d="100"/>
          <a:sy n="72" d="100"/>
        </p:scale>
        <p:origin x="1494"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2A9323-D040-420F-94FC-2484259EC8F4}" type="datetimeFigureOut">
              <a:rPr lang="en-US" smtClean="0"/>
              <a:t>12/5/2017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261F05-D5B7-4E7E-ACF5-9F9B8C599DC4}" type="slidenum">
              <a:rPr lang="en-US" smtClean="0"/>
              <a:t>‹#›</a:t>
            </a:fld>
            <a:endParaRPr lang="en-US"/>
          </a:p>
        </p:txBody>
      </p:sp>
    </p:spTree>
    <p:extLst>
      <p:ext uri="{BB962C8B-B14F-4D97-AF65-F5344CB8AC3E}">
        <p14:creationId xmlns:p14="http://schemas.microsoft.com/office/powerpoint/2010/main" val="3455761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1261F05-D5B7-4E7E-ACF5-9F9B8C599DC4}" type="slidenum">
              <a:rPr lang="en-US" smtClean="0"/>
              <a:t>6</a:t>
            </a:fld>
            <a:endParaRPr lang="en-US"/>
          </a:p>
        </p:txBody>
      </p:sp>
    </p:spTree>
    <p:extLst>
      <p:ext uri="{BB962C8B-B14F-4D97-AF65-F5344CB8AC3E}">
        <p14:creationId xmlns:p14="http://schemas.microsoft.com/office/powerpoint/2010/main" val="702441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BABCF4-A393-44C3-A0A3-7716E5EA0FB2}"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85CF9-71EB-4928-95D1-59E6AC89587E}" type="slidenum">
              <a:rPr lang="en-US" smtClean="0"/>
              <a:t>‹#›</a:t>
            </a:fld>
            <a:endParaRPr lang="en-US"/>
          </a:p>
        </p:txBody>
      </p:sp>
    </p:spTree>
    <p:extLst>
      <p:ext uri="{BB962C8B-B14F-4D97-AF65-F5344CB8AC3E}">
        <p14:creationId xmlns:p14="http://schemas.microsoft.com/office/powerpoint/2010/main" val="1869363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BABCF4-A393-44C3-A0A3-7716E5EA0FB2}"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85CF9-71EB-4928-95D1-59E6AC89587E}" type="slidenum">
              <a:rPr lang="en-US" smtClean="0"/>
              <a:t>‹#›</a:t>
            </a:fld>
            <a:endParaRPr lang="en-US"/>
          </a:p>
        </p:txBody>
      </p:sp>
    </p:spTree>
    <p:extLst>
      <p:ext uri="{BB962C8B-B14F-4D97-AF65-F5344CB8AC3E}">
        <p14:creationId xmlns:p14="http://schemas.microsoft.com/office/powerpoint/2010/main" val="2389735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BABCF4-A393-44C3-A0A3-7716E5EA0FB2}"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85CF9-71EB-4928-95D1-59E6AC89587E}"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0703462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BABCF4-A393-44C3-A0A3-7716E5EA0FB2}"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85CF9-71EB-4928-95D1-59E6AC89587E}" type="slidenum">
              <a:rPr lang="en-US" smtClean="0"/>
              <a:t>‹#›</a:t>
            </a:fld>
            <a:endParaRPr lang="en-US"/>
          </a:p>
        </p:txBody>
      </p:sp>
    </p:spTree>
    <p:extLst>
      <p:ext uri="{BB962C8B-B14F-4D97-AF65-F5344CB8AC3E}">
        <p14:creationId xmlns:p14="http://schemas.microsoft.com/office/powerpoint/2010/main" val="478664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BABCF4-A393-44C3-A0A3-7716E5EA0FB2}"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85CF9-71EB-4928-95D1-59E6AC89587E}"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0187518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BABCF4-A393-44C3-A0A3-7716E5EA0FB2}"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85CF9-71EB-4928-95D1-59E6AC89587E}" type="slidenum">
              <a:rPr lang="en-US" smtClean="0"/>
              <a:t>‹#›</a:t>
            </a:fld>
            <a:endParaRPr lang="en-US"/>
          </a:p>
        </p:txBody>
      </p:sp>
    </p:spTree>
    <p:extLst>
      <p:ext uri="{BB962C8B-B14F-4D97-AF65-F5344CB8AC3E}">
        <p14:creationId xmlns:p14="http://schemas.microsoft.com/office/powerpoint/2010/main" val="24711646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BABCF4-A393-44C3-A0A3-7716E5EA0FB2}"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85CF9-71EB-4928-95D1-59E6AC89587E}" type="slidenum">
              <a:rPr lang="en-US" smtClean="0"/>
              <a:t>‹#›</a:t>
            </a:fld>
            <a:endParaRPr lang="en-US"/>
          </a:p>
        </p:txBody>
      </p:sp>
    </p:spTree>
    <p:extLst>
      <p:ext uri="{BB962C8B-B14F-4D97-AF65-F5344CB8AC3E}">
        <p14:creationId xmlns:p14="http://schemas.microsoft.com/office/powerpoint/2010/main" val="4221242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BABCF4-A393-44C3-A0A3-7716E5EA0FB2}"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85CF9-71EB-4928-95D1-59E6AC89587E}" type="slidenum">
              <a:rPr lang="en-US" smtClean="0"/>
              <a:t>‹#›</a:t>
            </a:fld>
            <a:endParaRPr lang="en-US"/>
          </a:p>
        </p:txBody>
      </p:sp>
    </p:spTree>
    <p:extLst>
      <p:ext uri="{BB962C8B-B14F-4D97-AF65-F5344CB8AC3E}">
        <p14:creationId xmlns:p14="http://schemas.microsoft.com/office/powerpoint/2010/main" val="19342673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BABCF4-A393-44C3-A0A3-7716E5EA0FB2}"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85CF9-71EB-4928-95D1-59E6AC89587E}" type="slidenum">
              <a:rPr lang="en-US" smtClean="0"/>
              <a:t>‹#›</a:t>
            </a:fld>
            <a:endParaRPr lang="en-US"/>
          </a:p>
        </p:txBody>
      </p:sp>
    </p:spTree>
    <p:extLst>
      <p:ext uri="{BB962C8B-B14F-4D97-AF65-F5344CB8AC3E}">
        <p14:creationId xmlns:p14="http://schemas.microsoft.com/office/powerpoint/2010/main" val="4089767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BABCF4-A393-44C3-A0A3-7716E5EA0FB2}" type="datetimeFigureOut">
              <a:rPr lang="en-US" smtClean="0"/>
              <a:t>12/5/2017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385CF9-71EB-4928-95D1-59E6AC89587E}" type="slidenum">
              <a:rPr lang="en-US" smtClean="0"/>
              <a:t>‹#›</a:t>
            </a:fld>
            <a:endParaRPr lang="en-US"/>
          </a:p>
        </p:txBody>
      </p:sp>
    </p:spTree>
    <p:extLst>
      <p:ext uri="{BB962C8B-B14F-4D97-AF65-F5344CB8AC3E}">
        <p14:creationId xmlns:p14="http://schemas.microsoft.com/office/powerpoint/2010/main" val="2263934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BABCF4-A393-44C3-A0A3-7716E5EA0FB2}"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85CF9-71EB-4928-95D1-59E6AC89587E}" type="slidenum">
              <a:rPr lang="en-US" smtClean="0"/>
              <a:t>‹#›</a:t>
            </a:fld>
            <a:endParaRPr lang="en-US"/>
          </a:p>
        </p:txBody>
      </p:sp>
    </p:spTree>
    <p:extLst>
      <p:ext uri="{BB962C8B-B14F-4D97-AF65-F5344CB8AC3E}">
        <p14:creationId xmlns:p14="http://schemas.microsoft.com/office/powerpoint/2010/main" val="1098023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BABCF4-A393-44C3-A0A3-7716E5EA0FB2}" type="datetimeFigureOut">
              <a:rPr lang="en-US" smtClean="0"/>
              <a:t>12/5/2017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385CF9-71EB-4928-95D1-59E6AC89587E}" type="slidenum">
              <a:rPr lang="en-US" smtClean="0"/>
              <a:t>‹#›</a:t>
            </a:fld>
            <a:endParaRPr lang="en-US"/>
          </a:p>
        </p:txBody>
      </p:sp>
    </p:spTree>
    <p:extLst>
      <p:ext uri="{BB962C8B-B14F-4D97-AF65-F5344CB8AC3E}">
        <p14:creationId xmlns:p14="http://schemas.microsoft.com/office/powerpoint/2010/main" val="36350738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BABCF4-A393-44C3-A0A3-7716E5EA0FB2}" type="datetimeFigureOut">
              <a:rPr lang="en-US" smtClean="0"/>
              <a:t>12/5/2017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385CF9-71EB-4928-95D1-59E6AC89587E}" type="slidenum">
              <a:rPr lang="en-US" smtClean="0"/>
              <a:t>‹#›</a:t>
            </a:fld>
            <a:endParaRPr lang="en-US"/>
          </a:p>
        </p:txBody>
      </p:sp>
    </p:spTree>
    <p:extLst>
      <p:ext uri="{BB962C8B-B14F-4D97-AF65-F5344CB8AC3E}">
        <p14:creationId xmlns:p14="http://schemas.microsoft.com/office/powerpoint/2010/main" val="3877019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BABCF4-A393-44C3-A0A3-7716E5EA0FB2}" type="datetimeFigureOut">
              <a:rPr lang="en-US" smtClean="0"/>
              <a:t>12/5/2017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385CF9-71EB-4928-95D1-59E6AC89587E}" type="slidenum">
              <a:rPr lang="en-US" smtClean="0"/>
              <a:t>‹#›</a:t>
            </a:fld>
            <a:endParaRPr lang="en-US"/>
          </a:p>
        </p:txBody>
      </p:sp>
    </p:spTree>
    <p:extLst>
      <p:ext uri="{BB962C8B-B14F-4D97-AF65-F5344CB8AC3E}">
        <p14:creationId xmlns:p14="http://schemas.microsoft.com/office/powerpoint/2010/main" val="4024047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BABCF4-A393-44C3-A0A3-7716E5EA0FB2}"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85CF9-71EB-4928-95D1-59E6AC89587E}" type="slidenum">
              <a:rPr lang="en-US" smtClean="0"/>
              <a:t>‹#›</a:t>
            </a:fld>
            <a:endParaRPr lang="en-US"/>
          </a:p>
        </p:txBody>
      </p:sp>
    </p:spTree>
    <p:extLst>
      <p:ext uri="{BB962C8B-B14F-4D97-AF65-F5344CB8AC3E}">
        <p14:creationId xmlns:p14="http://schemas.microsoft.com/office/powerpoint/2010/main" val="4247171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BABCF4-A393-44C3-A0A3-7716E5EA0FB2}" type="datetimeFigureOut">
              <a:rPr lang="en-US" smtClean="0"/>
              <a:t>12/5/2017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385CF9-71EB-4928-95D1-59E6AC89587E}" type="slidenum">
              <a:rPr lang="en-US" smtClean="0"/>
              <a:t>‹#›</a:t>
            </a:fld>
            <a:endParaRPr lang="en-US"/>
          </a:p>
        </p:txBody>
      </p:sp>
    </p:spTree>
    <p:extLst>
      <p:ext uri="{BB962C8B-B14F-4D97-AF65-F5344CB8AC3E}">
        <p14:creationId xmlns:p14="http://schemas.microsoft.com/office/powerpoint/2010/main" val="3382187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60BABCF4-A393-44C3-A0A3-7716E5EA0FB2}" type="datetimeFigureOut">
              <a:rPr lang="en-US" smtClean="0"/>
              <a:t>12/5/2017</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FA385CF9-71EB-4928-95D1-59E6AC89587E}" type="slidenum">
              <a:rPr lang="en-US" smtClean="0"/>
              <a:t>‹#›</a:t>
            </a:fld>
            <a:endParaRPr lang="en-US"/>
          </a:p>
        </p:txBody>
      </p:sp>
    </p:spTree>
    <p:extLst>
      <p:ext uri="{BB962C8B-B14F-4D97-AF65-F5344CB8AC3E}">
        <p14:creationId xmlns:p14="http://schemas.microsoft.com/office/powerpoint/2010/main" val="13112016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hyperlink" Target="http://www.snailmoo.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36978" y="1343378"/>
            <a:ext cx="8337025" cy="1646302"/>
          </a:xfrm>
        </p:spPr>
        <p:txBody>
          <a:bodyPr/>
          <a:lstStyle/>
          <a:p>
            <a:r>
              <a:rPr lang="en-US" sz="7000" b="1" i="1" u="sng" dirty="0" smtClean="0">
                <a:solidFill>
                  <a:srgbClr val="00B050"/>
                </a:solidFill>
                <a:latin typeface="Brush Script Std" panose="03060802040607070404" pitchFamily="66" charset="0"/>
              </a:rPr>
              <a:t>Snailmoo Cosmetics</a:t>
            </a:r>
            <a:endParaRPr lang="en-US" sz="7000" b="1" i="1" u="sng" dirty="0">
              <a:solidFill>
                <a:srgbClr val="00B050"/>
              </a:solidFill>
              <a:latin typeface="Brush Script Std" panose="03060802040607070404" pitchFamily="66" charset="0"/>
            </a:endParaRPr>
          </a:p>
        </p:txBody>
      </p:sp>
      <p:sp>
        <p:nvSpPr>
          <p:cNvPr id="3" name="Subtitle 2"/>
          <p:cNvSpPr>
            <a:spLocks noGrp="1"/>
          </p:cNvSpPr>
          <p:nvPr>
            <p:ph type="subTitle" idx="1"/>
          </p:nvPr>
        </p:nvSpPr>
        <p:spPr>
          <a:xfrm>
            <a:off x="0" y="4129856"/>
            <a:ext cx="7766936" cy="1096899"/>
          </a:xfrm>
        </p:spPr>
        <p:txBody>
          <a:bodyPr>
            <a:normAutofit/>
          </a:bodyPr>
          <a:lstStyle/>
          <a:p>
            <a:r>
              <a:rPr lang="en-US" sz="2200" b="1" dirty="0" smtClean="0">
                <a:latin typeface="Adobe Kaiti Std R" panose="02020400000000000000" pitchFamily="18" charset="-128"/>
                <a:ea typeface="Adobe Kaiti Std R" panose="02020400000000000000" pitchFamily="18" charset="-128"/>
              </a:rPr>
              <a:t>Founder – Cory Liner</a:t>
            </a:r>
            <a:endParaRPr lang="en-US" sz="2200" b="1" dirty="0">
              <a:latin typeface="Adobe Kaiti Std R" panose="02020400000000000000" pitchFamily="18" charset="-128"/>
              <a:ea typeface="Adobe Kaiti Std R" panose="02020400000000000000" pitchFamily="18" charset="-128"/>
            </a:endParaRPr>
          </a:p>
        </p:txBody>
      </p:sp>
      <p:pic>
        <p:nvPicPr>
          <p:cNvPr id="4" name="Picture 3"/>
          <p:cNvPicPr>
            <a:picLocks noChangeAspect="1"/>
          </p:cNvPicPr>
          <p:nvPr/>
        </p:nvPicPr>
        <p:blipFill>
          <a:blip r:embed="rId2"/>
          <a:stretch>
            <a:fillRect/>
          </a:stretch>
        </p:blipFill>
        <p:spPr>
          <a:xfrm rot="20895963">
            <a:off x="1546512" y="184220"/>
            <a:ext cx="1816573" cy="1816573"/>
          </a:xfrm>
          <a:prstGeom prst="rect">
            <a:avLst/>
          </a:prstGeom>
        </p:spPr>
      </p:pic>
      <p:pic>
        <p:nvPicPr>
          <p:cNvPr id="5" name="Picture 4"/>
          <p:cNvPicPr>
            <a:picLocks noChangeAspect="1"/>
          </p:cNvPicPr>
          <p:nvPr/>
        </p:nvPicPr>
        <p:blipFill>
          <a:blip r:embed="rId3"/>
          <a:stretch>
            <a:fillRect/>
          </a:stretch>
        </p:blipFill>
        <p:spPr>
          <a:xfrm rot="20792353">
            <a:off x="885874" y="3166168"/>
            <a:ext cx="3348131" cy="3348131"/>
          </a:xfrm>
          <a:prstGeom prst="rect">
            <a:avLst/>
          </a:prstGeom>
        </p:spPr>
      </p:pic>
      <p:sp>
        <p:nvSpPr>
          <p:cNvPr id="6" name="Rectangle 5"/>
          <p:cNvSpPr/>
          <p:nvPr/>
        </p:nvSpPr>
        <p:spPr>
          <a:xfrm rot="20588681">
            <a:off x="2405707" y="5497421"/>
            <a:ext cx="672279" cy="215444"/>
          </a:xfrm>
          <a:prstGeom prst="rect">
            <a:avLst/>
          </a:prstGeom>
          <a:solidFill>
            <a:schemeClr val="tx1"/>
          </a:solidFill>
          <a:ln>
            <a:solidFill>
              <a:schemeClr val="tx1"/>
            </a:solidFill>
          </a:ln>
        </p:spPr>
        <p:txBody>
          <a:bodyPr wrap="square" lIns="91440" tIns="45720" rIns="91440" bIns="45720">
            <a:spAutoFit/>
          </a:bodyPr>
          <a:lstStyle/>
          <a:p>
            <a:pPr algn="ctr"/>
            <a:r>
              <a:rPr lang="en-US" sz="800" b="1" spc="50" dirty="0" smtClean="0">
                <a:ln w="0"/>
                <a:solidFill>
                  <a:schemeClr val="bg2"/>
                </a:solidFill>
                <a:effectLst>
                  <a:innerShdw blurRad="63500" dist="50800" dir="13500000">
                    <a:srgbClr val="000000">
                      <a:alpha val="50000"/>
                    </a:srgbClr>
                  </a:innerShdw>
                </a:effectLst>
              </a:rPr>
              <a:t>Snailmoo</a:t>
            </a:r>
            <a:endParaRPr lang="en-US" sz="800" b="1" spc="50" dirty="0">
              <a:ln w="0"/>
              <a:solidFill>
                <a:schemeClr val="bg2"/>
              </a:solidFill>
              <a:effectLst>
                <a:innerShdw blurRad="63500" dist="50800" dir="13500000">
                  <a:srgbClr val="000000">
                    <a:alpha val="50000"/>
                  </a:srgbClr>
                </a:innerShdw>
              </a:effectLst>
            </a:endParaRPr>
          </a:p>
        </p:txBody>
      </p:sp>
      <p:sp>
        <p:nvSpPr>
          <p:cNvPr id="7" name="Rectangle 6"/>
          <p:cNvSpPr/>
          <p:nvPr/>
        </p:nvSpPr>
        <p:spPr>
          <a:xfrm rot="4563288">
            <a:off x="2163284" y="3948050"/>
            <a:ext cx="506870" cy="169277"/>
          </a:xfrm>
          <a:prstGeom prst="rect">
            <a:avLst/>
          </a:prstGeom>
          <a:solidFill>
            <a:schemeClr val="tx1"/>
          </a:solidFill>
          <a:ln>
            <a:solidFill>
              <a:schemeClr val="tx1"/>
            </a:solidFill>
          </a:ln>
        </p:spPr>
        <p:txBody>
          <a:bodyPr wrap="none" lIns="91440" tIns="45720" rIns="91440" bIns="45720">
            <a:spAutoFit/>
          </a:bodyPr>
          <a:lstStyle/>
          <a:p>
            <a:pPr algn="ctr"/>
            <a:r>
              <a:rPr lang="en-US" sz="500" b="1" spc="50" dirty="0" smtClean="0">
                <a:ln w="0"/>
                <a:solidFill>
                  <a:schemeClr val="bg2"/>
                </a:solidFill>
                <a:effectLst>
                  <a:innerShdw blurRad="63500" dist="50800" dir="13500000">
                    <a:srgbClr val="000000">
                      <a:alpha val="50000"/>
                    </a:srgbClr>
                  </a:innerShdw>
                </a:effectLst>
              </a:rPr>
              <a:t>Snailmoo</a:t>
            </a:r>
            <a:endParaRPr lang="en-US" sz="500" b="1" spc="50" dirty="0">
              <a:ln w="0"/>
              <a:solidFill>
                <a:schemeClr val="bg2"/>
              </a:solidFill>
              <a:effectLst>
                <a:innerShdw blurRad="63500" dist="50800" dir="13500000">
                  <a:srgbClr val="000000">
                    <a:alpha val="50000"/>
                  </a:srgbClr>
                </a:innerShdw>
              </a:effectLst>
            </a:endParaRPr>
          </a:p>
        </p:txBody>
      </p:sp>
      <p:pic>
        <p:nvPicPr>
          <p:cNvPr id="8" name="Picture 7"/>
          <p:cNvPicPr>
            <a:picLocks noChangeAspect="1"/>
          </p:cNvPicPr>
          <p:nvPr/>
        </p:nvPicPr>
        <p:blipFill>
          <a:blip r:embed="rId4"/>
          <a:stretch>
            <a:fillRect/>
          </a:stretch>
        </p:blipFill>
        <p:spPr>
          <a:xfrm>
            <a:off x="8540010" y="1945714"/>
            <a:ext cx="3810000" cy="3810000"/>
          </a:xfrm>
          <a:prstGeom prst="rect">
            <a:avLst/>
          </a:prstGeom>
        </p:spPr>
      </p:pic>
      <p:sp>
        <p:nvSpPr>
          <p:cNvPr id="9" name="Rectangle 8"/>
          <p:cNvSpPr/>
          <p:nvPr/>
        </p:nvSpPr>
        <p:spPr>
          <a:xfrm>
            <a:off x="9975020" y="3503472"/>
            <a:ext cx="1143180" cy="323165"/>
          </a:xfrm>
          <a:prstGeom prst="rect">
            <a:avLst/>
          </a:prstGeom>
          <a:solidFill>
            <a:schemeClr val="bg2"/>
          </a:solidFill>
          <a:ln>
            <a:solidFill>
              <a:schemeClr val="tx1"/>
            </a:solidFill>
          </a:ln>
        </p:spPr>
        <p:txBody>
          <a:bodyPr wrap="square" lIns="91440" tIns="45720" rIns="91440" bIns="45720">
            <a:spAutoFit/>
          </a:bodyPr>
          <a:lstStyle/>
          <a:p>
            <a:pPr algn="ctr"/>
            <a:r>
              <a:rPr lang="en-US" sz="1500" b="1" spc="50" dirty="0" smtClean="0">
                <a:ln w="0"/>
                <a:effectLst>
                  <a:innerShdw blurRad="63500" dist="50800" dir="13500000">
                    <a:srgbClr val="000000">
                      <a:alpha val="50000"/>
                    </a:srgbClr>
                  </a:innerShdw>
                </a:effectLst>
              </a:rPr>
              <a:t>Snailmoo</a:t>
            </a:r>
            <a:endParaRPr lang="en-US" sz="1500" b="1" spc="50" dirty="0">
              <a:ln w="0"/>
              <a:effectLst>
                <a:innerShdw blurRad="63500" dist="50800" dir="13500000">
                  <a:srgbClr val="000000">
                    <a:alpha val="50000"/>
                  </a:srgbClr>
                </a:innerShdw>
              </a:effectLst>
            </a:endParaRPr>
          </a:p>
        </p:txBody>
      </p:sp>
      <p:pic>
        <p:nvPicPr>
          <p:cNvPr id="10" name="Picture 9"/>
          <p:cNvPicPr>
            <a:picLocks noChangeAspect="1"/>
          </p:cNvPicPr>
          <p:nvPr/>
        </p:nvPicPr>
        <p:blipFill>
          <a:blip r:embed="rId5"/>
          <a:stretch>
            <a:fillRect/>
          </a:stretch>
        </p:blipFill>
        <p:spPr>
          <a:xfrm rot="13716891">
            <a:off x="5946470" y="2073635"/>
            <a:ext cx="3148510" cy="2951728"/>
          </a:xfrm>
          <a:prstGeom prst="rect">
            <a:avLst/>
          </a:prstGeom>
        </p:spPr>
      </p:pic>
      <p:sp>
        <p:nvSpPr>
          <p:cNvPr id="13" name="Rectangle 12"/>
          <p:cNvSpPr/>
          <p:nvPr/>
        </p:nvSpPr>
        <p:spPr>
          <a:xfrm rot="13758432">
            <a:off x="7190918" y="3500011"/>
            <a:ext cx="404162" cy="246221"/>
          </a:xfrm>
          <a:prstGeom prst="rect">
            <a:avLst/>
          </a:prstGeom>
          <a:solidFill>
            <a:schemeClr val="bg2"/>
          </a:solidFill>
          <a:ln>
            <a:solidFill>
              <a:schemeClr val="tx1"/>
            </a:solidFill>
          </a:ln>
        </p:spPr>
        <p:txBody>
          <a:bodyPr wrap="square" lIns="91440" tIns="45720" rIns="91440" bIns="45720">
            <a:spAutoFit/>
          </a:bodyPr>
          <a:lstStyle/>
          <a:p>
            <a:pPr algn="ctr"/>
            <a:r>
              <a:rPr lang="en-US" sz="500" b="1" spc="50" dirty="0" smtClean="0">
                <a:ln w="0"/>
                <a:effectLst>
                  <a:innerShdw blurRad="63500" dist="50800" dir="13500000">
                    <a:srgbClr val="000000">
                      <a:alpha val="50000"/>
                    </a:srgbClr>
                  </a:innerShdw>
                </a:effectLst>
              </a:rPr>
              <a:t>Snailmoo</a:t>
            </a:r>
            <a:endParaRPr lang="en-US" sz="500" b="1" spc="50" dirty="0">
              <a:ln w="0"/>
              <a:effectLst>
                <a:innerShdw blurRad="63500" dist="50800" dir="13500000">
                  <a:srgbClr val="000000">
                    <a:alpha val="50000"/>
                  </a:srgbClr>
                </a:innerShdw>
              </a:effectLst>
            </a:endParaRPr>
          </a:p>
        </p:txBody>
      </p:sp>
      <p:sp>
        <p:nvSpPr>
          <p:cNvPr id="14" name="Subtitle 2"/>
          <p:cNvSpPr txBox="1">
            <a:spLocks/>
          </p:cNvSpPr>
          <p:nvPr/>
        </p:nvSpPr>
        <p:spPr>
          <a:xfrm>
            <a:off x="-3199537" y="5942091"/>
            <a:ext cx="8742382" cy="1492617"/>
          </a:xfrm>
          <a:prstGeom prst="rect">
            <a:avLst/>
          </a:prstGeom>
        </p:spPr>
        <p:txBody>
          <a:bodyPr vert="horz" lIns="91440" tIns="45720" rIns="91440" bIns="45720" rtlCol="0" anchor="t">
            <a:normAutofit/>
          </a:bodyPr>
          <a:lstStyle>
            <a:lvl1pPr marL="0" indent="0" algn="r"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50000"/>
                    <a:lumOff val="50000"/>
                  </a:schemeClr>
                </a:solidFill>
                <a:latin typeface="+mn-lt"/>
                <a:ea typeface="+mn-ea"/>
                <a:cs typeface="+mn-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200" kern="1200">
                <a:solidFill>
                  <a:schemeClr val="tx1">
                    <a:tint val="75000"/>
                  </a:schemeClr>
                </a:solidFill>
                <a:latin typeface="+mn-lt"/>
                <a:ea typeface="+mn-ea"/>
                <a:cs typeface="+mn-cs"/>
              </a:defRPr>
            </a:lvl9pPr>
          </a:lstStyle>
          <a:p>
            <a:r>
              <a:rPr lang="en-US" sz="3000" b="1" u="sng" dirty="0" smtClean="0">
                <a:solidFill>
                  <a:srgbClr val="7030A0"/>
                </a:solidFill>
                <a:latin typeface="Brush Script Std" panose="03060802040607070404" pitchFamily="66" charset="0"/>
                <a:ea typeface="Adobe Kaiti Std R" panose="02020400000000000000" pitchFamily="18" charset="-128"/>
              </a:rPr>
              <a:t>It plUmp.</a:t>
            </a:r>
            <a:endParaRPr lang="en-US" sz="3000" b="1" u="sng" dirty="0">
              <a:solidFill>
                <a:srgbClr val="7030A0"/>
              </a:solidFill>
              <a:latin typeface="Brush Script Std" panose="03060802040607070404" pitchFamily="66" charset="0"/>
              <a:ea typeface="Adobe Kaiti Std R" panose="02020400000000000000" pitchFamily="18" charset="-128"/>
            </a:endParaRPr>
          </a:p>
        </p:txBody>
      </p:sp>
    </p:spTree>
    <p:extLst>
      <p:ext uri="{BB962C8B-B14F-4D97-AF65-F5344CB8AC3E}">
        <p14:creationId xmlns:p14="http://schemas.microsoft.com/office/powerpoint/2010/main" val="1151758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890739" y="1715911"/>
            <a:ext cx="10385450" cy="4108362"/>
          </a:xfrm>
          <a:prstGeom prst="rect">
            <a:avLst/>
          </a:prstGeom>
        </p:spPr>
      </p:pic>
      <p:sp>
        <p:nvSpPr>
          <p:cNvPr id="5" name="Rectangle 4"/>
          <p:cNvSpPr/>
          <p:nvPr/>
        </p:nvSpPr>
        <p:spPr>
          <a:xfrm>
            <a:off x="890739" y="235424"/>
            <a:ext cx="4758098"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Sales Promotion</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684180809"/>
      </p:ext>
    </p:extLst>
  </p:cSld>
  <p:clrMapOvr>
    <a:masterClrMapping/>
  </p:clrMapOvr>
  <p:transition spd="slow">
    <p:cove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10515600" cy="4351338"/>
          </a:xfrm>
        </p:spPr>
        <p:txBody>
          <a:bodyPr>
            <a:normAutofit/>
          </a:bodyPr>
          <a:lstStyle/>
          <a:p>
            <a:r>
              <a:rPr lang="en-US" sz="5000" dirty="0" smtClean="0">
                <a:latin typeface="Harlow Solid Italic" panose="04030604020F02020D02" pitchFamily="82" charset="0"/>
              </a:rPr>
              <a:t>“Hello I’m Sydney from </a:t>
            </a:r>
            <a:r>
              <a:rPr lang="en-US" sz="5000" dirty="0">
                <a:latin typeface="Harlow Solid Italic" panose="04030604020F02020D02" pitchFamily="82" charset="0"/>
              </a:rPr>
              <a:t>S</a:t>
            </a:r>
            <a:r>
              <a:rPr lang="en-US" sz="5000" dirty="0" smtClean="0">
                <a:latin typeface="Harlow Solid Italic" panose="04030604020F02020D02" pitchFamily="82" charset="0"/>
              </a:rPr>
              <a:t>nailmoo cosmetics, could I take a moment of your time to inform you about our current sale?”</a:t>
            </a:r>
            <a:endParaRPr lang="en-US" sz="5000" dirty="0">
              <a:latin typeface="Harlow Solid Italic" panose="04030604020F02020D02" pitchFamily="82" charset="0"/>
            </a:endParaRPr>
          </a:p>
        </p:txBody>
      </p:sp>
      <p:pic>
        <p:nvPicPr>
          <p:cNvPr id="4" name="Picture 3"/>
          <p:cNvPicPr>
            <a:picLocks noChangeAspect="1"/>
          </p:cNvPicPr>
          <p:nvPr/>
        </p:nvPicPr>
        <p:blipFill>
          <a:blip r:embed="rId2"/>
          <a:stretch>
            <a:fillRect/>
          </a:stretch>
        </p:blipFill>
        <p:spPr>
          <a:xfrm>
            <a:off x="8397446" y="2040170"/>
            <a:ext cx="4762500" cy="4762500"/>
          </a:xfrm>
          <a:prstGeom prst="rect">
            <a:avLst/>
          </a:prstGeom>
        </p:spPr>
      </p:pic>
      <p:pic>
        <p:nvPicPr>
          <p:cNvPr id="6" name="Picture 5"/>
          <p:cNvPicPr>
            <a:picLocks noChangeAspect="1"/>
          </p:cNvPicPr>
          <p:nvPr/>
        </p:nvPicPr>
        <p:blipFill>
          <a:blip r:embed="rId3"/>
          <a:stretch>
            <a:fillRect/>
          </a:stretch>
        </p:blipFill>
        <p:spPr>
          <a:xfrm rot="18901627">
            <a:off x="-548222" y="3073063"/>
            <a:ext cx="5079840" cy="3809881"/>
          </a:xfrm>
          <a:prstGeom prst="rect">
            <a:avLst/>
          </a:prstGeom>
        </p:spPr>
      </p:pic>
      <p:pic>
        <p:nvPicPr>
          <p:cNvPr id="7" name="Picture 6"/>
          <p:cNvPicPr>
            <a:picLocks noChangeAspect="1"/>
          </p:cNvPicPr>
          <p:nvPr/>
        </p:nvPicPr>
        <p:blipFill>
          <a:blip r:embed="rId4"/>
          <a:stretch>
            <a:fillRect/>
          </a:stretch>
        </p:blipFill>
        <p:spPr>
          <a:xfrm>
            <a:off x="5257800" y="4738743"/>
            <a:ext cx="2063927" cy="2063927"/>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681797">
            <a:off x="1942080" y="3515090"/>
            <a:ext cx="3021366" cy="2447307"/>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8539895">
            <a:off x="7587547" y="3340523"/>
            <a:ext cx="3021366" cy="2447307"/>
          </a:xfrm>
          <a:prstGeom prst="rect">
            <a:avLst/>
          </a:prstGeom>
        </p:spPr>
      </p:pic>
    </p:spTree>
    <p:extLst>
      <p:ext uri="{BB962C8B-B14F-4D97-AF65-F5344CB8AC3E}">
        <p14:creationId xmlns:p14="http://schemas.microsoft.com/office/powerpoint/2010/main" val="29690336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1" y="598311"/>
            <a:ext cx="8596668" cy="1320800"/>
          </a:xfrm>
        </p:spPr>
        <p:txBody>
          <a:bodyPr/>
          <a:lstStyle/>
          <a:p>
            <a:r>
              <a:rPr lang="en-US" dirty="0" smtClean="0"/>
              <a:t>Public Relations</a:t>
            </a:r>
            <a:endParaRPr lang="en-US" dirty="0"/>
          </a:p>
        </p:txBody>
      </p:sp>
      <p:sp>
        <p:nvSpPr>
          <p:cNvPr id="3" name="Content Placeholder 2"/>
          <p:cNvSpPr>
            <a:spLocks noGrp="1"/>
          </p:cNvSpPr>
          <p:nvPr>
            <p:ph idx="1"/>
          </p:nvPr>
        </p:nvSpPr>
        <p:spPr>
          <a:xfrm>
            <a:off x="677334" y="1501422"/>
            <a:ext cx="8596668" cy="4935051"/>
          </a:xfrm>
        </p:spPr>
        <p:txBody>
          <a:bodyPr>
            <a:normAutofit fontScale="85000" lnSpcReduction="20000"/>
          </a:bodyPr>
          <a:lstStyle/>
          <a:p>
            <a:r>
              <a:rPr lang="en-US" dirty="0" smtClean="0"/>
              <a:t>Snailmoo Cosmetics Adopt </a:t>
            </a:r>
            <a:r>
              <a:rPr lang="en-US" dirty="0"/>
              <a:t>Record-Breaking 30,000 Pets During PetSmart </a:t>
            </a:r>
            <a:r>
              <a:rPr lang="en-US" dirty="0" smtClean="0"/>
              <a:t>Charities </a:t>
            </a:r>
            <a:r>
              <a:rPr lang="en-US" dirty="0"/>
              <a:t>Most Successful </a:t>
            </a:r>
            <a:r>
              <a:rPr lang="en-US" dirty="0" smtClean="0"/>
              <a:t>National </a:t>
            </a:r>
            <a:r>
              <a:rPr lang="en-US" dirty="0"/>
              <a:t>Adoption Weekend </a:t>
            </a:r>
            <a:r>
              <a:rPr lang="en-US" dirty="0" smtClean="0"/>
              <a:t>Ever.</a:t>
            </a:r>
          </a:p>
          <a:p>
            <a:r>
              <a:rPr lang="en-US" dirty="0"/>
              <a:t>PHOENIX – Sept. 21, 2017— Last weekend, </a:t>
            </a:r>
            <a:r>
              <a:rPr lang="en-US" dirty="0" smtClean="0"/>
              <a:t>Snailmoo Cosmetics </a:t>
            </a:r>
            <a:r>
              <a:rPr lang="en-US" dirty="0"/>
              <a:t>welcomed 30,269 adoptable pets into their hearts and homes during PetSmart Charities’ third National Adoption Weekend of 2017 hosted at 1,500-plus PetSmart stores across the continent, making it the most successful National Adoption Weekend event ever for the leading funder of animal welfare and leading pet specialty retailer. With the help of more than 3,500 animal welfare organizations across the U.S. and Canada, PetSmart and PetSmart Charities found homes for a wide variety of adoptable pets, including dogs, cats, and even small pets such as rabbits, guinea pigs and birds.</a:t>
            </a:r>
          </a:p>
          <a:p>
            <a:endParaRPr lang="en-US" dirty="0"/>
          </a:p>
          <a:p>
            <a:r>
              <a:rPr lang="en-US" dirty="0"/>
              <a:t>In preparation for Hurricanes Harvey and Irma, animal welfare organizations across the country worked together to transport adoptable shelter pets from Florida and Texas to other areas of the country to help free up shelter space in the communities that were in the hurricanes’ paths. That way, pets displaced or left homeless by these storms would have access to shelter, food and veterinary care while they wait to be reunited with their pet parents and families.  </a:t>
            </a:r>
          </a:p>
          <a:p>
            <a:endParaRPr lang="en-US" dirty="0"/>
          </a:p>
          <a:p>
            <a:r>
              <a:rPr lang="en-US" dirty="0"/>
              <a:t>Several of PetSmart Charities’ animal welfare partners, such as Last Chance Animal Rescue in Waldorf, Md., were able to bring adoptable pets from the southern U.S. to their East Coast community through pet transport programs. Not only did this make more room in Florida and Texas animal shelters, but it also gave the recently relocated pets a great chance at finding a forever home since adoption demand in many east coast states like Maryland is high.</a:t>
            </a:r>
          </a:p>
        </p:txBody>
      </p:sp>
      <p:pic>
        <p:nvPicPr>
          <p:cNvPr id="5" name="Picture 4"/>
          <p:cNvPicPr>
            <a:picLocks noChangeAspect="1"/>
          </p:cNvPicPr>
          <p:nvPr/>
        </p:nvPicPr>
        <p:blipFill>
          <a:blip r:embed="rId2"/>
          <a:stretch>
            <a:fillRect/>
          </a:stretch>
        </p:blipFill>
        <p:spPr>
          <a:xfrm>
            <a:off x="3900491" y="82479"/>
            <a:ext cx="5373511" cy="1418943"/>
          </a:xfrm>
          <a:prstGeom prst="rect">
            <a:avLst/>
          </a:prstGeom>
        </p:spPr>
      </p:pic>
      <p:pic>
        <p:nvPicPr>
          <p:cNvPr id="6" name="Picture 5"/>
          <p:cNvPicPr>
            <a:picLocks noChangeAspect="1"/>
          </p:cNvPicPr>
          <p:nvPr/>
        </p:nvPicPr>
        <p:blipFill>
          <a:blip r:embed="rId3"/>
          <a:stretch>
            <a:fillRect/>
          </a:stretch>
        </p:blipFill>
        <p:spPr>
          <a:xfrm flipH="1">
            <a:off x="6921873" y="2540000"/>
            <a:ext cx="5855723" cy="4081308"/>
          </a:xfrm>
          <a:prstGeom prst="rect">
            <a:avLst/>
          </a:prstGeom>
        </p:spPr>
      </p:pic>
    </p:spTree>
    <p:extLst>
      <p:ext uri="{BB962C8B-B14F-4D97-AF65-F5344CB8AC3E}">
        <p14:creationId xmlns:p14="http://schemas.microsoft.com/office/powerpoint/2010/main" val="849151112"/>
      </p:ext>
    </p:extLst>
  </p:cSld>
  <p:clrMapOvr>
    <a:masterClrMapping/>
  </p:clrMapOvr>
  <p:transition spd="slow">
    <p:comb/>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Print Media</a:t>
            </a:r>
            <a:endParaRPr lang="en-US" dirty="0"/>
          </a:p>
        </p:txBody>
      </p:sp>
      <p:pic>
        <p:nvPicPr>
          <p:cNvPr id="4" name="Content Placeholder 3"/>
          <p:cNvPicPr>
            <a:picLocks noGrp="1" noChangeAspect="1"/>
          </p:cNvPicPr>
          <p:nvPr>
            <p:ph idx="1"/>
          </p:nvPr>
        </p:nvPicPr>
        <p:blipFill rotWithShape="1">
          <a:blip r:embed="rId2"/>
          <a:srcRect t="22053"/>
          <a:stretch/>
        </p:blipFill>
        <p:spPr>
          <a:xfrm>
            <a:off x="1384476" y="1643660"/>
            <a:ext cx="8594902" cy="5017580"/>
          </a:xfrm>
          <a:prstGeom prst="rect">
            <a:avLst/>
          </a:prstGeom>
        </p:spPr>
      </p:pic>
      <p:sp>
        <p:nvSpPr>
          <p:cNvPr id="5" name="Rectangle 4"/>
          <p:cNvSpPr/>
          <p:nvPr/>
        </p:nvSpPr>
        <p:spPr>
          <a:xfrm rot="21369853">
            <a:off x="3763830" y="4334689"/>
            <a:ext cx="5482340" cy="101566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6000" b="1" cap="none" spc="0" dirty="0" smtClean="0">
                <a:ln/>
                <a:solidFill>
                  <a:schemeClr val="accent3"/>
                </a:solidFill>
                <a:effectLst/>
                <a:latin typeface="Blackadder ITC" panose="04020505051007020D02" pitchFamily="82" charset="0"/>
              </a:rPr>
              <a:t>Snailmoo</a:t>
            </a:r>
            <a:endParaRPr lang="en-US" sz="6000" b="1" cap="none" spc="0" dirty="0">
              <a:ln/>
              <a:solidFill>
                <a:schemeClr val="accent3"/>
              </a:solidFill>
              <a:effectLst/>
              <a:latin typeface="Blackadder ITC" panose="04020505051007020D02" pitchFamily="82" charset="0"/>
            </a:endParaRPr>
          </a:p>
        </p:txBody>
      </p:sp>
      <p:sp>
        <p:nvSpPr>
          <p:cNvPr id="6" name="Rectangle 5"/>
          <p:cNvSpPr/>
          <p:nvPr/>
        </p:nvSpPr>
        <p:spPr>
          <a:xfrm rot="21369853">
            <a:off x="2523396" y="3274245"/>
            <a:ext cx="1405715" cy="40011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cap="none" spc="0" dirty="0" smtClean="0">
                <a:ln/>
                <a:solidFill>
                  <a:schemeClr val="accent3"/>
                </a:solidFill>
                <a:effectLst/>
                <a:latin typeface="Blackadder ITC" panose="04020505051007020D02" pitchFamily="82" charset="0"/>
              </a:rPr>
              <a:t>Snailmoo</a:t>
            </a:r>
            <a:endParaRPr lang="en-US" sz="2000" b="1" cap="none" spc="0" dirty="0">
              <a:ln/>
              <a:solidFill>
                <a:schemeClr val="accent3"/>
              </a:solidFill>
              <a:effectLst/>
              <a:latin typeface="Blackadder ITC" panose="04020505051007020D02" pitchFamily="82" charset="0"/>
            </a:endParaRPr>
          </a:p>
        </p:txBody>
      </p:sp>
      <p:sp>
        <p:nvSpPr>
          <p:cNvPr id="7" name="Rectangle 6"/>
          <p:cNvSpPr/>
          <p:nvPr/>
        </p:nvSpPr>
        <p:spPr>
          <a:xfrm rot="21369853">
            <a:off x="3632570" y="3309524"/>
            <a:ext cx="1405715" cy="40011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cap="none" spc="0" dirty="0" smtClean="0">
                <a:ln/>
                <a:solidFill>
                  <a:schemeClr val="accent3"/>
                </a:solidFill>
                <a:effectLst/>
                <a:latin typeface="Blackadder ITC" panose="04020505051007020D02" pitchFamily="82" charset="0"/>
              </a:rPr>
              <a:t>Snailmoo</a:t>
            </a:r>
            <a:endParaRPr lang="en-US" sz="2000" b="1" cap="none" spc="0" dirty="0">
              <a:ln/>
              <a:solidFill>
                <a:schemeClr val="accent3"/>
              </a:solidFill>
              <a:effectLst/>
              <a:latin typeface="Blackadder ITC" panose="04020505051007020D02" pitchFamily="82" charset="0"/>
            </a:endParaRPr>
          </a:p>
        </p:txBody>
      </p:sp>
      <p:sp>
        <p:nvSpPr>
          <p:cNvPr id="9" name="Rectangle 8"/>
          <p:cNvSpPr/>
          <p:nvPr/>
        </p:nvSpPr>
        <p:spPr>
          <a:xfrm rot="21369853">
            <a:off x="4813496" y="3377973"/>
            <a:ext cx="1405715" cy="40011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cap="none" spc="0" dirty="0" smtClean="0">
                <a:ln/>
                <a:solidFill>
                  <a:schemeClr val="accent3"/>
                </a:solidFill>
                <a:effectLst/>
                <a:latin typeface="Blackadder ITC" panose="04020505051007020D02" pitchFamily="82" charset="0"/>
              </a:rPr>
              <a:t>Snailmoo</a:t>
            </a:r>
            <a:endParaRPr lang="en-US" sz="2000" b="1" cap="none" spc="0" dirty="0">
              <a:ln/>
              <a:solidFill>
                <a:schemeClr val="accent3"/>
              </a:solidFill>
              <a:effectLst/>
              <a:latin typeface="Blackadder ITC" panose="04020505051007020D02" pitchFamily="82" charset="0"/>
            </a:endParaRPr>
          </a:p>
        </p:txBody>
      </p:sp>
      <p:sp>
        <p:nvSpPr>
          <p:cNvPr id="10" name="Rectangle 9"/>
          <p:cNvSpPr/>
          <p:nvPr/>
        </p:nvSpPr>
        <p:spPr>
          <a:xfrm rot="21369853">
            <a:off x="6167693" y="3427151"/>
            <a:ext cx="1405715" cy="40011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cap="none" spc="0" dirty="0" smtClean="0">
                <a:ln/>
                <a:solidFill>
                  <a:schemeClr val="accent3"/>
                </a:solidFill>
                <a:effectLst/>
                <a:latin typeface="Blackadder ITC" panose="04020505051007020D02" pitchFamily="82" charset="0"/>
              </a:rPr>
              <a:t>Snailmoo</a:t>
            </a:r>
            <a:endParaRPr lang="en-US" sz="2000" b="1" cap="none" spc="0" dirty="0">
              <a:ln/>
              <a:solidFill>
                <a:schemeClr val="accent3"/>
              </a:solidFill>
              <a:effectLst/>
              <a:latin typeface="Blackadder ITC" panose="04020505051007020D02" pitchFamily="82" charset="0"/>
            </a:endParaRPr>
          </a:p>
        </p:txBody>
      </p:sp>
      <p:sp>
        <p:nvSpPr>
          <p:cNvPr id="11" name="Rectangle 10"/>
          <p:cNvSpPr/>
          <p:nvPr/>
        </p:nvSpPr>
        <p:spPr>
          <a:xfrm rot="21369853">
            <a:off x="7235930" y="3492758"/>
            <a:ext cx="1405715" cy="40011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000" b="1" cap="none" spc="0" dirty="0" smtClean="0">
                <a:ln/>
                <a:solidFill>
                  <a:schemeClr val="accent3"/>
                </a:solidFill>
                <a:effectLst/>
                <a:latin typeface="Blackadder ITC" panose="04020505051007020D02" pitchFamily="82" charset="0"/>
              </a:rPr>
              <a:t>Snailmoo</a:t>
            </a:r>
            <a:endParaRPr lang="en-US" sz="2000" b="1" cap="none" spc="0" dirty="0">
              <a:ln/>
              <a:solidFill>
                <a:schemeClr val="accent3"/>
              </a:solidFill>
              <a:effectLst/>
              <a:latin typeface="Blackadder ITC" panose="04020505051007020D02" pitchFamily="82" charset="0"/>
            </a:endParaRPr>
          </a:p>
        </p:txBody>
      </p:sp>
      <p:pic>
        <p:nvPicPr>
          <p:cNvPr id="12" name="Picture 11"/>
          <p:cNvPicPr>
            <a:picLocks noChangeAspect="1"/>
          </p:cNvPicPr>
          <p:nvPr/>
        </p:nvPicPr>
        <p:blipFill>
          <a:blip r:embed="rId3"/>
          <a:stretch>
            <a:fillRect/>
          </a:stretch>
        </p:blipFill>
        <p:spPr>
          <a:xfrm>
            <a:off x="2431938" y="4496728"/>
            <a:ext cx="1188823" cy="676715"/>
          </a:xfrm>
          <a:prstGeom prst="rect">
            <a:avLst/>
          </a:prstGeom>
        </p:spPr>
      </p:pic>
      <p:pic>
        <p:nvPicPr>
          <p:cNvPr id="13" name="Picture 12"/>
          <p:cNvPicPr>
            <a:picLocks noChangeAspect="1"/>
          </p:cNvPicPr>
          <p:nvPr/>
        </p:nvPicPr>
        <p:blipFill>
          <a:blip r:embed="rId4"/>
          <a:stretch>
            <a:fillRect/>
          </a:stretch>
        </p:blipFill>
        <p:spPr>
          <a:xfrm>
            <a:off x="8804226" y="4496728"/>
            <a:ext cx="585013" cy="588300"/>
          </a:xfrm>
          <a:prstGeom prst="rect">
            <a:avLst/>
          </a:prstGeom>
        </p:spPr>
      </p:pic>
    </p:spTree>
    <p:extLst>
      <p:ext uri="{BB962C8B-B14F-4D97-AF65-F5344CB8AC3E}">
        <p14:creationId xmlns:p14="http://schemas.microsoft.com/office/powerpoint/2010/main" val="256014548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Algerian" panose="04020705040A02060702" pitchFamily="82" charset="0"/>
              </a:rPr>
              <a:t>Print Media</a:t>
            </a:r>
            <a:endParaRPr lang="en-US" dirty="0">
              <a:latin typeface="Algerian" panose="04020705040A02060702" pitchFamily="82"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64153" y="1388535"/>
            <a:ext cx="6582714" cy="4932320"/>
          </a:xfrm>
        </p:spPr>
      </p:pic>
      <p:sp>
        <p:nvSpPr>
          <p:cNvPr id="7" name="Rectangle 6"/>
          <p:cNvSpPr/>
          <p:nvPr/>
        </p:nvSpPr>
        <p:spPr>
          <a:xfrm rot="265204">
            <a:off x="5374786" y="2305615"/>
            <a:ext cx="1131630" cy="1015663"/>
          </a:xfrm>
          <a:prstGeom prst="rect">
            <a:avLst/>
          </a:prstGeom>
          <a:solidFill>
            <a:schemeClr val="bg1"/>
          </a:solidFill>
        </p:spPr>
        <p:txBody>
          <a:bodyPr wrap="square" lIns="91440" tIns="45720" rIns="91440" bIns="45720">
            <a:spAutoFit/>
          </a:bodyPr>
          <a:lstStyle/>
          <a:p>
            <a:pPr algn="ctr"/>
            <a:r>
              <a:rPr lang="en-US" sz="3000" b="1" cap="none" spc="0" dirty="0" smtClean="0">
                <a:ln w="0"/>
                <a:solidFill>
                  <a:schemeClr val="tx1"/>
                </a:solidFill>
                <a:effectLst>
                  <a:outerShdw blurRad="38100" dist="19050" dir="2700000" algn="tl" rotWithShape="0">
                    <a:schemeClr val="dk1">
                      <a:alpha val="40000"/>
                    </a:schemeClr>
                  </a:outerShdw>
                </a:effectLst>
              </a:rPr>
              <a:t>Snailmoo</a:t>
            </a:r>
            <a:endParaRPr lang="en-US" sz="3000" b="1"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rot="285538">
            <a:off x="5783740" y="3750821"/>
            <a:ext cx="574562" cy="207749"/>
          </a:xfrm>
          <a:prstGeom prst="rect">
            <a:avLst/>
          </a:prstGeom>
          <a:solidFill>
            <a:schemeClr val="bg1"/>
          </a:solidFill>
        </p:spPr>
        <p:txBody>
          <a:bodyPr wrap="square" lIns="91440" tIns="45720" rIns="91440" bIns="45720">
            <a:spAutoFit/>
          </a:bodyPr>
          <a:lstStyle/>
          <a:p>
            <a:pPr algn="ctr"/>
            <a:r>
              <a:rPr lang="en-US" sz="750" b="0" cap="none" spc="0" dirty="0" smtClean="0">
                <a:ln w="0"/>
                <a:solidFill>
                  <a:schemeClr val="tx1"/>
                </a:solidFill>
                <a:effectLst>
                  <a:outerShdw blurRad="38100" dist="19050" dir="2700000" algn="tl" rotWithShape="0">
                    <a:schemeClr val="dk1">
                      <a:alpha val="40000"/>
                    </a:schemeClr>
                  </a:outerShdw>
                </a:effectLst>
              </a:rPr>
              <a:t>Snailmoo</a:t>
            </a:r>
            <a:endParaRPr lang="en-US" sz="75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514060680"/>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Sales Promotion</a:t>
            </a:r>
            <a:endParaRPr lang="en-US" dirty="0"/>
          </a:p>
        </p:txBody>
      </p:sp>
      <p:pic>
        <p:nvPicPr>
          <p:cNvPr id="4" name="Content Placeholder 3"/>
          <p:cNvPicPr>
            <a:picLocks noGrp="1" noChangeAspect="1"/>
          </p:cNvPicPr>
          <p:nvPr>
            <p:ph idx="1"/>
          </p:nvPr>
        </p:nvPicPr>
        <p:blipFill>
          <a:blip r:embed="rId2"/>
          <a:stretch>
            <a:fillRect/>
          </a:stretch>
        </p:blipFill>
        <p:spPr>
          <a:xfrm>
            <a:off x="1318731" y="1893358"/>
            <a:ext cx="8786895" cy="4351338"/>
          </a:xfrm>
          <a:prstGeom prst="rect">
            <a:avLst/>
          </a:prstGeom>
        </p:spPr>
      </p:pic>
      <p:sp>
        <p:nvSpPr>
          <p:cNvPr id="5" name="Rectangle 4"/>
          <p:cNvSpPr/>
          <p:nvPr/>
        </p:nvSpPr>
        <p:spPr>
          <a:xfrm rot="16200000">
            <a:off x="1793856" y="4446697"/>
            <a:ext cx="1548836" cy="323165"/>
          </a:xfrm>
          <a:prstGeom prst="rect">
            <a:avLst/>
          </a:prstGeom>
          <a:solidFill>
            <a:schemeClr val="tx1"/>
          </a:solidFill>
        </p:spPr>
        <p:txBody>
          <a:bodyPr wrap="square" lIns="91440" tIns="45720" rIns="91440" bIns="45720">
            <a:spAutoFit/>
          </a:bodyPr>
          <a:lstStyle/>
          <a:p>
            <a:pPr algn="ctr"/>
            <a:r>
              <a:rPr lang="en-US" sz="15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Snailmoo</a:t>
            </a:r>
          </a:p>
        </p:txBody>
      </p:sp>
      <p:pic>
        <p:nvPicPr>
          <p:cNvPr id="6" name="Content Placeholder 3"/>
          <p:cNvPicPr>
            <a:picLocks noChangeAspect="1"/>
          </p:cNvPicPr>
          <p:nvPr/>
        </p:nvPicPr>
        <p:blipFill>
          <a:blip r:embed="rId2"/>
          <a:stretch>
            <a:fillRect/>
          </a:stretch>
        </p:blipFill>
        <p:spPr>
          <a:xfrm>
            <a:off x="1316678" y="1893357"/>
            <a:ext cx="8786895" cy="4351338"/>
          </a:xfrm>
          <a:prstGeom prst="rect">
            <a:avLst/>
          </a:prstGeom>
        </p:spPr>
      </p:pic>
      <p:sp>
        <p:nvSpPr>
          <p:cNvPr id="7" name="Rectangle 6"/>
          <p:cNvSpPr/>
          <p:nvPr/>
        </p:nvSpPr>
        <p:spPr>
          <a:xfrm rot="16200000">
            <a:off x="1791803" y="4446696"/>
            <a:ext cx="1548836" cy="323165"/>
          </a:xfrm>
          <a:prstGeom prst="rect">
            <a:avLst/>
          </a:prstGeom>
          <a:solidFill>
            <a:schemeClr val="tx1"/>
          </a:solidFill>
        </p:spPr>
        <p:txBody>
          <a:bodyPr wrap="square" lIns="91440" tIns="45720" rIns="91440" bIns="45720">
            <a:spAutoFit/>
          </a:bodyPr>
          <a:lstStyle/>
          <a:p>
            <a:pPr algn="ctr"/>
            <a:r>
              <a:rPr lang="en-US" sz="15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Snailmoo</a:t>
            </a:r>
          </a:p>
        </p:txBody>
      </p:sp>
      <p:pic>
        <p:nvPicPr>
          <p:cNvPr id="8" name="Content Placeholder 3"/>
          <p:cNvPicPr>
            <a:picLocks noChangeAspect="1"/>
          </p:cNvPicPr>
          <p:nvPr/>
        </p:nvPicPr>
        <p:blipFill>
          <a:blip r:embed="rId2"/>
          <a:stretch>
            <a:fillRect/>
          </a:stretch>
        </p:blipFill>
        <p:spPr>
          <a:xfrm>
            <a:off x="1203789" y="1906286"/>
            <a:ext cx="8786895" cy="4351338"/>
          </a:xfrm>
          <a:prstGeom prst="rect">
            <a:avLst/>
          </a:prstGeom>
        </p:spPr>
      </p:pic>
      <p:sp>
        <p:nvSpPr>
          <p:cNvPr id="9" name="Rectangle 8"/>
          <p:cNvSpPr/>
          <p:nvPr/>
        </p:nvSpPr>
        <p:spPr>
          <a:xfrm rot="16200000">
            <a:off x="1791804" y="4446695"/>
            <a:ext cx="1548836" cy="323165"/>
          </a:xfrm>
          <a:prstGeom prst="rect">
            <a:avLst/>
          </a:prstGeom>
          <a:solidFill>
            <a:schemeClr val="tx1"/>
          </a:solidFill>
        </p:spPr>
        <p:txBody>
          <a:bodyPr wrap="square" lIns="91440" tIns="45720" rIns="91440" bIns="45720">
            <a:spAutoFit/>
          </a:bodyPr>
          <a:lstStyle/>
          <a:p>
            <a:pPr algn="ctr"/>
            <a:r>
              <a:rPr lang="en-US" sz="15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Snailmoo</a:t>
            </a:r>
          </a:p>
        </p:txBody>
      </p:sp>
      <p:sp>
        <p:nvSpPr>
          <p:cNvPr id="10" name="Rectangle 9"/>
          <p:cNvSpPr/>
          <p:nvPr/>
        </p:nvSpPr>
        <p:spPr>
          <a:xfrm rot="10800000" flipV="1">
            <a:off x="3431820" y="4923021"/>
            <a:ext cx="708247" cy="246221"/>
          </a:xfrm>
          <a:prstGeom prst="rect">
            <a:avLst/>
          </a:prstGeom>
          <a:solidFill>
            <a:schemeClr val="accent2">
              <a:lumMod val="40000"/>
              <a:lumOff val="60000"/>
            </a:schemeClr>
          </a:solidFill>
        </p:spPr>
        <p:txBody>
          <a:bodyPr wrap="square" lIns="91440" tIns="45720" rIns="91440" bIns="45720">
            <a:spAutoFit/>
          </a:bodyPr>
          <a:lstStyle/>
          <a:p>
            <a:pPr algn="ctr"/>
            <a:r>
              <a:rPr lang="en-US" sz="1000" b="0" cap="none" spc="0" dirty="0" smtClean="0">
                <a:ln w="0"/>
                <a:solidFill>
                  <a:schemeClr val="tx1"/>
                </a:solidFill>
                <a:effectLst>
                  <a:outerShdw blurRad="38100" dist="19050" dir="2700000" algn="tl" rotWithShape="0">
                    <a:schemeClr val="dk1">
                      <a:alpha val="40000"/>
                    </a:schemeClr>
                  </a:outerShdw>
                </a:effectLst>
              </a:rPr>
              <a:t>Snailmoo</a:t>
            </a:r>
            <a:endParaRPr lang="en-US" sz="10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rot="16200000" flipV="1">
            <a:off x="1719254" y="5247596"/>
            <a:ext cx="572205" cy="169277"/>
          </a:xfrm>
          <a:prstGeom prst="rect">
            <a:avLst/>
          </a:prstGeom>
          <a:solidFill>
            <a:srgbClr val="DFAFD2"/>
          </a:solidFill>
        </p:spPr>
        <p:txBody>
          <a:bodyPr wrap="square" lIns="91440" tIns="45720" rIns="91440" bIns="45720">
            <a:spAutoFit/>
          </a:bodyPr>
          <a:lstStyle/>
          <a:p>
            <a:pPr algn="ctr"/>
            <a:r>
              <a:rPr lang="en-US" sz="500" b="0" cap="none" spc="0" dirty="0" smtClean="0">
                <a:ln w="0"/>
                <a:solidFill>
                  <a:schemeClr val="tx1"/>
                </a:solidFill>
                <a:effectLst>
                  <a:outerShdw blurRad="38100" dist="19050" dir="2700000" algn="tl" rotWithShape="0">
                    <a:schemeClr val="dk1">
                      <a:alpha val="40000"/>
                    </a:schemeClr>
                  </a:outerShdw>
                </a:effectLst>
              </a:rPr>
              <a:t>Snailmoo</a:t>
            </a:r>
            <a:endParaRPr lang="en-US" sz="500" b="0" cap="none" spc="0" dirty="0">
              <a:ln w="0"/>
              <a:solidFill>
                <a:schemeClr val="tx1"/>
              </a:solidFill>
              <a:effectLst>
                <a:outerShdw blurRad="38100" dist="19050" dir="2700000" algn="tl" rotWithShape="0">
                  <a:schemeClr val="dk1">
                    <a:alpha val="40000"/>
                  </a:schemeClr>
                </a:outerShdw>
              </a:effectLst>
            </a:endParaRPr>
          </a:p>
        </p:txBody>
      </p:sp>
      <p:sp>
        <p:nvSpPr>
          <p:cNvPr id="13" name="Rectangle 12"/>
          <p:cNvSpPr/>
          <p:nvPr/>
        </p:nvSpPr>
        <p:spPr>
          <a:xfrm rot="16200000" flipV="1">
            <a:off x="1654887" y="5247596"/>
            <a:ext cx="572205" cy="169277"/>
          </a:xfrm>
          <a:prstGeom prst="rect">
            <a:avLst/>
          </a:prstGeom>
          <a:solidFill>
            <a:srgbClr val="DFAFD2"/>
          </a:solidFill>
        </p:spPr>
        <p:txBody>
          <a:bodyPr wrap="square" lIns="91440" tIns="45720" rIns="91440" bIns="45720">
            <a:spAutoFit/>
          </a:bodyPr>
          <a:lstStyle/>
          <a:p>
            <a:pPr algn="ctr"/>
            <a:r>
              <a:rPr lang="en-US" sz="500" b="0" cap="none" spc="0" dirty="0" smtClean="0">
                <a:ln w="0"/>
                <a:solidFill>
                  <a:schemeClr val="tx1"/>
                </a:solidFill>
                <a:effectLst>
                  <a:outerShdw blurRad="38100" dist="19050" dir="2700000" algn="tl" rotWithShape="0">
                    <a:schemeClr val="dk1">
                      <a:alpha val="40000"/>
                    </a:schemeClr>
                  </a:outerShdw>
                </a:effectLst>
              </a:rPr>
              <a:t>Snailmoo</a:t>
            </a:r>
            <a:endParaRPr lang="en-US" sz="500" b="0" cap="none" spc="0" dirty="0">
              <a:ln w="0"/>
              <a:solidFill>
                <a:schemeClr val="tx1"/>
              </a:solidFill>
              <a:effectLst>
                <a:outerShdw blurRad="38100" dist="19050" dir="2700000" algn="tl" rotWithShape="0">
                  <a:schemeClr val="dk1">
                    <a:alpha val="40000"/>
                  </a:schemeClr>
                </a:outerShdw>
              </a:effectLst>
            </a:endParaRPr>
          </a:p>
        </p:txBody>
      </p:sp>
      <p:sp>
        <p:nvSpPr>
          <p:cNvPr id="14" name="Rectangle 13"/>
          <p:cNvSpPr/>
          <p:nvPr/>
        </p:nvSpPr>
        <p:spPr>
          <a:xfrm rot="16200000" flipV="1">
            <a:off x="1283635" y="5124485"/>
            <a:ext cx="572205" cy="169277"/>
          </a:xfrm>
          <a:prstGeom prst="rect">
            <a:avLst/>
          </a:prstGeom>
          <a:solidFill>
            <a:srgbClr val="FF0000"/>
          </a:solidFill>
        </p:spPr>
        <p:txBody>
          <a:bodyPr wrap="square" lIns="91440" tIns="45720" rIns="91440" bIns="45720">
            <a:spAutoFit/>
          </a:bodyPr>
          <a:lstStyle/>
          <a:p>
            <a:pPr algn="ctr"/>
            <a:r>
              <a:rPr lang="en-US" sz="500" b="0" cap="none" spc="0" dirty="0" smtClean="0">
                <a:ln w="0"/>
                <a:solidFill>
                  <a:schemeClr val="tx1"/>
                </a:solidFill>
                <a:effectLst>
                  <a:outerShdw blurRad="38100" dist="19050" dir="2700000" algn="tl" rotWithShape="0">
                    <a:schemeClr val="dk1">
                      <a:alpha val="40000"/>
                    </a:schemeClr>
                  </a:outerShdw>
                </a:effectLst>
              </a:rPr>
              <a:t>Snailmoo</a:t>
            </a:r>
            <a:endParaRPr lang="en-US" sz="500" b="0" cap="none" spc="0" dirty="0">
              <a:ln w="0"/>
              <a:solidFill>
                <a:schemeClr val="tx1"/>
              </a:solidFill>
              <a:effectLst>
                <a:outerShdw blurRad="38100" dist="19050" dir="2700000" algn="tl" rotWithShape="0">
                  <a:schemeClr val="dk1">
                    <a:alpha val="40000"/>
                  </a:schemeClr>
                </a:outerShdw>
              </a:effectLst>
            </a:endParaRPr>
          </a:p>
        </p:txBody>
      </p:sp>
      <p:sp>
        <p:nvSpPr>
          <p:cNvPr id="19" name="Rectangle 18"/>
          <p:cNvSpPr/>
          <p:nvPr/>
        </p:nvSpPr>
        <p:spPr>
          <a:xfrm rot="10800000" flipV="1">
            <a:off x="4018843" y="5595184"/>
            <a:ext cx="708247" cy="246221"/>
          </a:xfrm>
          <a:prstGeom prst="rect">
            <a:avLst/>
          </a:prstGeom>
          <a:solidFill>
            <a:schemeClr val="accent2">
              <a:lumMod val="40000"/>
              <a:lumOff val="60000"/>
            </a:schemeClr>
          </a:solidFill>
        </p:spPr>
        <p:txBody>
          <a:bodyPr wrap="square" lIns="91440" tIns="45720" rIns="91440" bIns="45720">
            <a:spAutoFit/>
          </a:bodyPr>
          <a:lstStyle/>
          <a:p>
            <a:pPr algn="ctr"/>
            <a:r>
              <a:rPr lang="en-US" sz="1000" b="0" cap="none" spc="0" dirty="0" smtClean="0">
                <a:ln w="0"/>
                <a:solidFill>
                  <a:schemeClr val="tx1"/>
                </a:solidFill>
                <a:effectLst>
                  <a:outerShdw blurRad="38100" dist="19050" dir="2700000" algn="tl" rotWithShape="0">
                    <a:schemeClr val="dk1">
                      <a:alpha val="40000"/>
                    </a:schemeClr>
                  </a:outerShdw>
                </a:effectLst>
              </a:rPr>
              <a:t>Snailmoo</a:t>
            </a:r>
            <a:endParaRPr lang="en-US" sz="1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410938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581" y="0"/>
            <a:ext cx="9492838" cy="6858000"/>
          </a:xfrm>
          <a:prstGeom prst="rect">
            <a:avLst/>
          </a:prstGeom>
        </p:spPr>
      </p:pic>
      <p:sp>
        <p:nvSpPr>
          <p:cNvPr id="5" name="Rectangle 4"/>
          <p:cNvSpPr/>
          <p:nvPr/>
        </p:nvSpPr>
        <p:spPr>
          <a:xfrm>
            <a:off x="8331199" y="5380672"/>
            <a:ext cx="3860801" cy="1477328"/>
          </a:xfrm>
          <a:prstGeom prst="rect">
            <a:avLst/>
          </a:prstGeom>
          <a:solidFill>
            <a:schemeClr val="bg1"/>
          </a:solidFill>
        </p:spPr>
        <p:txBody>
          <a:bodyPr wrap="square" lIns="91440" tIns="45720" rIns="91440" bIns="45720">
            <a:spAutoFit/>
          </a:bodyPr>
          <a:lstStyle/>
          <a:p>
            <a:pPr algn="ctr"/>
            <a:r>
              <a:rPr lang="en-US" sz="4000" dirty="0" smtClean="0">
                <a:ln w="0"/>
                <a:effectLst>
                  <a:outerShdw blurRad="38100" dist="19050" dir="2700000" algn="tl" rotWithShape="0">
                    <a:schemeClr val="dk1">
                      <a:alpha val="40000"/>
                    </a:schemeClr>
                  </a:outerShdw>
                </a:effectLst>
                <a:latin typeface="Brush Script MT" panose="03060802040406070304" pitchFamily="66" charset="0"/>
              </a:rPr>
              <a:t>     it plUmp.</a:t>
            </a:r>
          </a:p>
          <a:p>
            <a:pPr algn="ctr"/>
            <a:endParaRPr lang="en-US" sz="4000" b="0" cap="none" spc="0" dirty="0">
              <a:ln w="0"/>
              <a:solidFill>
                <a:schemeClr val="tx1"/>
              </a:solidFill>
              <a:effectLst>
                <a:outerShdw blurRad="38100" dist="19050" dir="2700000" algn="tl" rotWithShape="0">
                  <a:schemeClr val="dk1">
                    <a:alpha val="40000"/>
                  </a:schemeClr>
                </a:outerShdw>
              </a:effectLst>
            </a:endParaRPr>
          </a:p>
          <a:p>
            <a:pPr algn="ctr"/>
            <a:r>
              <a:rPr lang="en-US" sz="1000" dirty="0" smtClean="0">
                <a:ln w="0"/>
                <a:effectLst>
                  <a:outerShdw blurRad="38100" dist="19050" dir="2700000" algn="tl" rotWithShape="0">
                    <a:schemeClr val="dk1">
                      <a:alpha val="40000"/>
                    </a:schemeClr>
                  </a:outerShdw>
                </a:effectLst>
              </a:rPr>
              <a:t>www.snailmoo.com</a:t>
            </a:r>
            <a:endParaRPr lang="en-US" sz="1000" b="0" cap="none" spc="0" dirty="0">
              <a:ln w="0"/>
              <a:solidFill>
                <a:schemeClr val="tx1"/>
              </a:solidFill>
              <a:effectLst>
                <a:outerShdw blurRad="38100" dist="19050" dir="2700000" algn="tl" rotWithShape="0">
                  <a:schemeClr val="dk1">
                    <a:alpha val="40000"/>
                  </a:schemeClr>
                </a:outerShdw>
              </a:effectLs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31199" y="5516562"/>
            <a:ext cx="1089392" cy="1089392"/>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9713" t="-1674" r="-10463" b="1674"/>
          <a:stretch/>
        </p:blipFill>
        <p:spPr>
          <a:xfrm>
            <a:off x="10842419" y="5931414"/>
            <a:ext cx="1193876" cy="674540"/>
          </a:xfrm>
          <a:prstGeom prst="rect">
            <a:avLst/>
          </a:prstGeom>
          <a:effectLst>
            <a:softEdge rad="0"/>
          </a:effectLst>
        </p:spPr>
      </p:pic>
      <p:sp>
        <p:nvSpPr>
          <p:cNvPr id="2" name="Rectangle 1"/>
          <p:cNvSpPr/>
          <p:nvPr/>
        </p:nvSpPr>
        <p:spPr>
          <a:xfrm>
            <a:off x="155705" y="451654"/>
            <a:ext cx="1015663" cy="6180217"/>
          </a:xfrm>
          <a:prstGeom prst="rect">
            <a:avLst/>
          </a:prstGeom>
          <a:noFill/>
        </p:spPr>
        <p:txBody>
          <a:bodyPr vert="vert270"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rPr>
              <a:t>Online advertisement</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9840306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7548" y="0"/>
            <a:ext cx="7036904" cy="6858000"/>
          </a:xfrm>
          <a:prstGeom prst="rect">
            <a:avLst/>
          </a:prstGeom>
        </p:spPr>
      </p:pic>
      <p:sp>
        <p:nvSpPr>
          <p:cNvPr id="5" name="TextBox 4"/>
          <p:cNvSpPr txBox="1"/>
          <p:nvPr/>
        </p:nvSpPr>
        <p:spPr>
          <a:xfrm rot="18891734">
            <a:off x="6517756" y="1548756"/>
            <a:ext cx="2207813" cy="477054"/>
          </a:xfrm>
          <a:prstGeom prst="rect">
            <a:avLst/>
          </a:prstGeom>
          <a:noFill/>
        </p:spPr>
        <p:txBody>
          <a:bodyPr wrap="square" rtlCol="0">
            <a:spAutoFit/>
          </a:bodyPr>
          <a:lstStyle/>
          <a:p>
            <a:r>
              <a:rPr lang="en-US" sz="2500" dirty="0" smtClean="0">
                <a:solidFill>
                  <a:schemeClr val="accent6">
                    <a:lumMod val="50000"/>
                  </a:schemeClr>
                </a:solidFill>
                <a:latin typeface="Brush Script MT" panose="03060802040406070304" pitchFamily="66" charset="0"/>
              </a:rPr>
              <a:t>www.snailmoo.com</a:t>
            </a:r>
            <a:endParaRPr lang="en-US" sz="2500" dirty="0">
              <a:solidFill>
                <a:schemeClr val="accent6">
                  <a:lumMod val="50000"/>
                </a:schemeClr>
              </a:solidFill>
              <a:latin typeface="Brush Script MT" panose="03060802040406070304" pitchFamily="66" charset="0"/>
            </a:endParaRPr>
          </a:p>
        </p:txBody>
      </p:sp>
      <p:sp>
        <p:nvSpPr>
          <p:cNvPr id="2" name="Rectangle 1"/>
          <p:cNvSpPr/>
          <p:nvPr/>
        </p:nvSpPr>
        <p:spPr>
          <a:xfrm>
            <a:off x="79772" y="0"/>
            <a:ext cx="6684843" cy="1015663"/>
          </a:xfrm>
          <a:prstGeom prst="rect">
            <a:avLst/>
          </a:prstGeom>
          <a:noFill/>
        </p:spPr>
        <p:txBody>
          <a:bodyPr wrap="none" lIns="91440" tIns="45720" rIns="91440" bIns="45720">
            <a:spAutoFit/>
          </a:bodyPr>
          <a:lstStyle/>
          <a:p>
            <a:pPr algn="ctr"/>
            <a:r>
              <a:rPr lang="en-US" sz="6000" b="0" cap="none" spc="0" dirty="0" smtClean="0">
                <a:ln w="0"/>
                <a:solidFill>
                  <a:schemeClr val="tx1"/>
                </a:solidFill>
                <a:effectLst>
                  <a:outerShdw blurRad="38100" dist="19050" dir="2700000" algn="tl" rotWithShape="0">
                    <a:schemeClr val="dk1">
                      <a:alpha val="40000"/>
                    </a:schemeClr>
                  </a:outerShdw>
                </a:effectLst>
                <a:latin typeface="Algerian" panose="04020705040A02060702" pitchFamily="82" charset="0"/>
              </a:rPr>
              <a:t>Specialty Media</a:t>
            </a:r>
            <a:endParaRPr lang="en-US" sz="6000" b="0"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endParaRPr>
          </a:p>
        </p:txBody>
      </p:sp>
    </p:spTree>
    <p:extLst>
      <p:ext uri="{BB962C8B-B14F-4D97-AF65-F5344CB8AC3E}">
        <p14:creationId xmlns:p14="http://schemas.microsoft.com/office/powerpoint/2010/main" val="3271830000"/>
      </p:ext>
    </p:extLst>
  </p:cSld>
  <p:clrMapOvr>
    <a:masterClrMapping/>
  </p:clrMapOvr>
  <p:transition spd="slow">
    <p:wheel spokes="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95680" y="414387"/>
            <a:ext cx="5189042" cy="5758785"/>
          </a:xfrm>
        </p:spPr>
      </p:pic>
      <p:sp>
        <p:nvSpPr>
          <p:cNvPr id="5" name="Rectangle 4"/>
          <p:cNvSpPr/>
          <p:nvPr/>
        </p:nvSpPr>
        <p:spPr>
          <a:xfrm>
            <a:off x="7208364" y="709556"/>
            <a:ext cx="2553857" cy="923330"/>
          </a:xfrm>
          <a:prstGeom prst="rect">
            <a:avLst/>
          </a:prstGeom>
          <a:solidFill>
            <a:schemeClr val="bg1"/>
          </a:solidFill>
          <a:ln>
            <a:solidFill>
              <a:schemeClr val="bg1"/>
            </a:solidFill>
          </a:ln>
        </p:spPr>
        <p:txBody>
          <a:bodyPr wrap="square" lIns="91440" tIns="45720" rIns="91440" bIns="45720">
            <a:spAutoFit/>
          </a:bodyPr>
          <a:lstStyle/>
          <a:p>
            <a:pPr algn="ctr"/>
            <a:r>
              <a:rPr lang="en-US" sz="54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rush Script MT" panose="03060802040406070304" pitchFamily="66" charset="0"/>
              </a:rPr>
              <a:t>Snailmoo</a:t>
            </a:r>
            <a:endParaRPr lang="en-US" sz="54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rush Script MT" panose="03060802040406070304" pitchFamily="66" charset="0"/>
            </a:endParaRPr>
          </a:p>
        </p:txBody>
      </p:sp>
      <p:sp>
        <p:nvSpPr>
          <p:cNvPr id="6" name="Rectangle 5"/>
          <p:cNvSpPr/>
          <p:nvPr/>
        </p:nvSpPr>
        <p:spPr>
          <a:xfrm>
            <a:off x="9762221" y="1451001"/>
            <a:ext cx="1712191" cy="477054"/>
          </a:xfrm>
          <a:prstGeom prst="rect">
            <a:avLst/>
          </a:prstGeom>
          <a:solidFill>
            <a:schemeClr val="bg1"/>
          </a:solidFill>
          <a:ln>
            <a:solidFill>
              <a:schemeClr val="bg1"/>
            </a:solidFill>
          </a:ln>
        </p:spPr>
        <p:txBody>
          <a:bodyPr wrap="square" lIns="91440" tIns="45720" rIns="91440" bIns="45720">
            <a:spAutoFit/>
          </a:bodyPr>
          <a:lstStyle/>
          <a:p>
            <a:pPr algn="ctr"/>
            <a:r>
              <a:rPr lang="en-US" sz="2500" b="1" cap="none" spc="0" dirty="0" smtClean="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rush Script MT" panose="03060802040406070304" pitchFamily="66" charset="0"/>
              </a:rPr>
              <a:t>Snailmoo</a:t>
            </a:r>
            <a:endParaRPr lang="en-US" sz="2500" b="1" cap="none" spc="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latin typeface="Brush Script MT" panose="03060802040406070304" pitchFamily="66" charset="0"/>
            </a:endParaRPr>
          </a:p>
        </p:txBody>
      </p:sp>
      <p:sp>
        <p:nvSpPr>
          <p:cNvPr id="2" name="Rectangle 1"/>
          <p:cNvSpPr/>
          <p:nvPr/>
        </p:nvSpPr>
        <p:spPr>
          <a:xfrm>
            <a:off x="210842" y="414387"/>
            <a:ext cx="6141426" cy="923330"/>
          </a:xfrm>
          <a:prstGeom prst="rect">
            <a:avLst/>
          </a:prstGeom>
          <a:noFill/>
        </p:spPr>
        <p:txBody>
          <a:bodyPr wrap="none" lIns="91440" tIns="45720" rIns="91440" bIns="45720">
            <a:spAutoFit/>
          </a:bodyPr>
          <a:lstStyle/>
          <a:p>
            <a:pPr algn="ctr"/>
            <a:r>
              <a:rPr lang="en-US" sz="5400" dirty="0" smtClean="0">
                <a:ln w="0"/>
                <a:effectLst>
                  <a:outerShdw blurRad="38100" dist="19050" dir="2700000" algn="tl" rotWithShape="0">
                    <a:schemeClr val="dk1">
                      <a:alpha val="40000"/>
                    </a:schemeClr>
                  </a:outerShdw>
                </a:effectLst>
                <a:latin typeface="Algerian" panose="04020705040A02060702" pitchFamily="82" charset="0"/>
              </a:rPr>
              <a:t>Sales Promotion</a:t>
            </a:r>
            <a:endParaRPr lang="en-US" sz="5400" b="0" cap="none" spc="0" dirty="0">
              <a:ln w="0"/>
              <a:solidFill>
                <a:schemeClr val="tx1"/>
              </a:solidFill>
              <a:effectLst>
                <a:outerShdw blurRad="38100" dist="19050" dir="2700000" algn="tl" rotWithShape="0">
                  <a:schemeClr val="dk1">
                    <a:alpha val="40000"/>
                  </a:schemeClr>
                </a:outerShdw>
              </a:effectLst>
              <a:latin typeface="Algerian" panose="04020705040A02060702" pitchFamily="82" charset="0"/>
            </a:endParaRPr>
          </a:p>
        </p:txBody>
      </p:sp>
      <p:pic>
        <p:nvPicPr>
          <p:cNvPr id="3" name="Picture 2"/>
          <p:cNvPicPr>
            <a:picLocks noChangeAspect="1"/>
          </p:cNvPicPr>
          <p:nvPr/>
        </p:nvPicPr>
        <p:blipFill>
          <a:blip r:embed="rId4"/>
          <a:stretch>
            <a:fillRect/>
          </a:stretch>
        </p:blipFill>
        <p:spPr>
          <a:xfrm>
            <a:off x="463196" y="3093155"/>
            <a:ext cx="5702087" cy="2405944"/>
          </a:xfrm>
          <a:prstGeom prst="rect">
            <a:avLst/>
          </a:prstGeom>
        </p:spPr>
      </p:pic>
      <p:sp>
        <p:nvSpPr>
          <p:cNvPr id="7" name="Rectangle 6"/>
          <p:cNvSpPr/>
          <p:nvPr/>
        </p:nvSpPr>
        <p:spPr>
          <a:xfrm>
            <a:off x="652813" y="4019128"/>
            <a:ext cx="1810111" cy="553998"/>
          </a:xfrm>
          <a:prstGeom prst="rect">
            <a:avLst/>
          </a:prstGeom>
          <a:solidFill>
            <a:schemeClr val="tx1"/>
          </a:solidFill>
        </p:spPr>
        <p:txBody>
          <a:bodyPr wrap="none" lIns="91440" tIns="45720" rIns="91440" bIns="45720">
            <a:spAutoFit/>
          </a:bodyPr>
          <a:lstStyle/>
          <a:p>
            <a:pPr algn="ctr"/>
            <a:r>
              <a:rPr lang="en-US" sz="30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Snailmoo</a:t>
            </a:r>
            <a:endParaRPr lang="en-US" sz="3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122040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8821" y="1106311"/>
            <a:ext cx="9750150" cy="5102578"/>
          </a:xfrm>
        </p:spPr>
      </p:pic>
      <p:sp>
        <p:nvSpPr>
          <p:cNvPr id="5" name="Rectangle 4"/>
          <p:cNvSpPr/>
          <p:nvPr/>
        </p:nvSpPr>
        <p:spPr>
          <a:xfrm>
            <a:off x="1207911" y="3262488"/>
            <a:ext cx="9387937" cy="1938992"/>
          </a:xfrm>
          <a:prstGeom prst="rect">
            <a:avLst/>
          </a:prstGeom>
          <a:solidFill>
            <a:schemeClr val="bg1"/>
          </a:solidFill>
        </p:spPr>
        <p:txBody>
          <a:bodyPr wrap="square" lIns="91440" tIns="45720" rIns="91440" bIns="45720">
            <a:spAutoFit/>
          </a:bodyPr>
          <a:lstStyle/>
          <a:p>
            <a:pPr algn="ctr"/>
            <a:r>
              <a:rPr lang="en-US" sz="4000" dirty="0">
                <a:ln w="0"/>
                <a:effectLst>
                  <a:outerShdw blurRad="38100" dist="19050" dir="2700000" algn="tl" rotWithShape="0">
                    <a:schemeClr val="dk1">
                      <a:alpha val="40000"/>
                    </a:schemeClr>
                  </a:outerShdw>
                </a:effectLst>
              </a:rPr>
              <a:t>h</a:t>
            </a:r>
            <a:r>
              <a:rPr lang="en-US" sz="4000" dirty="0" smtClean="0">
                <a:ln w="0"/>
                <a:effectLst>
                  <a:outerShdw blurRad="38100" dist="19050" dir="2700000" algn="tl" rotWithShape="0">
                    <a:schemeClr val="dk1">
                      <a:alpha val="40000"/>
                    </a:schemeClr>
                  </a:outerShdw>
                </a:effectLst>
              </a:rPr>
              <a:t>ad a great experience at </a:t>
            </a:r>
            <a:r>
              <a:rPr lang="en-US" sz="4000" dirty="0" err="1" smtClean="0">
                <a:ln w="0"/>
                <a:effectLst>
                  <a:outerShdw blurRad="38100" dist="19050" dir="2700000" algn="tl" rotWithShape="0">
                    <a:schemeClr val="dk1">
                      <a:alpha val="40000"/>
                    </a:schemeClr>
                  </a:outerShdw>
                </a:effectLst>
              </a:rPr>
              <a:t>snailmoo</a:t>
            </a:r>
            <a:r>
              <a:rPr lang="en-US" sz="4000" dirty="0" smtClean="0">
                <a:ln w="0"/>
                <a:effectLst>
                  <a:outerShdw blurRad="38100" dist="19050" dir="2700000" algn="tl" rotWithShape="0">
                    <a:schemeClr val="dk1">
                      <a:alpha val="40000"/>
                    </a:schemeClr>
                  </a:outerShdw>
                </a:effectLst>
              </a:rPr>
              <a:t>!</a:t>
            </a:r>
          </a:p>
          <a:p>
            <a:pPr algn="ctr"/>
            <a:r>
              <a:rPr lang="en-US" sz="4000" dirty="0" smtClean="0">
                <a:ln w="0"/>
                <a:effectLst>
                  <a:outerShdw blurRad="38100" dist="19050" dir="2700000" algn="tl" rotWithShape="0">
                    <a:schemeClr val="dk1">
                      <a:alpha val="40000"/>
                    </a:schemeClr>
                  </a:outerShdw>
                </a:effectLst>
              </a:rPr>
              <a:t>they have some dope hair products</a:t>
            </a:r>
          </a:p>
          <a:p>
            <a:pPr algn="ctr"/>
            <a:r>
              <a:rPr lang="en-US" sz="4000" dirty="0">
                <a:ln w="0"/>
                <a:effectLst>
                  <a:outerShdw blurRad="38100" dist="19050" dir="2700000" algn="tl" rotWithShape="0">
                    <a:schemeClr val="dk1">
                      <a:alpha val="40000"/>
                    </a:schemeClr>
                  </a:outerShdw>
                </a:effectLst>
              </a:rPr>
              <a:t>t</a:t>
            </a:r>
            <a:r>
              <a:rPr lang="en-US" sz="4000" b="0" cap="none" spc="0" dirty="0" smtClean="0">
                <a:ln w="0"/>
                <a:solidFill>
                  <a:schemeClr val="tx1"/>
                </a:solidFill>
                <a:effectLst>
                  <a:outerShdw blurRad="38100" dist="19050" dir="2700000" algn="tl" rotWithShape="0">
                    <a:schemeClr val="dk1">
                      <a:alpha val="40000"/>
                    </a:schemeClr>
                  </a:outerShdw>
                </a:effectLst>
              </a:rPr>
              <a:t>hat made my wig super “plump”!!</a:t>
            </a:r>
            <a:endParaRPr lang="en-US" sz="4000" b="0" cap="none" spc="0" dirty="0">
              <a:ln w="0"/>
              <a:solidFill>
                <a:schemeClr val="tx1"/>
              </a:solidFill>
              <a:effectLst>
                <a:outerShdw blurRad="38100" dist="19050" dir="2700000" algn="tl" rotWithShape="0">
                  <a:schemeClr val="dk1">
                    <a:alpha val="40000"/>
                  </a:schemeClr>
                </a:outerShdw>
              </a:effectLst>
            </a:endParaRPr>
          </a:p>
        </p:txBody>
      </p:sp>
      <p:sp>
        <p:nvSpPr>
          <p:cNvPr id="2" name="Rectangle 1"/>
          <p:cNvSpPr/>
          <p:nvPr/>
        </p:nvSpPr>
        <p:spPr>
          <a:xfrm>
            <a:off x="4438819" y="103697"/>
            <a:ext cx="2585964"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Publicity</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63948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178" y="315406"/>
            <a:ext cx="10515600" cy="1325563"/>
          </a:xfrm>
        </p:spPr>
        <p:txBody>
          <a:bodyPr/>
          <a:lstStyle/>
          <a:p>
            <a:r>
              <a:rPr lang="en-US" dirty="0" smtClean="0">
                <a:latin typeface="Algerian" panose="04020705040A02060702" pitchFamily="82" charset="0"/>
              </a:rPr>
              <a:t>Radio Commercial</a:t>
            </a:r>
            <a:endParaRPr lang="en-US" dirty="0">
              <a:latin typeface="Algerian" panose="04020705040A02060702" pitchFamily="82" charset="0"/>
            </a:endParaRPr>
          </a:p>
        </p:txBody>
      </p:sp>
      <p:pic>
        <p:nvPicPr>
          <p:cNvPr id="5" name="Picture 4"/>
          <p:cNvPicPr>
            <a:picLocks noChangeAspect="1"/>
          </p:cNvPicPr>
          <p:nvPr/>
        </p:nvPicPr>
        <p:blipFill>
          <a:blip r:embed="rId2"/>
          <a:stretch>
            <a:fillRect/>
          </a:stretch>
        </p:blipFill>
        <p:spPr>
          <a:xfrm>
            <a:off x="10103556" y="1"/>
            <a:ext cx="2088444" cy="1591403"/>
          </a:xfrm>
          <a:prstGeom prst="rect">
            <a:avLst/>
          </a:prstGeom>
        </p:spPr>
      </p:pic>
      <p:pic>
        <p:nvPicPr>
          <p:cNvPr id="6" name="Picture 5"/>
          <p:cNvPicPr>
            <a:picLocks noChangeAspect="1"/>
          </p:cNvPicPr>
          <p:nvPr/>
        </p:nvPicPr>
        <p:blipFill>
          <a:blip r:embed="rId3"/>
          <a:stretch>
            <a:fillRect/>
          </a:stretch>
        </p:blipFill>
        <p:spPr>
          <a:xfrm>
            <a:off x="0" y="4278600"/>
            <a:ext cx="3887394" cy="2579400"/>
          </a:xfrm>
          <a:prstGeom prst="rect">
            <a:avLst/>
          </a:prstGeom>
        </p:spPr>
      </p:pic>
      <p:sp>
        <p:nvSpPr>
          <p:cNvPr id="9" name="TextBox 8"/>
          <p:cNvSpPr txBox="1"/>
          <p:nvPr/>
        </p:nvSpPr>
        <p:spPr>
          <a:xfrm>
            <a:off x="1580445" y="2055812"/>
            <a:ext cx="9302045" cy="2123658"/>
          </a:xfrm>
          <a:prstGeom prst="rect">
            <a:avLst/>
          </a:prstGeom>
          <a:noFill/>
        </p:spPr>
        <p:txBody>
          <a:bodyPr wrap="square" rtlCol="0">
            <a:spAutoFit/>
          </a:bodyPr>
          <a:lstStyle/>
          <a:p>
            <a:r>
              <a:rPr lang="en-US" sz="2200" dirty="0">
                <a:latin typeface="Courier New" panose="02070309020205020404" pitchFamily="49" charset="0"/>
                <a:cs typeface="Courier New" panose="02070309020205020404" pitchFamily="49" charset="0"/>
              </a:rPr>
              <a:t>Is your hair flat? Do you wish the bags under your eyes would </a:t>
            </a:r>
            <a:r>
              <a:rPr lang="en-US" sz="2200" dirty="0" smtClean="0">
                <a:latin typeface="Courier New" panose="02070309020205020404" pitchFamily="49" charset="0"/>
                <a:cs typeface="Courier New" panose="02070309020205020404" pitchFamily="49" charset="0"/>
              </a:rPr>
              <a:t>disappear? Well come on down to Snailmoo</a:t>
            </a:r>
            <a:r>
              <a:rPr lang="en-US" sz="2200" dirty="0">
                <a:latin typeface="Courier New" panose="02070309020205020404" pitchFamily="49" charset="0"/>
                <a:cs typeface="Courier New" panose="02070309020205020404" pitchFamily="49" charset="0"/>
              </a:rPr>
              <a:t> </a:t>
            </a:r>
            <a:r>
              <a:rPr lang="en-US" sz="2200" dirty="0" smtClean="0">
                <a:latin typeface="Courier New" panose="02070309020205020404" pitchFamily="49" charset="0"/>
                <a:cs typeface="Courier New" panose="02070309020205020404" pitchFamily="49" charset="0"/>
              </a:rPr>
              <a:t>or visit </a:t>
            </a:r>
            <a:r>
              <a:rPr lang="en-US" sz="2200" dirty="0" smtClean="0">
                <a:latin typeface="Courier New" panose="02070309020205020404" pitchFamily="49" charset="0"/>
                <a:cs typeface="Courier New" panose="02070309020205020404" pitchFamily="49" charset="0"/>
                <a:hlinkClick r:id="rId4"/>
              </a:rPr>
              <a:t>www.snailmoo.com</a:t>
            </a:r>
            <a:r>
              <a:rPr lang="en-US" sz="2200" dirty="0" smtClean="0">
                <a:latin typeface="Courier New" panose="02070309020205020404" pitchFamily="49" charset="0"/>
                <a:cs typeface="Courier New" panose="02070309020205020404" pitchFamily="49" charset="0"/>
              </a:rPr>
              <a:t> . We have everything you need from facemasks to hair products. Try our new </a:t>
            </a:r>
            <a:r>
              <a:rPr lang="en-US" sz="2200" dirty="0" err="1">
                <a:latin typeface="Courier New" panose="02070309020205020404" pitchFamily="49" charset="0"/>
                <a:cs typeface="Courier New" panose="02070309020205020404" pitchFamily="49" charset="0"/>
              </a:rPr>
              <a:t>S</a:t>
            </a:r>
            <a:r>
              <a:rPr lang="en-US" sz="2200" dirty="0" err="1" smtClean="0">
                <a:latin typeface="Courier New" panose="02070309020205020404" pitchFamily="49" charset="0"/>
                <a:cs typeface="Courier New" panose="02070309020205020404" pitchFamily="49" charset="0"/>
              </a:rPr>
              <a:t>nailmoose</a:t>
            </a:r>
            <a:r>
              <a:rPr lang="en-US" sz="2200" dirty="0" smtClean="0">
                <a:latin typeface="Courier New" panose="02070309020205020404" pitchFamily="49" charset="0"/>
                <a:cs typeface="Courier New" panose="02070309020205020404" pitchFamily="49" charset="0"/>
              </a:rPr>
              <a:t> to make that lifeless hair, big and plump. Stop by </a:t>
            </a:r>
            <a:r>
              <a:rPr lang="en-US" sz="2200" dirty="0">
                <a:latin typeface="Courier New" panose="02070309020205020404" pitchFamily="49" charset="0"/>
                <a:cs typeface="Courier New" panose="02070309020205020404" pitchFamily="49" charset="0"/>
              </a:rPr>
              <a:t>S</a:t>
            </a:r>
            <a:r>
              <a:rPr lang="en-US" sz="2200" dirty="0" smtClean="0">
                <a:latin typeface="Courier New" panose="02070309020205020404" pitchFamily="49" charset="0"/>
                <a:cs typeface="Courier New" panose="02070309020205020404" pitchFamily="49" charset="0"/>
              </a:rPr>
              <a:t>nailmoo to start your year off correctly.</a:t>
            </a:r>
            <a:endParaRPr lang="en-US" sz="2200"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3322767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435991" y="251809"/>
            <a:ext cx="4842360" cy="6357585"/>
          </a:xfrm>
          <a:prstGeom prst="rect">
            <a:avLst/>
          </a:prstGeom>
        </p:spPr>
      </p:pic>
      <p:sp>
        <p:nvSpPr>
          <p:cNvPr id="5" name="Rectangle 4"/>
          <p:cNvSpPr/>
          <p:nvPr/>
        </p:nvSpPr>
        <p:spPr>
          <a:xfrm>
            <a:off x="3915738" y="449912"/>
            <a:ext cx="1154482" cy="400110"/>
          </a:xfrm>
          <a:prstGeom prst="rect">
            <a:avLst/>
          </a:prstGeom>
          <a:solidFill>
            <a:schemeClr val="bg1"/>
          </a:solidFill>
        </p:spPr>
        <p:txBody>
          <a:bodyPr wrap="none" lIns="91440" tIns="45720" rIns="91440" bIns="45720">
            <a:spAutoFit/>
          </a:bodyPr>
          <a:lstStyle/>
          <a:p>
            <a:pPr algn="ctr"/>
            <a:r>
              <a:rPr lang="en-US" sz="2000" b="0" cap="none" spc="0" dirty="0" smtClean="0">
                <a:ln w="0"/>
                <a:solidFill>
                  <a:schemeClr val="tx1"/>
                </a:solidFill>
                <a:effectLst>
                  <a:outerShdw blurRad="38100" dist="19050" dir="2700000" algn="tl" rotWithShape="0">
                    <a:schemeClr val="dk1">
                      <a:alpha val="40000"/>
                    </a:schemeClr>
                  </a:outerShdw>
                </a:effectLst>
              </a:rPr>
              <a:t>Snailmoo</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6" name="Rectangle 5"/>
          <p:cNvSpPr/>
          <p:nvPr/>
        </p:nvSpPr>
        <p:spPr>
          <a:xfrm>
            <a:off x="4305386" y="2954213"/>
            <a:ext cx="823705" cy="246221"/>
          </a:xfrm>
          <a:prstGeom prst="rect">
            <a:avLst/>
          </a:prstGeom>
          <a:solidFill>
            <a:schemeClr val="bg1"/>
          </a:solidFill>
        </p:spPr>
        <p:txBody>
          <a:bodyPr wrap="square" lIns="91440" tIns="45720" rIns="91440" bIns="45720">
            <a:spAutoFit/>
          </a:bodyPr>
          <a:lstStyle/>
          <a:p>
            <a:pPr algn="ctr"/>
            <a:r>
              <a:rPr lang="en-US" sz="1000" b="0" cap="none" spc="0" dirty="0" smtClean="0">
                <a:ln w="0"/>
                <a:solidFill>
                  <a:schemeClr val="tx1"/>
                </a:solidFill>
                <a:effectLst>
                  <a:outerShdw blurRad="38100" dist="19050" dir="2700000" algn="tl" rotWithShape="0">
                    <a:schemeClr val="dk1">
                      <a:alpha val="40000"/>
                    </a:schemeClr>
                  </a:outerShdw>
                </a:effectLst>
              </a:rPr>
              <a:t>Snailmoo</a:t>
            </a:r>
            <a:endParaRPr lang="en-US" sz="1000" b="0" cap="none" spc="0" dirty="0">
              <a:ln w="0"/>
              <a:solidFill>
                <a:schemeClr val="tx1"/>
              </a:solidFill>
              <a:effectLst>
                <a:outerShdw blurRad="38100" dist="19050" dir="2700000" algn="tl" rotWithShape="0">
                  <a:schemeClr val="dk1">
                    <a:alpha val="40000"/>
                  </a:schemeClr>
                </a:outerShdw>
              </a:effectLst>
            </a:endParaRPr>
          </a:p>
        </p:txBody>
      </p:sp>
      <p:sp>
        <p:nvSpPr>
          <p:cNvPr id="7" name="Rectangle 6"/>
          <p:cNvSpPr/>
          <p:nvPr/>
        </p:nvSpPr>
        <p:spPr>
          <a:xfrm>
            <a:off x="4237662" y="5797068"/>
            <a:ext cx="1154482" cy="400110"/>
          </a:xfrm>
          <a:prstGeom prst="rect">
            <a:avLst/>
          </a:prstGeom>
          <a:solidFill>
            <a:schemeClr val="bg1"/>
          </a:solidFill>
        </p:spPr>
        <p:txBody>
          <a:bodyPr wrap="none" lIns="91440" tIns="45720" rIns="91440" bIns="45720">
            <a:spAutoFit/>
          </a:bodyPr>
          <a:lstStyle/>
          <a:p>
            <a:pPr algn="ctr"/>
            <a:r>
              <a:rPr lang="en-US" sz="2000" b="0" cap="none" spc="0" dirty="0" smtClean="0">
                <a:ln w="0"/>
                <a:solidFill>
                  <a:schemeClr val="tx1"/>
                </a:solidFill>
                <a:effectLst>
                  <a:outerShdw blurRad="38100" dist="19050" dir="2700000" algn="tl" rotWithShape="0">
                    <a:schemeClr val="dk1">
                      <a:alpha val="40000"/>
                    </a:schemeClr>
                  </a:outerShdw>
                </a:effectLst>
              </a:rPr>
              <a:t>Snailmoo</a:t>
            </a:r>
            <a:endParaRPr lang="en-US" sz="2000" b="0" cap="none" spc="0" dirty="0">
              <a:ln w="0"/>
              <a:solidFill>
                <a:schemeClr val="tx1"/>
              </a:solidFill>
              <a:effectLst>
                <a:outerShdw blurRad="38100" dist="19050" dir="2700000" algn="tl" rotWithShape="0">
                  <a:schemeClr val="dk1">
                    <a:alpha val="40000"/>
                  </a:schemeClr>
                </a:outerShdw>
              </a:effectLst>
            </a:endParaRPr>
          </a:p>
        </p:txBody>
      </p:sp>
      <p:sp>
        <p:nvSpPr>
          <p:cNvPr id="8" name="Rectangle 7"/>
          <p:cNvSpPr/>
          <p:nvPr/>
        </p:nvSpPr>
        <p:spPr>
          <a:xfrm>
            <a:off x="5129091" y="4975283"/>
            <a:ext cx="526105" cy="200055"/>
          </a:xfrm>
          <a:prstGeom prst="rect">
            <a:avLst/>
          </a:prstGeom>
          <a:solidFill>
            <a:schemeClr val="bg1"/>
          </a:solidFill>
        </p:spPr>
        <p:txBody>
          <a:bodyPr wrap="none" lIns="91440" tIns="45720" rIns="91440" bIns="45720">
            <a:spAutoFit/>
          </a:bodyPr>
          <a:lstStyle/>
          <a:p>
            <a:pPr algn="ctr"/>
            <a:r>
              <a:rPr lang="en-US" sz="700" b="0" cap="none" spc="0" dirty="0" smtClean="0">
                <a:ln w="0"/>
                <a:solidFill>
                  <a:schemeClr val="tx1"/>
                </a:solidFill>
                <a:effectLst>
                  <a:outerShdw blurRad="38100" dist="19050" dir="2700000" algn="tl" rotWithShape="0">
                    <a:schemeClr val="dk1">
                      <a:alpha val="40000"/>
                    </a:schemeClr>
                  </a:outerShdw>
                </a:effectLst>
              </a:rPr>
              <a:t>Snailmoo</a:t>
            </a:r>
            <a:endParaRPr lang="en-US" sz="700" b="0" cap="none" spc="0" dirty="0">
              <a:ln w="0"/>
              <a:solidFill>
                <a:schemeClr val="tx1"/>
              </a:solidFill>
              <a:effectLst>
                <a:outerShdw blurRad="38100" dist="19050" dir="2700000" algn="tl" rotWithShape="0">
                  <a:schemeClr val="dk1">
                    <a:alpha val="40000"/>
                  </a:schemeClr>
                </a:outerShdw>
              </a:effectLst>
            </a:endParaRP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5562759" y="3824016"/>
            <a:ext cx="4155600" cy="1275584"/>
          </a:xfrm>
          <a:prstGeom prst="rect">
            <a:avLst/>
          </a:prstGeom>
        </p:spPr>
      </p:pic>
      <p:sp>
        <p:nvSpPr>
          <p:cNvPr id="10" name="Rectangle 9"/>
          <p:cNvSpPr/>
          <p:nvPr/>
        </p:nvSpPr>
        <p:spPr>
          <a:xfrm>
            <a:off x="7640559" y="1838445"/>
            <a:ext cx="496327" cy="169277"/>
          </a:xfrm>
          <a:prstGeom prst="rect">
            <a:avLst/>
          </a:prstGeom>
          <a:solidFill>
            <a:schemeClr val="bg1"/>
          </a:solidFill>
        </p:spPr>
        <p:txBody>
          <a:bodyPr wrap="square" lIns="91440" tIns="45720" rIns="91440" bIns="45720">
            <a:spAutoFit/>
          </a:bodyPr>
          <a:lstStyle/>
          <a:p>
            <a:pPr algn="ctr"/>
            <a:r>
              <a:rPr lang="en-US" sz="500" b="0" cap="none" spc="0" dirty="0" smtClean="0">
                <a:ln w="0"/>
                <a:solidFill>
                  <a:schemeClr val="tx1"/>
                </a:solidFill>
                <a:effectLst>
                  <a:outerShdw blurRad="38100" dist="19050" dir="2700000" algn="tl" rotWithShape="0">
                    <a:schemeClr val="dk1">
                      <a:alpha val="40000"/>
                    </a:schemeClr>
                  </a:outerShdw>
                </a:effectLst>
              </a:rPr>
              <a:t>Snailmoo</a:t>
            </a:r>
            <a:endParaRPr lang="en-US" sz="500" b="0" cap="none" spc="0" dirty="0">
              <a:ln w="0"/>
              <a:solidFill>
                <a:schemeClr val="tx1"/>
              </a:solidFill>
              <a:effectLst>
                <a:outerShdw blurRad="38100" dist="19050" dir="2700000" algn="tl" rotWithShape="0">
                  <a:schemeClr val="dk1">
                    <a:alpha val="40000"/>
                  </a:schemeClr>
                </a:outerShdw>
              </a:effectLst>
            </a:endParaRPr>
          </a:p>
        </p:txBody>
      </p:sp>
      <p:sp>
        <p:nvSpPr>
          <p:cNvPr id="11" name="Rectangle 10"/>
          <p:cNvSpPr/>
          <p:nvPr/>
        </p:nvSpPr>
        <p:spPr>
          <a:xfrm rot="17699765">
            <a:off x="-453250" y="2409533"/>
            <a:ext cx="5065939" cy="923330"/>
          </a:xfrm>
          <a:prstGeom prst="rect">
            <a:avLst/>
          </a:prstGeom>
          <a:noFill/>
        </p:spPr>
        <p:txBody>
          <a:bodyPr wrap="none" lIns="91440" tIns="45720" rIns="91440" bIns="45720">
            <a:spAutoFit/>
          </a:bodyPr>
          <a:lstStyle/>
          <a:p>
            <a:pPr algn="ctr"/>
            <a:r>
              <a:rPr lang="en-US" sz="5400" b="0" cap="none" spc="0" dirty="0" smtClean="0">
                <a:ln w="0"/>
                <a:solidFill>
                  <a:schemeClr val="tx1"/>
                </a:solidFill>
                <a:effectLst>
                  <a:outerShdw blurRad="38100" dist="19050" dir="2700000" algn="tl" rotWithShape="0">
                    <a:schemeClr val="dk1">
                      <a:alpha val="40000"/>
                    </a:schemeClr>
                  </a:outerShdw>
                </a:effectLst>
              </a:rPr>
              <a:t>Direct Marketing </a:t>
            </a:r>
            <a:endParaRPr lang="en-US" sz="54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9857800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432</TotalTime>
  <Words>466</Words>
  <Application>Microsoft Office PowerPoint</Application>
  <PresentationFormat>Widescreen</PresentationFormat>
  <Paragraphs>58</Paragraphs>
  <Slides>13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Adobe Kaiti Std R</vt:lpstr>
      <vt:lpstr>Algerian</vt:lpstr>
      <vt:lpstr>Arial</vt:lpstr>
      <vt:lpstr>Blackadder ITC</vt:lpstr>
      <vt:lpstr>Brush Script MT</vt:lpstr>
      <vt:lpstr>Brush Script Std</vt:lpstr>
      <vt:lpstr>Calibri</vt:lpstr>
      <vt:lpstr>Courier New</vt:lpstr>
      <vt:lpstr>Harlow Solid Italic</vt:lpstr>
      <vt:lpstr>Trebuchet MS</vt:lpstr>
      <vt:lpstr>Wingdings 3</vt:lpstr>
      <vt:lpstr>Facet</vt:lpstr>
      <vt:lpstr>Snailmoo Cosmetics</vt:lpstr>
      <vt:lpstr>Print Media</vt:lpstr>
      <vt:lpstr>Sales Promotion</vt:lpstr>
      <vt:lpstr>PowerPoint Presentation</vt:lpstr>
      <vt:lpstr>PowerPoint Presentation</vt:lpstr>
      <vt:lpstr>PowerPoint Presentation</vt:lpstr>
      <vt:lpstr>PowerPoint Presentation</vt:lpstr>
      <vt:lpstr>Radio Commercial</vt:lpstr>
      <vt:lpstr>PowerPoint Presentation</vt:lpstr>
      <vt:lpstr>PowerPoint Presentation</vt:lpstr>
      <vt:lpstr>PowerPoint Presentation</vt:lpstr>
      <vt:lpstr>Public Relations</vt:lpstr>
      <vt:lpstr>Print Media</vt:lpstr>
    </vt:vector>
  </TitlesOfParts>
  <Company>Bullitt County Public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Liner, Cory</dc:creator>
  <cp:lastModifiedBy>Morris, Marla</cp:lastModifiedBy>
  <cp:revision>26</cp:revision>
  <dcterms:created xsi:type="dcterms:W3CDTF">2017-11-27T18:41:22Z</dcterms:created>
  <dcterms:modified xsi:type="dcterms:W3CDTF">2017-12-05T16:22:11Z</dcterms:modified>
</cp:coreProperties>
</file>