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733" r:id="rId3"/>
    <p:sldMasterId id="2147483745" r:id="rId4"/>
    <p:sldMasterId id="2147483840" r:id="rId5"/>
  </p:sldMasterIdLst>
  <p:notesMasterIdLst>
    <p:notesMasterId r:id="rId19"/>
  </p:notesMasterIdLst>
  <p:sldIdLst>
    <p:sldId id="261" r:id="rId6"/>
    <p:sldId id="256" r:id="rId7"/>
    <p:sldId id="267" r:id="rId8"/>
    <p:sldId id="268" r:id="rId9"/>
    <p:sldId id="269" r:id="rId10"/>
    <p:sldId id="270" r:id="rId11"/>
    <p:sldId id="276" r:id="rId12"/>
    <p:sldId id="271" r:id="rId13"/>
    <p:sldId id="272" r:id="rId14"/>
    <p:sldId id="273" r:id="rId15"/>
    <p:sldId id="274" r:id="rId16"/>
    <p:sldId id="275" r:id="rId17"/>
    <p:sldId id="27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8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5CC789-AFC2-411C-9020-7BD825F1B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557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515D48-3204-4417-8B73-783E118ABD15}" type="slidenum">
              <a:rPr lang="en-US" altLang="en-US" sz="1200" smtClean="0">
                <a:solidFill>
                  <a:srgbClr val="000000"/>
                </a:solidFill>
              </a:rPr>
              <a:pPr/>
              <a:t>4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1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A4FE72-B00B-45DC-A737-05288CC195E7}" type="slidenum">
              <a:rPr lang="en-US" altLang="en-US" sz="1200" smtClean="0">
                <a:solidFill>
                  <a:srgbClr val="000000"/>
                </a:solidFill>
              </a:rPr>
              <a:pPr/>
              <a:t>5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40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B390E9-5171-4878-892A-B08D6D7CA4EF}" type="slidenum">
              <a:rPr lang="en-US" altLang="en-US" sz="1200" smtClean="0">
                <a:solidFill>
                  <a:srgbClr val="000000"/>
                </a:solidFill>
              </a:rPr>
              <a:pPr/>
              <a:t>6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62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AF2EB8-089F-41EC-BEBD-183B8AA1F525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38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AD8B8B54-B472-4D1F-880D-2496AF1629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61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E31F3-5B61-46C6-9F10-61AF17F354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12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F0776-028A-4F29-8AA8-2AA87D931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95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356350"/>
            <a:ext cx="2057400" cy="365125"/>
          </a:xfrm>
        </p:spPr>
        <p:txBody>
          <a:bodyPr>
            <a:prstTxWarp prst="textPlain">
              <a:avLst/>
            </a:prstTxWarp>
          </a:bodyPr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 smtClean="0"/>
              <a:t>OE3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9279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61913-2720-4F54-9982-550999BEB4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707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74450-F65B-476B-93F1-0CAEF32F8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19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0EA5A-2827-4C41-9E58-1B21AE0BF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8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34A4-038A-416D-AE6E-0EA46B69F1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594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BA7B-AFAB-4BFC-8A2E-349B8C501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268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57BBC-39DA-46D9-892E-74A9D74534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062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A796C-13C3-44E0-A738-64ECC926DF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17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60C69-D109-49B7-B09E-1776FFB096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555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41021-F347-4E1E-9791-A14E018830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775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6D466-42BA-42E7-BCAA-C74F1A7B2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647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83C4-7617-41CF-AF0C-A817F86BB6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21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C4B4D2B-7BCA-4079-BB29-8EF060A5A76B}" type="datetimeFigureOut">
              <a:rPr lang="en-US"/>
              <a:pPr>
                <a:defRPr/>
              </a:pPr>
              <a:t>8/12/2019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CADAE">
                    <a:shade val="75000"/>
                  </a:srgbClr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0C5E99-6226-4543-99E0-02AD1BA66B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38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862EB25-A114-401F-AE69-D08214242840}" type="datetimeFigureOut">
              <a:rPr lang="en-US"/>
              <a:pPr>
                <a:defRPr/>
              </a:pPr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34F99B-FD88-41D7-9949-80B893B1F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70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F20DF2-9A57-48A4-80FD-667F836388D7}" type="datetimeFigureOut">
              <a:rPr lang="en-US"/>
              <a:pPr>
                <a:defRPr/>
              </a:pPr>
              <a:t>8/12/2019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CADAE">
                    <a:shade val="75000"/>
                  </a:srgbClr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B6A068A-77A5-49DC-8B50-7F32EB0AF5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90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8111BA0-6607-457A-B5FE-A932D61D5B52}" type="datetimeFigureOut">
              <a:rPr lang="en-US"/>
              <a:pPr>
                <a:defRPr/>
              </a:pPr>
              <a:t>8/12/2019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CDAEE6-7DFE-47E8-8C4A-37C2EEA759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44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90F85C5-7A73-428A-A634-D4A42AE648BC}" type="datetimeFigureOut">
              <a:rPr lang="en-US"/>
              <a:pPr>
                <a:defRPr/>
              </a:pPr>
              <a:t>8/12/2019</a:t>
            </a:fld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682280-35F9-42DA-B375-3CDFC67A9D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31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DB28CED-2C36-4804-96EE-CB3BCB66E983}" type="datetimeFigureOut">
              <a:rPr lang="en-US"/>
              <a:pPr>
                <a:defRPr/>
              </a:pPr>
              <a:t>8/12/2019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F2A1D36-D49B-4A2B-B3A6-A01E01FD3A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87758"/>
      </p:ext>
    </p:extLst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3155D87-21AA-4AA6-A1A3-9DA9C79FB2E0}" type="datetimeFigureOut">
              <a:rPr lang="en-US"/>
              <a:pPr>
                <a:defRPr/>
              </a:pPr>
              <a:t>8/12/2019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F5C1623-1D07-451D-9D66-7DA0DCF95F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12667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2C63E-D7A7-40FE-AB80-B53C94B35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030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CADAE">
                    <a:shade val="75000"/>
                  </a:srgbClr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1DE14D8-1F90-45C8-AF64-F790F643C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243813-1FD1-46F6-9464-D2734C17A35B}" type="datetimeFigureOut">
              <a:rPr lang="en-US"/>
              <a:pPr>
                <a:defRPr/>
              </a:pPr>
              <a:t>8/12/2019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4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A48F6D1-5BC3-4ED1-80EE-E9DCBA929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ED2BAC7-CA68-448F-8DA5-651E084AE52C}" type="datetimeFigureOut">
              <a:rPr lang="en-US"/>
              <a:pPr>
                <a:defRPr/>
              </a:pPr>
              <a:t>8/12/2019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70504"/>
      </p:ext>
    </p:extLst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2AEAB4-5906-4DCB-B439-0E3F12063DEA}" type="datetimeFigureOut">
              <a:rPr lang="en-US"/>
              <a:pPr>
                <a:defRPr/>
              </a:pPr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AE0F01A-F79D-4AA9-B3D1-0BF6E400DB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E2D5475-5D71-4BCE-B855-B0514A959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5C3306-85EA-4412-9907-EB5CC7F6F563}" type="datetimeFigureOut">
              <a:rPr lang="en-US"/>
              <a:pPr>
                <a:defRPr/>
              </a:pPr>
              <a:t>8/12/2019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43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0" y="3857625"/>
            <a:ext cx="9144000" cy="2362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 flipV="1">
            <a:off x="0" y="6705600"/>
            <a:ext cx="9144000" cy="1524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Rectangle 1034"/>
          <p:cNvSpPr>
            <a:spLocks noChangeArrowheads="1"/>
          </p:cNvSpPr>
          <p:nvPr/>
        </p:nvSpPr>
        <p:spPr bwMode="auto">
          <a:xfrm flipV="1">
            <a:off x="0" y="0"/>
            <a:ext cx="9144000" cy="1524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8" name="Picture 1035" descr="05301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4" b="38416"/>
          <a:stretch>
            <a:fillRect/>
          </a:stretch>
        </p:blipFill>
        <p:spPr bwMode="auto">
          <a:xfrm>
            <a:off x="0" y="228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152400" y="4191000"/>
            <a:ext cx="88392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9462" name="Rectangle 1030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257800"/>
            <a:ext cx="88392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10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DB791-AF5C-4CB0-9C9C-B91F59656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5322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4AB2B-EA1F-4244-8370-3659E7F49D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147104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7CC9B-9B0B-462B-9880-B00115B7C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582575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ED946-D63A-410B-B525-4AE07AB43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811782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3A68-BB89-46F3-9F70-BFE497AD09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893539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8C79B-ED18-4498-8A59-D17DA2F78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78532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D265F-535B-4D7F-A3E4-7217877AF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158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A0B34-F4B1-4746-9D07-487E081514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491756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DAFC4-F5DA-4EF8-B749-ADAD2E5149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338280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99AE-B940-4F91-B243-281328AB0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311721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B1E98-31F9-44C5-80ED-A94F012F9A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421804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B5455-319B-47C8-BD60-7D4E142CD2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193423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7257FF-3516-4801-89AC-782441D8DD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6549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EEB46A5-EED8-44E1-8437-7A88FFBC5F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34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471F10-BFE1-47CA-9932-21B7B95AF3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4405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6CEDEA-A719-4B03-845F-1C22D67A0E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320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585357-6B46-46A8-88FD-EF3F5E39F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35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07B53-B053-4DE9-8331-1C8C50549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1117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4788ACA-C389-4B62-AF40-C63B5A60DF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3407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4B0C2F-3064-4C27-9413-0A650EDF6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1787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9C1B8E9-72AF-4D9F-87C3-4C3F94460F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8534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1DF7E2-34DC-45E8-A3B4-1187F78BF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7153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67CF77F-C8FF-414B-A66A-34B9395D4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3560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8B19DA8-8286-4330-AC5A-BD950F52F8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9785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5B6FC2-154A-40DD-AD45-76232A8DD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7832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6F84468-03D8-416D-A8BD-59C2562B0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81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C6326-5FC0-452C-971E-032033702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41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23AE8-27F0-4200-BDE3-F30612C3D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59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BB396-F000-42AF-A1C0-D4171E9E98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40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CE5A-8761-4044-99E6-0A52C6B6C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07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 smtClean="0"/>
              <a:t>OE3</a:t>
            </a:r>
            <a:endParaRPr lang="en-US" altLang="en-US" dirty="0"/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D3E3C85-1F98-4B05-BC76-E205D5875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7FF231-37A3-4D1B-8795-CB37AD450E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099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100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101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Georgia"/>
              </a:defRPr>
            </a:lvl1pPr>
          </a:lstStyle>
          <a:p>
            <a:pPr>
              <a:defRPr/>
            </a:pPr>
            <a:fld id="{AEBC1EF3-FAE1-4F39-A541-5F1470B2F0AC}" type="datetimeFigureOut">
              <a:rPr lang="en-US"/>
              <a:pPr>
                <a:defRPr/>
              </a:pPr>
              <a:t>8/12/2019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rgbClr val="8CADAE">
                    <a:shade val="75000"/>
                  </a:srgbClr>
                </a:solidFill>
                <a:latin typeface="Georgia"/>
              </a:defRPr>
            </a:lvl1pPr>
          </a:lstStyle>
          <a:p>
            <a:pPr>
              <a:defRPr/>
            </a:pPr>
            <a:fld id="{C7E63A31-7C4A-424C-B0B8-697E8AC259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10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219200"/>
            <a:ext cx="9144000" cy="5486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flipV="1">
            <a:off x="0" y="0"/>
            <a:ext cx="9144000" cy="1143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 flipV="1">
            <a:off x="0" y="11430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flipV="1">
            <a:off x="0" y="6629400"/>
            <a:ext cx="9144000" cy="76200"/>
          </a:xfrm>
          <a:prstGeom prst="rect">
            <a:avLst/>
          </a:prstGeom>
          <a:solidFill>
            <a:srgbClr val="8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 flipV="1">
            <a:off x="0" y="6705600"/>
            <a:ext cx="9144000" cy="1524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70560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705600"/>
            <a:ext cx="5334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705600"/>
            <a:ext cx="1752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78916E-EB8B-4C1C-A33D-B048775D18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132" name="Picture 12" descr="053019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4" b="38416"/>
          <a:stretch>
            <a:fillRect/>
          </a:stretch>
        </p:blipFill>
        <p:spPr bwMode="auto">
          <a:xfrm>
            <a:off x="7010400" y="119063"/>
            <a:ext cx="2133600" cy="871537"/>
          </a:xfrm>
          <a:prstGeom prst="rect">
            <a:avLst/>
          </a:prstGeom>
          <a:noFill/>
          <a:ln w="9525">
            <a:solidFill>
              <a:srgbClr val="3A4B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0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2062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744DC3-CF34-4FA3-BA6B-F1322C99A2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04" name="TextBox 14"/>
          <p:cNvSpPr txBox="1">
            <a:spLocks noChangeArrowheads="1"/>
          </p:cNvSpPr>
          <p:nvPr userDrawn="1"/>
        </p:nvSpPr>
        <p:spPr bwMode="auto">
          <a:xfrm>
            <a:off x="3581400" y="63246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mtClean="0">
                <a:solidFill>
                  <a:srgbClr val="FFFFFF"/>
                </a:solidFill>
              </a:rPr>
              <a:t>OA4</a:t>
            </a:r>
          </a:p>
        </p:txBody>
      </p:sp>
    </p:spTree>
    <p:extLst>
      <p:ext uri="{BB962C8B-B14F-4D97-AF65-F5344CB8AC3E}">
        <p14:creationId xmlns:p14="http://schemas.microsoft.com/office/powerpoint/2010/main" val="2892112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sophos.com/images/viruses/vbs-monopoly.gif" TargetMode="Externa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y.com/academy/lesson/market-segmentation-why-market-segments-are-important-to-marketers.html" TargetMode="Externa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.san-jose.ca.us/images/business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7625" y="103188"/>
            <a:ext cx="7886700" cy="1325562"/>
          </a:xfrm>
        </p:spPr>
        <p:txBody>
          <a:bodyPr/>
          <a:lstStyle/>
          <a:p>
            <a:pPr eaLnBrk="1" hangingPunct="1"/>
            <a:r>
              <a:rPr lang="en-US" altLang="en-US" sz="7200" b="1" smtClean="0">
                <a:solidFill>
                  <a:srgbClr val="00B050"/>
                </a:solidFill>
                <a:latin typeface="Bernard MT Condensed" panose="02050806060905020404" pitchFamily="18" charset="0"/>
              </a:rPr>
              <a:t>Eagle Challenge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990600" y="1254125"/>
            <a:ext cx="4489450" cy="37338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 smtClean="0">
                <a:latin typeface="Baskerville Old Face" panose="02020602080505020303" pitchFamily="18" charset="0"/>
              </a:rPr>
              <a:t>Learning Target:</a:t>
            </a:r>
          </a:p>
          <a:p>
            <a:pPr marL="0" indent="0" eaLnBrk="1" hangingPunct="1">
              <a:buNone/>
            </a:pPr>
            <a:r>
              <a:rPr lang="en-US" altLang="en-US" b="1" i="1" dirty="0">
                <a:solidFill>
                  <a:srgbClr val="7030A0"/>
                </a:solidFill>
                <a:latin typeface="Baskerville Old Face" panose="02020602080505020303" pitchFamily="18" charset="0"/>
              </a:rPr>
              <a:t>Describe</a:t>
            </a:r>
            <a:r>
              <a:rPr lang="en-US" altLang="en-US" i="1" dirty="0">
                <a:solidFill>
                  <a:srgbClr val="7030A0"/>
                </a:solidFill>
                <a:latin typeface="Baskerville Old Face" panose="02020602080505020303" pitchFamily="18" charset="0"/>
              </a:rPr>
              <a:t> market segmentation methods used to identify target market</a:t>
            </a:r>
            <a:endParaRPr lang="en-US" altLang="en-US" i="1" dirty="0" smtClean="0">
              <a:solidFill>
                <a:srgbClr val="7030A0"/>
              </a:solidFill>
              <a:latin typeface="Baskerville Old Face" panose="02020602080505020303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How to protect intellectual property</a:t>
            </a:r>
            <a:r>
              <a:rPr lang="en-US" altLang="en-US" i="1" dirty="0" smtClean="0">
                <a:latin typeface="Baskerville Old Face" panose="02020602080505020303" pitchFamily="18" charset="0"/>
              </a:rPr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 smtClean="0">
              <a:latin typeface="Baskerville Old Face" panose="02020602080505020303" pitchFamily="18" charset="0"/>
            </a:endParaRP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098925"/>
            <a:ext cx="18129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4003675"/>
            <a:ext cx="23812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66688"/>
            <a:ext cx="30956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5048" y="6096000"/>
            <a:ext cx="2743200" cy="6019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Standard OE3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5105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Competition</a:t>
            </a:r>
            <a:r>
              <a:rPr lang="en-US" altLang="en-US" smtClean="0"/>
              <a:t> – the struggle between companies for customers.  Two kinds: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u="sng" smtClean="0"/>
              <a:t>Price Competition</a:t>
            </a:r>
            <a:r>
              <a:rPr lang="en-US" altLang="en-US" smtClean="0"/>
              <a:t> – focuses on the price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u="sng" smtClean="0"/>
              <a:t>Nonprice Competition</a:t>
            </a:r>
            <a:r>
              <a:rPr lang="en-US" altLang="en-US" smtClean="0"/>
              <a:t> – factors not related to price such as quality, service, location, reputation.</a:t>
            </a:r>
          </a:p>
        </p:txBody>
      </p:sp>
      <p:pic>
        <p:nvPicPr>
          <p:cNvPr id="57347" name="Picture 5" descr="qu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29956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7" descr="Sale%20Pr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20923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Monopolies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When there is no COMPETITION and one firm controls the whole market.</a:t>
            </a:r>
          </a:p>
          <a:p>
            <a:pPr eaLnBrk="1" hangingPunct="1"/>
            <a:r>
              <a:rPr lang="en-US" altLang="en-US" smtClean="0"/>
              <a:t>U.S. Government allows only a few, such as utility companies.</a:t>
            </a:r>
          </a:p>
        </p:txBody>
      </p:sp>
      <p:pic>
        <p:nvPicPr>
          <p:cNvPr id="58372" name="Picture 5" descr="vbs-monopol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3817938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540" y="6386244"/>
            <a:ext cx="2133600" cy="260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Standard OE3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772400" cy="51816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Profit</a:t>
            </a:r>
            <a:r>
              <a:rPr lang="en-US" altLang="en-US" smtClean="0"/>
              <a:t> – the money earned from conducting business after all costs and expenses are paid.</a:t>
            </a:r>
          </a:p>
          <a:p>
            <a:pPr lvl="1" eaLnBrk="1" hangingPunct="1"/>
            <a:r>
              <a:rPr lang="en-US" altLang="en-US" smtClean="0"/>
              <a:t>Profit is the motivation for taking a risk.</a:t>
            </a:r>
          </a:p>
          <a:p>
            <a:pPr lvl="1" eaLnBrk="1" hangingPunct="1"/>
            <a:r>
              <a:rPr lang="en-US" altLang="en-US" smtClean="0"/>
              <a:t>Profits are high when sales are high and costs are low.</a:t>
            </a:r>
          </a:p>
        </p:txBody>
      </p:sp>
      <p:pic>
        <p:nvPicPr>
          <p:cNvPr id="59395" name="Picture 5" descr="prof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540" y="6386244"/>
            <a:ext cx="2133600" cy="260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Standard OE3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>
                <a:latin typeface="Ashley Crawford" pitchFamily="82" charset="0"/>
              </a:rPr>
              <a:t>Marketing mix</a:t>
            </a:r>
            <a:r>
              <a:rPr lang="en-US" altLang="en-US" sz="3200" smtClean="0">
                <a:latin typeface="Ashley Crawford" pitchFamily="82" charset="0"/>
              </a:rPr>
              <a:t/>
            </a:r>
            <a:br>
              <a:rPr lang="en-US" altLang="en-US" sz="3200" smtClean="0">
                <a:latin typeface="Ashley Crawford" pitchFamily="82" charset="0"/>
              </a:rPr>
            </a:br>
            <a:r>
              <a:rPr lang="en-US" altLang="en-US" sz="3200" i="1" smtClean="0">
                <a:latin typeface="Ashley Crawford" pitchFamily="82" charset="0"/>
              </a:rPr>
              <a:t>“4 p’s of marketing”</a:t>
            </a:r>
            <a:endParaRPr lang="en-US" altLang="en-US" sz="4000" smtClean="0">
              <a:latin typeface="Ashley Crawford" pitchFamily="82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smtClean="0"/>
              <a:t>Product</a:t>
            </a:r>
          </a:p>
          <a:p>
            <a:pPr eaLnBrk="1" hangingPunct="1">
              <a:defRPr/>
            </a:pPr>
            <a:endParaRPr lang="en-US" altLang="en-US" sz="2800" smtClean="0"/>
          </a:p>
          <a:p>
            <a:pPr eaLnBrk="1" hangingPunct="1">
              <a:defRPr/>
            </a:pPr>
            <a:r>
              <a:rPr lang="en-US" altLang="en-US" sz="2800" smtClean="0"/>
              <a:t>Price</a:t>
            </a:r>
          </a:p>
          <a:p>
            <a:pPr eaLnBrk="1" hangingPunct="1">
              <a:defRPr/>
            </a:pPr>
            <a:endParaRPr lang="en-US" altLang="en-US" sz="2800" smtClean="0"/>
          </a:p>
          <a:p>
            <a:pPr eaLnBrk="1" hangingPunct="1">
              <a:defRPr/>
            </a:pPr>
            <a:r>
              <a:rPr lang="en-US" altLang="en-US" sz="2800" smtClean="0"/>
              <a:t>Place</a:t>
            </a:r>
          </a:p>
          <a:p>
            <a:pPr eaLnBrk="1" hangingPunct="1">
              <a:defRPr/>
            </a:pPr>
            <a:endParaRPr lang="en-US" altLang="en-US" sz="2800" smtClean="0"/>
          </a:p>
          <a:p>
            <a:pPr eaLnBrk="1" hangingPunct="1">
              <a:defRPr/>
            </a:pPr>
            <a:r>
              <a:rPr lang="en-US" altLang="en-US" sz="2800" smtClean="0"/>
              <a:t>Promotion</a:t>
            </a:r>
          </a:p>
        </p:txBody>
      </p:sp>
      <p:pic>
        <p:nvPicPr>
          <p:cNvPr id="60420" name="Picture 4" descr="j03089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600200"/>
            <a:ext cx="4991100" cy="333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54013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sz="3200" dirty="0" smtClean="0"/>
              <a:t>Marketing</a:t>
            </a:r>
            <a:r>
              <a:rPr lang="en-US" altLang="en-US" dirty="0" smtClean="0"/>
              <a:t> Mix – 4Ps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3200" dirty="0" smtClean="0">
                <a:solidFill>
                  <a:srgbClr val="FF0000"/>
                </a:solidFill>
              </a:rPr>
              <a:t>P</a:t>
            </a:r>
            <a:r>
              <a:rPr lang="en-US" altLang="en-US" dirty="0" smtClean="0"/>
              <a:t>roduct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3200" dirty="0" smtClean="0">
                <a:solidFill>
                  <a:srgbClr val="FF0000"/>
                </a:solidFill>
              </a:rPr>
              <a:t>P</a:t>
            </a:r>
            <a:r>
              <a:rPr lang="en-US" altLang="en-US" dirty="0" smtClean="0"/>
              <a:t>romotion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3200" dirty="0" smtClean="0">
                <a:solidFill>
                  <a:srgbClr val="FF0000"/>
                </a:solidFill>
              </a:rPr>
              <a:t>P</a:t>
            </a:r>
            <a:r>
              <a:rPr lang="en-US" altLang="en-US" dirty="0" smtClean="0"/>
              <a:t>rice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3200" dirty="0" smtClean="0">
                <a:solidFill>
                  <a:srgbClr val="FF0000"/>
                </a:solidFill>
              </a:rPr>
              <a:t>P</a:t>
            </a:r>
            <a:r>
              <a:rPr lang="en-US" altLang="en-US" sz="3200" dirty="0" smtClean="0"/>
              <a:t>lace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205068"/>
            <a:ext cx="5958892" cy="2428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9544"/>
            <a:ext cx="2743200" cy="6019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Standard OE3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Customer Profile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 customer profile uses marketing segmentation to identify key factors and using them to break down the pool of customers to who would likely purchase the product or service.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This shows a company where to spend their advertising resources to get the most return on investment.</a:t>
            </a:r>
            <a:endParaRPr lang="en-US" sz="28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u="sng" dirty="0" smtClean="0"/>
              <a:t>  Target Market Segmentation  </a:t>
            </a:r>
            <a:endParaRPr lang="en-US" u="sng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Geographic segmentation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Demographic segmentation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Psychographic segmentation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Behavioral (we will not discuss)</a:t>
            </a:r>
          </a:p>
        </p:txBody>
      </p:sp>
      <p:pic>
        <p:nvPicPr>
          <p:cNvPr id="48132" name="il_fi" descr="http://www.lucinda.com/blog/wp-content/uploads/2010/11/Magnifiying-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38600"/>
            <a:ext cx="22098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l_fi" descr="http://money-mesh.com/wp-content/uploads/2012/02/KYC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1447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0540" y="6386244"/>
            <a:ext cx="2133600" cy="260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Standard OE3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C:\Documents and Settings\eokerlund\Local Settings\Temporary Internet Files\Content.IE5\EPAZ4MMY\MCj0440407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88"/>
            <a:ext cx="2743200" cy="2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17738" y="228600"/>
            <a:ext cx="6943725" cy="690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Geographic Segmentation: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848600" cy="3505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Geographic Segmentation : is based on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</a:rPr>
              <a:t>where consumers are located or climate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sz="900" i="1" dirty="0" smtClean="0"/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3200" i="1" dirty="0" smtClean="0"/>
              <a:t>ie: </a:t>
            </a:r>
            <a:r>
              <a:rPr lang="en-US" sz="3200" dirty="0" smtClean="0"/>
              <a:t>Regions – States – Cities - Rural Areas – Cold – Hot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sz="2400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sz="2400" dirty="0" smtClean="0"/>
          </a:p>
        </p:txBody>
      </p:sp>
      <p:pic>
        <p:nvPicPr>
          <p:cNvPr id="49157" name="Picture 4" descr="C:\Documents and Settings\eokerlund\Local Settings\Temporary Internet Files\Content.IE5\48G71WEH\MCj0189444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4400"/>
            <a:ext cx="30575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381750"/>
            <a:ext cx="2133600" cy="260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Standard OE3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Demographic Segmentation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1816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Segmentation based on </a:t>
            </a:r>
            <a:r>
              <a:rPr lang="en-US" sz="2800" i="1" dirty="0" smtClean="0"/>
              <a:t>statistical characteristics</a:t>
            </a:r>
            <a:r>
              <a:rPr lang="en-US" sz="2800" dirty="0" smtClean="0"/>
              <a:t>, such as: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sz="2400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Gender:  male, female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Age:  children, teenagers, young adult, middle age, senior, elderly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Ethnicity:  American, African, Indian, European, Asian, etc.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Education: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8th grade or less, high school, some college, college degree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Occupation:  white collar, blue collar, service worker, farm worker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Income:  low, middle, high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Life stage:  single, married, with children, without children, older</a:t>
            </a:r>
            <a:endParaRPr lang="en-US" sz="2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381750"/>
            <a:ext cx="2133600" cy="260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Standard OE3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Psychographic Segmentation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31238" cy="51054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Segmentation based on </a:t>
            </a:r>
            <a:r>
              <a:rPr lang="en-US" altLang="en-US" sz="2400" i="1" smtClean="0"/>
              <a:t>values, attitudes, personality, and lifestyle</a:t>
            </a:r>
          </a:p>
          <a:p>
            <a:pPr eaLnBrk="1" hangingPunct="1"/>
            <a:endParaRPr lang="en-US" altLang="en-US" sz="800" i="1" smtClean="0"/>
          </a:p>
          <a:p>
            <a:pPr eaLnBrk="1" hangingPunct="1"/>
            <a:r>
              <a:rPr lang="en-US" altLang="en-US" sz="2400" smtClean="0"/>
              <a:t>People classified according to what they feel, what they believe, their way of life, and the products, services, and media they use</a:t>
            </a:r>
          </a:p>
        </p:txBody>
      </p:sp>
      <p:pic>
        <p:nvPicPr>
          <p:cNvPr id="53252" name="Picture 4" descr="C:\Documents and Settings\eokerlund\Local Settings\Temporary Internet Files\Content.IE5\EPAZ4MMY\MPj0446440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29718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C:\Documents and Settings\eokerlund\Local Settings\Temporary Internet Files\Content.IE5\EPAZ4MMY\MPj0442677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75125"/>
            <a:ext cx="17732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4" descr="C:\Documents and Settings\eokerlund\Local Settings\Temporary Internet Files\Content.IE5\FM2WBUTP\MPj0438487000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9600"/>
            <a:ext cx="30480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006" y="6380163"/>
            <a:ext cx="2133600" cy="260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Standard OE3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86801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0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Basic Principles – The free enterprise system is based on: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Freedom of Ownership</a:t>
            </a:r>
            <a:r>
              <a:rPr lang="en-US" altLang="en-US" smtClean="0"/>
              <a:t> – We can own just about anything.  The system encourages individuals to own businesses.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4101" name="Picture 5" descr="021791-mortgage-for-s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26638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busines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24384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0540" y="6386244"/>
            <a:ext cx="2133600" cy="260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Standard OE3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Intellectual Property Rights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Are protected in a free enterprise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Patents</a:t>
            </a:r>
            <a:r>
              <a:rPr lang="en-US" altLang="en-US" smtClean="0"/>
              <a:t> – If you patent an invention, you alone own the rights to that item or idea.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Trademark</a:t>
            </a:r>
            <a:r>
              <a:rPr lang="en-US" altLang="en-US" smtClean="0"/>
              <a:t> – A word, name, symbol, sound, or color that identifies a good or service and that cannot be used by anyone but the owner.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Copyright</a:t>
            </a:r>
            <a:r>
              <a:rPr lang="en-US" altLang="en-US" smtClean="0"/>
              <a:t> – Involves anything that is authored by an individual, such as writings, music, and artwork.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6660540" y="6386244"/>
            <a:ext cx="2133600" cy="260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Standard OE3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PP_BFINA_TXT_Financial14">
  <a:themeElements>
    <a:clrScheme name="PPP_BFINA_TXT_Financial14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BFINA_TXT_Financial1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PP_BFINA_TXT_Financial14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BFINA_TXT_Financial14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FINA_TXT_Financial14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FINA_TXT_Financial14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FINA_TXT_Financial1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FINA_TXT_Financial1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FINA_TXT_Financial1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bit">
  <a:themeElements>
    <a:clrScheme name="Orbit 5">
      <a:dk1>
        <a:srgbClr val="BA0023"/>
      </a:dk1>
      <a:lt1>
        <a:srgbClr val="FFFFFF"/>
      </a:lt1>
      <a:dk2>
        <a:srgbClr val="800000"/>
      </a:dk2>
      <a:lt2>
        <a:srgbClr val="FFFF99"/>
      </a:lt2>
      <a:accent1>
        <a:srgbClr val="FF6600"/>
      </a:accent1>
      <a:accent2>
        <a:srgbClr val="C5543D"/>
      </a:accent2>
      <a:accent3>
        <a:srgbClr val="C0AAAA"/>
      </a:accent3>
      <a:accent4>
        <a:srgbClr val="DADADA"/>
      </a:accent4>
      <a:accent5>
        <a:srgbClr val="FFB8AA"/>
      </a:accent5>
      <a:accent6>
        <a:srgbClr val="B24B36"/>
      </a:accent6>
      <a:hlink>
        <a:srgbClr val="FFFF00"/>
      </a:hlink>
      <a:folHlink>
        <a:srgbClr val="FF9900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186</TotalTime>
  <Words>499</Words>
  <Application>Microsoft Office PowerPoint</Application>
  <PresentationFormat>On-screen Show (4:3)</PresentationFormat>
  <Paragraphs>78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Ashley Crawford</vt:lpstr>
      <vt:lpstr>Baskerville Old Face</vt:lpstr>
      <vt:lpstr>Bernard MT Condensed</vt:lpstr>
      <vt:lpstr>Calibri</vt:lpstr>
      <vt:lpstr>Calibri Light</vt:lpstr>
      <vt:lpstr>Georgia</vt:lpstr>
      <vt:lpstr>Times New Roman</vt:lpstr>
      <vt:lpstr>Wingdings</vt:lpstr>
      <vt:lpstr>Wingdings 2</vt:lpstr>
      <vt:lpstr>Capsules</vt:lpstr>
      <vt:lpstr>Office Theme</vt:lpstr>
      <vt:lpstr>Civic</vt:lpstr>
      <vt:lpstr>PPP_BFINA_TXT_Financial14</vt:lpstr>
      <vt:lpstr>Orbit</vt:lpstr>
      <vt:lpstr>Eagle Challenge</vt:lpstr>
      <vt:lpstr>Marketing Mix – 4Ps  </vt:lpstr>
      <vt:lpstr>Customer Profile</vt:lpstr>
      <vt:lpstr>Geographic Segmentation:</vt:lpstr>
      <vt:lpstr>Demographic Segmentation</vt:lpstr>
      <vt:lpstr>Psychographic Segmentation</vt:lpstr>
      <vt:lpstr>Video</vt:lpstr>
      <vt:lpstr>Basic Principles – The free enterprise system is based on:</vt:lpstr>
      <vt:lpstr>Intellectual Property Rights</vt:lpstr>
      <vt:lpstr>PowerPoint Presentation</vt:lpstr>
      <vt:lpstr>Monopolies</vt:lpstr>
      <vt:lpstr>PowerPoint Presentation</vt:lpstr>
      <vt:lpstr>Marketing mix “4 p’s of marketing”</vt:lpstr>
    </vt:vector>
  </TitlesOfParts>
  <Company>UNiversity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Mix – 4Ps</dc:title>
  <dc:creator>Mike Giambattista</dc:creator>
  <cp:lastModifiedBy>Morris, Marla</cp:lastModifiedBy>
  <cp:revision>16</cp:revision>
  <dcterms:created xsi:type="dcterms:W3CDTF">2003-01-09T07:50:22Z</dcterms:created>
  <dcterms:modified xsi:type="dcterms:W3CDTF">2019-08-12T14:18:24Z</dcterms:modified>
</cp:coreProperties>
</file>