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  <p:sldMasterId id="2147483744" r:id="rId3"/>
    <p:sldMasterId id="2147483757" r:id="rId4"/>
    <p:sldMasterId id="2147483770" r:id="rId5"/>
    <p:sldMasterId id="2147483783" r:id="rId6"/>
    <p:sldMasterId id="2147483797" r:id="rId7"/>
    <p:sldMasterId id="2147483809" r:id="rId8"/>
  </p:sldMasterIdLst>
  <p:notesMasterIdLst>
    <p:notesMasterId r:id="rId43"/>
  </p:notesMasterIdLst>
  <p:sldIdLst>
    <p:sldId id="256" r:id="rId9"/>
    <p:sldId id="286" r:id="rId10"/>
    <p:sldId id="287" r:id="rId11"/>
    <p:sldId id="309" r:id="rId12"/>
    <p:sldId id="310" r:id="rId13"/>
    <p:sldId id="311" r:id="rId14"/>
    <p:sldId id="312" r:id="rId15"/>
    <p:sldId id="288" r:id="rId16"/>
    <p:sldId id="257" r:id="rId17"/>
    <p:sldId id="259" r:id="rId18"/>
    <p:sldId id="260" r:id="rId19"/>
    <p:sldId id="261" r:id="rId20"/>
    <p:sldId id="270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27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F92E4-5863-4640-8E2A-F06C00209F5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9C792-5162-4995-818B-E4009DC4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0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B261A8-0F00-4F37-A8A7-184CFBD8070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3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 while the students summarize the important information on their graphic organizer.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B261A8-0F00-4F37-A8A7-184CFBD8070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8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 while the students summarize the important information on their graphic organizer.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B261A8-0F00-4F37-A8A7-184CFBD8070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5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 while the students summarize the important information on their graphic organizer.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B261A8-0F00-4F37-A8A7-184CFBD8070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03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55211C3-E37F-4F4C-AA34-A0E4142D8D68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2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C34C3D6-08EA-440E-A7B7-65228B71A753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1DE61-7B52-42E7-BE11-DE5BF644CBA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91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57B7A-03EA-4352-B5F8-964EA4E3141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7865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052C6-0C6C-456E-B772-10D9E9377D8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674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1A558-D04D-4DEE-A4A0-DAD17132177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6728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087C-5E27-461D-B790-6A8604E819B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27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840F4-75AB-4DE4-B326-AD4A764BD76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2481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3F30E-D3D8-4F3E-8402-E2B7721D41E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2380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7A605-455C-4B5D-A866-4F99BC11F43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955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0E4B2-8687-4CFA-A521-07501682456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953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686ED-4E9A-4993-ACE7-412B18C173B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8276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C6DAD-D103-434D-A0A7-61FF14151FB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7376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12661-FB52-4F62-91A8-B6D1D5087E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75376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D8613-2811-465F-B8E6-FAA9B2F6FA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10599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9022F-04E3-4677-A56D-481C6A1EC5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85181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16632-7AFA-4C83-B299-A501FA1365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2379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C3288-C497-4718-9ABC-8001FB4623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06348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1910D-36C7-4E8F-9E3B-BE43902655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407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FE1FF-30E5-447E-A431-9535617667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63716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52208-1749-4BDF-8298-E7C0047B55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29048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B74F3-E55B-4DD7-9262-558D46F6E9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93425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276EA-0A05-4F88-A51B-487A794044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30907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A86B2-F03B-45B7-8C47-2D9A4ADE96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22231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9F4E8D-33C4-4BA0-8964-692089028B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02394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12661-FB52-4F62-91A8-B6D1D5087E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33012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D8613-2811-465F-B8E6-FAA9B2F6FA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46726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9022F-04E3-4677-A56D-481C6A1EC5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437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16632-7AFA-4C83-B299-A501FA1365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62970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C3288-C497-4718-9ABC-8001FB4623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63776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1910D-36C7-4E8F-9E3B-BE43902655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06355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FE1FF-30E5-447E-A431-9535617667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0083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52208-1749-4BDF-8298-E7C0047B55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97094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B74F3-E55B-4DD7-9262-558D46F6E9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56243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276EA-0A05-4F88-A51B-487A794044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90811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A86B2-F03B-45B7-8C47-2D9A4ADE96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91750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9F4E8D-33C4-4BA0-8964-692089028B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66902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12661-FB52-4F62-91A8-B6D1D5087E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67907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D8613-2811-465F-B8E6-FAA9B2F6FA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68582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9022F-04E3-4677-A56D-481C6A1EC5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63036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34C3D6-08EA-440E-A7B7-65228B71A753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16632-7AFA-4C83-B299-A501FA1365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67918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C3288-C497-4718-9ABC-8001FB4623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89897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1910D-36C7-4E8F-9E3B-BE43902655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56918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FE1FF-30E5-447E-A431-9535617667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34699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52208-1749-4BDF-8298-E7C0047B55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22194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B74F3-E55B-4DD7-9262-558D46F6E9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41822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276EA-0A05-4F88-A51B-487A794044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38477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A86B2-F03B-45B7-8C47-2D9A4ADE96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83896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9F4E8D-33C4-4BA0-8964-692089028B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96610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05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r="23164"/>
          <a:stretch>
            <a:fillRect/>
          </a:stretch>
        </p:blipFill>
        <p:spPr bwMode="auto">
          <a:xfrm>
            <a:off x="3073400" y="0"/>
            <a:ext cx="30353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20900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" t="20313" r="22150"/>
          <a:stretch>
            <a:fillRect/>
          </a:stretch>
        </p:blipFill>
        <p:spPr bwMode="auto">
          <a:xfrm>
            <a:off x="6096000" y="762000"/>
            <a:ext cx="3048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20901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16667" r="10376"/>
          <a:stretch>
            <a:fillRect/>
          </a:stretch>
        </p:blipFill>
        <p:spPr bwMode="auto">
          <a:xfrm>
            <a:off x="0" y="639763"/>
            <a:ext cx="30861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DDDDDD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343400"/>
            <a:ext cx="9144000" cy="2514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145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4419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5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4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4E42A-BFE6-4B7F-907A-0C31DAE5D5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89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C34C3D6-08EA-440E-A7B7-65228B71A753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479F-A13C-45AD-B139-3556504D3F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4758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230E9-5365-452D-ABF3-2EF99D8B30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4347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733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524000"/>
            <a:ext cx="3733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9B344-FB9F-4352-97E9-61C860E39C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2439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783F0-7971-42FB-8E97-0E6EDFD0569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3071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6A697-DFCE-40DC-B050-ED2ABE0A8B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6749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28B17-8870-4ED9-ACBB-79F43B5653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0703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B828B-4B66-4CAA-B712-28383B20F6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5009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622EE-273A-472F-9924-8E99D07DBF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0062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84559-35AA-46E5-9461-1EED804396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3859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1600"/>
            <a:ext cx="2190750" cy="599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1600"/>
            <a:ext cx="6419850" cy="599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CADCC-79A0-44CF-8D07-F57E5B86EC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195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6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733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524000"/>
            <a:ext cx="3733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57800" y="3886200"/>
            <a:ext cx="3733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47EBC-7DB3-4B5A-A467-0FFDA4C8BE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6001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6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733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524000"/>
            <a:ext cx="3733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4359C-B70B-4429-B1B2-EF1FEF0704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9995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294CC2-CD24-45DA-97B3-9BBF71619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944964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62694E7-610C-4929-9EBF-085B540B0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890804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4EDD196-0B20-49B4-A57D-27DB1D562C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139827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C35BDA-8227-4BFA-B270-2C45D834F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280328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A3DD3AC-FD65-49B9-8B70-D88260696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368317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16BBB5-548D-4E35-938C-2F265E5CE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795878"/>
      </p:ext>
    </p:extLst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B45EE2A-88B0-4758-B23B-8D3394022D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868358"/>
      </p:ext>
    </p:extLst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F067F56-9555-41A1-A9D2-649D98E60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30949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9CB771-37BD-4DBA-ACA7-74CB30BBD8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64837"/>
      </p:ext>
    </p:extLst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4264C45-19A2-403C-9FD5-32B781107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562316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F177F07-FE74-45B3-A43B-B7C7C48E4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662491"/>
      </p:ext>
    </p:extLst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04 w 2780"/>
                <a:gd name="T1" fmla="*/ 18 h 953"/>
                <a:gd name="T2" fmla="*/ 2714 w 2780"/>
                <a:gd name="T3" fmla="*/ 24 h 953"/>
                <a:gd name="T4" fmla="*/ 2647 w 2780"/>
                <a:gd name="T5" fmla="*/ 102 h 953"/>
                <a:gd name="T6" fmla="*/ 2543 w 2780"/>
                <a:gd name="T7" fmla="*/ 156 h 953"/>
                <a:gd name="T8" fmla="*/ 2537 w 2780"/>
                <a:gd name="T9" fmla="*/ 222 h 953"/>
                <a:gd name="T10" fmla="*/ 2519 w 2780"/>
                <a:gd name="T11" fmla="*/ 246 h 953"/>
                <a:gd name="T12" fmla="*/ 2501 w 2780"/>
                <a:gd name="T13" fmla="*/ 252 h 953"/>
                <a:gd name="T14" fmla="*/ 2429 w 2780"/>
                <a:gd name="T15" fmla="*/ 210 h 953"/>
                <a:gd name="T16" fmla="*/ 2288 w 2780"/>
                <a:gd name="T17" fmla="*/ 192 h 953"/>
                <a:gd name="T18" fmla="*/ 2264 w 2780"/>
                <a:gd name="T19" fmla="*/ 186 h 953"/>
                <a:gd name="T20" fmla="*/ 2246 w 2780"/>
                <a:gd name="T21" fmla="*/ 192 h 953"/>
                <a:gd name="T22" fmla="*/ 2174 w 2780"/>
                <a:gd name="T23" fmla="*/ 228 h 953"/>
                <a:gd name="T24" fmla="*/ 2138 w 2780"/>
                <a:gd name="T25" fmla="*/ 240 h 953"/>
                <a:gd name="T26" fmla="*/ 2114 w 2780"/>
                <a:gd name="T27" fmla="*/ 246 h 953"/>
                <a:gd name="T28" fmla="*/ 2102 w 2780"/>
                <a:gd name="T29" fmla="*/ 258 h 953"/>
                <a:gd name="T30" fmla="*/ 2102 w 2780"/>
                <a:gd name="T31" fmla="*/ 276 h 953"/>
                <a:gd name="T32" fmla="*/ 2079 w 2780"/>
                <a:gd name="T33" fmla="*/ 300 h 953"/>
                <a:gd name="T34" fmla="*/ 2061 w 2780"/>
                <a:gd name="T35" fmla="*/ 312 h 953"/>
                <a:gd name="T36" fmla="*/ 2049 w 2780"/>
                <a:gd name="T37" fmla="*/ 324 h 953"/>
                <a:gd name="T38" fmla="*/ 2037 w 2780"/>
                <a:gd name="T39" fmla="*/ 336 h 953"/>
                <a:gd name="T40" fmla="*/ 2003 w 2780"/>
                <a:gd name="T41" fmla="*/ 342 h 953"/>
                <a:gd name="T42" fmla="*/ 1937 w 2780"/>
                <a:gd name="T43" fmla="*/ 336 h 953"/>
                <a:gd name="T44" fmla="*/ 1901 w 2780"/>
                <a:gd name="T45" fmla="*/ 330 h 953"/>
                <a:gd name="T46" fmla="*/ 1889 w 2780"/>
                <a:gd name="T47" fmla="*/ 342 h 953"/>
                <a:gd name="T48" fmla="*/ 1877 w 2780"/>
                <a:gd name="T49" fmla="*/ 354 h 953"/>
                <a:gd name="T50" fmla="*/ 1847 w 2780"/>
                <a:gd name="T51" fmla="*/ 360 h 953"/>
                <a:gd name="T52" fmla="*/ 1788 w 2780"/>
                <a:gd name="T53" fmla="*/ 342 h 953"/>
                <a:gd name="T54" fmla="*/ 1764 w 2780"/>
                <a:gd name="T55" fmla="*/ 342 h 953"/>
                <a:gd name="T56" fmla="*/ 1740 w 2780"/>
                <a:gd name="T57" fmla="*/ 354 h 953"/>
                <a:gd name="T58" fmla="*/ 1676 w 2780"/>
                <a:gd name="T59" fmla="*/ 425 h 953"/>
                <a:gd name="T60" fmla="*/ 1634 w 2780"/>
                <a:gd name="T61" fmla="*/ 569 h 953"/>
                <a:gd name="T62" fmla="*/ 1634 w 2780"/>
                <a:gd name="T63" fmla="*/ 593 h 953"/>
                <a:gd name="T64" fmla="*/ 1640 w 2780"/>
                <a:gd name="T65" fmla="*/ 641 h 953"/>
                <a:gd name="T66" fmla="*/ 1658 w 2780"/>
                <a:gd name="T67" fmla="*/ 659 h 953"/>
                <a:gd name="T68" fmla="*/ 1652 w 2780"/>
                <a:gd name="T69" fmla="*/ 671 h 953"/>
                <a:gd name="T70" fmla="*/ 1640 w 2780"/>
                <a:gd name="T71" fmla="*/ 683 h 953"/>
                <a:gd name="T72" fmla="*/ 1562 w 2780"/>
                <a:gd name="T73" fmla="*/ 689 h 953"/>
                <a:gd name="T74" fmla="*/ 1485 w 2780"/>
                <a:gd name="T75" fmla="*/ 629 h 953"/>
                <a:gd name="T76" fmla="*/ 1349 w 2780"/>
                <a:gd name="T77" fmla="*/ 587 h 953"/>
                <a:gd name="T78" fmla="*/ 1200 w 2780"/>
                <a:gd name="T79" fmla="*/ 671 h 953"/>
                <a:gd name="T80" fmla="*/ 1028 w 2780"/>
                <a:gd name="T81" fmla="*/ 731 h 953"/>
                <a:gd name="T82" fmla="*/ 825 w 2780"/>
                <a:gd name="T83" fmla="*/ 743 h 953"/>
                <a:gd name="T84" fmla="*/ 636 w 2780"/>
                <a:gd name="T85" fmla="*/ 701 h 953"/>
                <a:gd name="T86" fmla="*/ 576 w 2780"/>
                <a:gd name="T87" fmla="*/ 695 h 953"/>
                <a:gd name="T88" fmla="*/ 564 w 2780"/>
                <a:gd name="T89" fmla="*/ 701 h 953"/>
                <a:gd name="T90" fmla="*/ 528 w 2780"/>
                <a:gd name="T91" fmla="*/ 731 h 953"/>
                <a:gd name="T92" fmla="*/ 440 w 2780"/>
                <a:gd name="T93" fmla="*/ 809 h 953"/>
                <a:gd name="T94" fmla="*/ 410 w 2780"/>
                <a:gd name="T95" fmla="*/ 821 h 953"/>
                <a:gd name="T96" fmla="*/ 386 w 2780"/>
                <a:gd name="T97" fmla="*/ 821 h 953"/>
                <a:gd name="T98" fmla="*/ 339 w 2780"/>
                <a:gd name="T99" fmla="*/ 827 h 953"/>
                <a:gd name="T100" fmla="*/ 213 w 2780"/>
                <a:gd name="T101" fmla="*/ 851 h 953"/>
                <a:gd name="T102" fmla="*/ 177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16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</p:grpSp>
      <p:sp>
        <p:nvSpPr>
          <p:cNvPr id="51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9F15F-14F7-4956-938E-95B6C947DA2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4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6BFA9-D3CD-4EC0-9B57-24D490A29634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2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9DB54-6921-4A18-9FE7-2BCF44EBF4F1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1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54F2D-0A1B-4486-949A-D7F49A0C4C4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6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8E0E3-1A59-463C-A3B4-BC6C3BD35CD1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B0A8-8DBB-40A1-BE98-ECBF63F9584D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0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3474-0403-4158-9B4C-56A7B3291720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088B6-7098-47E5-83D5-6900D2A88BAE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642FF-B97F-449F-A69F-D956E589E7B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7EF98-E702-48FA-976B-D244E19B9DD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1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67311-83CC-436B-8BDD-ABE5D30DFD3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7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audio" Target="../media/audio1.wav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C34C3D6-08EA-440E-A7B7-65228B71A753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72E1B-06D9-4425-8C30-D5C5B199298E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1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bldLvl="5" autoUpdateAnimBg="0" advAuto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EE7597-DA7D-48F1-AECC-6A389D423A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1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>
    <p:cover/>
    <p:sndAc>
      <p:stSnd>
        <p:snd r:embed="rId14" name="cashreg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EE7597-DA7D-48F1-AECC-6A389D423A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ransition>
    <p:cover/>
    <p:sndAc>
      <p:stSnd>
        <p:snd r:embed="rId14" name="cashreg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EE7597-DA7D-48F1-AECC-6A389D423A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9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ransition>
    <p:cover/>
    <p:sndAc>
      <p:stSnd>
        <p:snd r:embed="rId14" name="cashreg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76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0ED05-BB5F-4F7A-A2E2-2626057DC10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016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620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3" name="Picture 9" descr="40500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7567" r="23164" b="6108"/>
          <a:stretch>
            <a:fillRect/>
          </a:stretch>
        </p:blipFill>
        <p:spPr bwMode="auto">
          <a:xfrm>
            <a:off x="0" y="3200400"/>
            <a:ext cx="13589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209011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6" t="9033" r="9703"/>
          <a:stretch>
            <a:fillRect/>
          </a:stretch>
        </p:blipFill>
        <p:spPr bwMode="auto">
          <a:xfrm>
            <a:off x="0" y="1384300"/>
            <a:ext cx="13604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209009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3125" r="26059" b="18750"/>
          <a:stretch>
            <a:fillRect/>
          </a:stretch>
        </p:blipFill>
        <p:spPr bwMode="auto">
          <a:xfrm>
            <a:off x="0" y="49530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26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 autoUpdateAnimBg="0"/>
      <p:bldP spid="60423" grpId="0" autoUpdateAnimBg="0"/>
      <p:bldP spid="60424" grpId="0" build="p" bldLvl="5" autoUpdateAnimBg="0" advAuto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2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2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2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2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D7B417-B70A-4F61-A1AC-922740C5A485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4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25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04 w 2780"/>
                <a:gd name="T1" fmla="*/ 18 h 953"/>
                <a:gd name="T2" fmla="*/ 2714 w 2780"/>
                <a:gd name="T3" fmla="*/ 24 h 953"/>
                <a:gd name="T4" fmla="*/ 2647 w 2780"/>
                <a:gd name="T5" fmla="*/ 102 h 953"/>
                <a:gd name="T6" fmla="*/ 2543 w 2780"/>
                <a:gd name="T7" fmla="*/ 156 h 953"/>
                <a:gd name="T8" fmla="*/ 2537 w 2780"/>
                <a:gd name="T9" fmla="*/ 222 h 953"/>
                <a:gd name="T10" fmla="*/ 2519 w 2780"/>
                <a:gd name="T11" fmla="*/ 246 h 953"/>
                <a:gd name="T12" fmla="*/ 2501 w 2780"/>
                <a:gd name="T13" fmla="*/ 252 h 953"/>
                <a:gd name="T14" fmla="*/ 2429 w 2780"/>
                <a:gd name="T15" fmla="*/ 210 h 953"/>
                <a:gd name="T16" fmla="*/ 2288 w 2780"/>
                <a:gd name="T17" fmla="*/ 192 h 953"/>
                <a:gd name="T18" fmla="*/ 2264 w 2780"/>
                <a:gd name="T19" fmla="*/ 186 h 953"/>
                <a:gd name="T20" fmla="*/ 2246 w 2780"/>
                <a:gd name="T21" fmla="*/ 192 h 953"/>
                <a:gd name="T22" fmla="*/ 2174 w 2780"/>
                <a:gd name="T23" fmla="*/ 228 h 953"/>
                <a:gd name="T24" fmla="*/ 2138 w 2780"/>
                <a:gd name="T25" fmla="*/ 240 h 953"/>
                <a:gd name="T26" fmla="*/ 2114 w 2780"/>
                <a:gd name="T27" fmla="*/ 246 h 953"/>
                <a:gd name="T28" fmla="*/ 2102 w 2780"/>
                <a:gd name="T29" fmla="*/ 258 h 953"/>
                <a:gd name="T30" fmla="*/ 2102 w 2780"/>
                <a:gd name="T31" fmla="*/ 276 h 953"/>
                <a:gd name="T32" fmla="*/ 2079 w 2780"/>
                <a:gd name="T33" fmla="*/ 300 h 953"/>
                <a:gd name="T34" fmla="*/ 2061 w 2780"/>
                <a:gd name="T35" fmla="*/ 312 h 953"/>
                <a:gd name="T36" fmla="*/ 2049 w 2780"/>
                <a:gd name="T37" fmla="*/ 324 h 953"/>
                <a:gd name="T38" fmla="*/ 2037 w 2780"/>
                <a:gd name="T39" fmla="*/ 336 h 953"/>
                <a:gd name="T40" fmla="*/ 2003 w 2780"/>
                <a:gd name="T41" fmla="*/ 342 h 953"/>
                <a:gd name="T42" fmla="*/ 1937 w 2780"/>
                <a:gd name="T43" fmla="*/ 336 h 953"/>
                <a:gd name="T44" fmla="*/ 1901 w 2780"/>
                <a:gd name="T45" fmla="*/ 330 h 953"/>
                <a:gd name="T46" fmla="*/ 1889 w 2780"/>
                <a:gd name="T47" fmla="*/ 342 h 953"/>
                <a:gd name="T48" fmla="*/ 1877 w 2780"/>
                <a:gd name="T49" fmla="*/ 354 h 953"/>
                <a:gd name="T50" fmla="*/ 1847 w 2780"/>
                <a:gd name="T51" fmla="*/ 360 h 953"/>
                <a:gd name="T52" fmla="*/ 1788 w 2780"/>
                <a:gd name="T53" fmla="*/ 342 h 953"/>
                <a:gd name="T54" fmla="*/ 1764 w 2780"/>
                <a:gd name="T55" fmla="*/ 342 h 953"/>
                <a:gd name="T56" fmla="*/ 1740 w 2780"/>
                <a:gd name="T57" fmla="*/ 354 h 953"/>
                <a:gd name="T58" fmla="*/ 1676 w 2780"/>
                <a:gd name="T59" fmla="*/ 425 h 953"/>
                <a:gd name="T60" fmla="*/ 1634 w 2780"/>
                <a:gd name="T61" fmla="*/ 569 h 953"/>
                <a:gd name="T62" fmla="*/ 1634 w 2780"/>
                <a:gd name="T63" fmla="*/ 593 h 953"/>
                <a:gd name="T64" fmla="*/ 1640 w 2780"/>
                <a:gd name="T65" fmla="*/ 641 h 953"/>
                <a:gd name="T66" fmla="*/ 1658 w 2780"/>
                <a:gd name="T67" fmla="*/ 659 h 953"/>
                <a:gd name="T68" fmla="*/ 1652 w 2780"/>
                <a:gd name="T69" fmla="*/ 671 h 953"/>
                <a:gd name="T70" fmla="*/ 1640 w 2780"/>
                <a:gd name="T71" fmla="*/ 683 h 953"/>
                <a:gd name="T72" fmla="*/ 1562 w 2780"/>
                <a:gd name="T73" fmla="*/ 689 h 953"/>
                <a:gd name="T74" fmla="*/ 1485 w 2780"/>
                <a:gd name="T75" fmla="*/ 629 h 953"/>
                <a:gd name="T76" fmla="*/ 1349 w 2780"/>
                <a:gd name="T77" fmla="*/ 587 h 953"/>
                <a:gd name="T78" fmla="*/ 1200 w 2780"/>
                <a:gd name="T79" fmla="*/ 671 h 953"/>
                <a:gd name="T80" fmla="*/ 1028 w 2780"/>
                <a:gd name="T81" fmla="*/ 731 h 953"/>
                <a:gd name="T82" fmla="*/ 825 w 2780"/>
                <a:gd name="T83" fmla="*/ 743 h 953"/>
                <a:gd name="T84" fmla="*/ 636 w 2780"/>
                <a:gd name="T85" fmla="*/ 701 h 953"/>
                <a:gd name="T86" fmla="*/ 576 w 2780"/>
                <a:gd name="T87" fmla="*/ 695 h 953"/>
                <a:gd name="T88" fmla="*/ 564 w 2780"/>
                <a:gd name="T89" fmla="*/ 701 h 953"/>
                <a:gd name="T90" fmla="*/ 528 w 2780"/>
                <a:gd name="T91" fmla="*/ 731 h 953"/>
                <a:gd name="T92" fmla="*/ 440 w 2780"/>
                <a:gd name="T93" fmla="*/ 809 h 953"/>
                <a:gd name="T94" fmla="*/ 410 w 2780"/>
                <a:gd name="T95" fmla="*/ 821 h 953"/>
                <a:gd name="T96" fmla="*/ 386 w 2780"/>
                <a:gd name="T97" fmla="*/ 821 h 953"/>
                <a:gd name="T98" fmla="*/ 339 w 2780"/>
                <a:gd name="T99" fmla="*/ 827 h 953"/>
                <a:gd name="T100" fmla="*/ 213 w 2780"/>
                <a:gd name="T101" fmla="*/ 851 h 953"/>
                <a:gd name="T102" fmla="*/ 177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16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</p:grpSp>
      <p:sp>
        <p:nvSpPr>
          <p:cNvPr id="411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39556F-B3EF-4E85-86C7-ECEAEAF146C5}" type="slidenum">
              <a:rPr 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73882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Global Marketplace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/>
          <a:stretch/>
        </p:blipFill>
        <p:spPr bwMode="auto">
          <a:xfrm>
            <a:off x="5133975" y="4227466"/>
            <a:ext cx="4010025" cy="259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Learning Target:</a:t>
            </a:r>
          </a:p>
          <a:p>
            <a:r>
              <a:rPr lang="en-US" dirty="0"/>
              <a:t>Explain the concept of economic resources (e.g., land, labor, capital, and entrepreneurship).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28600"/>
            <a:ext cx="8382000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nard MT Condensed" panose="02050806060905020404" pitchFamily="18" charset="0"/>
              </a:rPr>
              <a:t>Eagle Challenge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7007" y="1315243"/>
            <a:ext cx="3629025" cy="5715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nard MT Condensed" panose="02050806060905020404" pitchFamily="18" charset="0"/>
              </a:rPr>
              <a:t>7minutes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OA2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5794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Doing Business Internationally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global marketplace has been growing with the advances in technology, and reduction of trade barriers.</a:t>
            </a:r>
          </a:p>
          <a:p>
            <a:endParaRPr lang="en-US" dirty="0" smtClean="0"/>
          </a:p>
          <a:p>
            <a:r>
              <a:rPr lang="en-US" dirty="0" smtClean="0"/>
              <a:t>These factors have encourages businesses to venture into foreign countries.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029200"/>
            <a:ext cx="124815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0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Purchasing goods from a foreign country</a:t>
            </a:r>
          </a:p>
          <a:p>
            <a:endParaRPr lang="en-US" dirty="0" smtClean="0"/>
          </a:p>
          <a:p>
            <a:r>
              <a:rPr lang="en-US" dirty="0" smtClean="0"/>
              <a:t>Products imported for the U.S. market must meet the same standards as domestic products.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Quota limits entry of certain goods. (Ex: cotton, peanuts, and sugar)</a:t>
            </a:r>
          </a:p>
          <a:p>
            <a:endParaRPr lang="en-US" dirty="0" smtClean="0"/>
          </a:p>
          <a:p>
            <a:r>
              <a:rPr lang="en-US" dirty="0" smtClean="0"/>
              <a:t>Any shipment in excess of quota is quarantined by U.S. Customs.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1914525" cy="172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96062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OA2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849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domestic company that wishes to enter into the global marketplace with minimal risk and control might consider exporting.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8600"/>
            <a:ext cx="1704976" cy="230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OA2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9180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Economic Resources </a:t>
            </a:r>
            <a:r>
              <a:rPr lang="en-US" sz="3100" dirty="0" smtClean="0"/>
              <a:t>(Factors of Production)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economic factors relevant to doing business in another country include: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Land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Labor 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Capital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Entrepreneurship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48"/>
          <a:stretch/>
        </p:blipFill>
        <p:spPr bwMode="auto">
          <a:xfrm rot="866376">
            <a:off x="5257800" y="3581400"/>
            <a:ext cx="3181350" cy="1553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OA2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8654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0070C0"/>
                </a:solidFill>
              </a:rPr>
              <a:t>Land</a:t>
            </a:r>
            <a:r>
              <a:rPr lang="en-US" altLang="en-US" sz="2800" dirty="0" smtClean="0"/>
              <a:t> “natural” </a:t>
            </a:r>
            <a:r>
              <a:rPr lang="en-US" altLang="en-US" sz="2800" dirty="0"/>
              <a:t>Resources are things we get from nature.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  Oil		 Coal		Trees           Water</a:t>
            </a:r>
          </a:p>
          <a:p>
            <a:endParaRPr lang="en-US" altLang="en-US"/>
          </a:p>
        </p:txBody>
      </p:sp>
      <p:pic>
        <p:nvPicPr>
          <p:cNvPr id="19460" name="Picture 4" descr="MCj029037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828675" cy="24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MCj035323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1812925" cy="2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MCj023382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1676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MPj040001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71800"/>
            <a:ext cx="152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OA2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5966928"/>
      </p:ext>
    </p:extLst>
  </p:cSld>
  <p:clrMapOvr>
    <a:masterClrMapping/>
  </p:clrMapOvr>
  <p:transition>
    <p:cover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altLang="en-US" sz="2800" b="1" u="sng" dirty="0" smtClean="0">
                <a:solidFill>
                  <a:srgbClr val="00B050"/>
                </a:solidFill>
              </a:rPr>
              <a:t>Labor</a:t>
            </a:r>
            <a:r>
              <a:rPr lang="en-US" altLang="en-US" sz="28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800" dirty="0"/>
              <a:t>resources are jobs done by humans at work.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/>
          </a:p>
        </p:txBody>
      </p:sp>
      <p:pic>
        <p:nvPicPr>
          <p:cNvPr id="20484" name="Picture 4" descr="MPj040958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72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OA2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1220243"/>
      </p:ext>
    </p:extLst>
  </p:cSld>
  <p:clrMapOvr>
    <a:masterClrMapping/>
  </p:clrMapOvr>
  <p:transition>
    <p:cover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Capital resources are the machines, tools and buildings needed to do a job.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21516" name="Picture 12" descr="MCj025008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4800600" cy="40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OA2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823075"/>
      </p:ext>
    </p:extLst>
  </p:cSld>
  <p:clrMapOvr>
    <a:masterClrMapping/>
  </p:clrMapOvr>
  <p:transition>
    <p:cover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715000"/>
            <a:ext cx="7848600" cy="889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z="6600" b="1" i="1" smtClean="0">
                <a:solidFill>
                  <a:schemeClr val="tx1"/>
                </a:solidFill>
              </a:rPr>
              <a:t>International Trade</a:t>
            </a:r>
            <a:br>
              <a:rPr lang="en-US" altLang="en-US" sz="6600" b="1" i="1" smtClean="0">
                <a:solidFill>
                  <a:schemeClr val="tx1"/>
                </a:solidFill>
              </a:rPr>
            </a:br>
            <a:r>
              <a:rPr lang="en-US" altLang="en-US" sz="2400" b="1" i="1" smtClean="0">
                <a:solidFill>
                  <a:schemeClr val="tx1"/>
                </a:solidFill>
              </a:rPr>
              <a:t>LT</a:t>
            </a:r>
            <a:r>
              <a:rPr lang="en-US" altLang="en-US" sz="1400" b="1" i="1" smtClean="0">
                <a:solidFill>
                  <a:schemeClr val="tx1"/>
                </a:solidFill>
              </a:rPr>
              <a:t>:</a:t>
            </a:r>
            <a:r>
              <a:rPr lang="en-US" altLang="en-US" sz="6600" b="1" i="1" smtClean="0">
                <a:solidFill>
                  <a:schemeClr val="tx1"/>
                </a:solidFill>
              </a:rPr>
              <a:t> </a:t>
            </a:r>
            <a:br>
              <a:rPr lang="en-US" altLang="en-US" sz="6600" b="1" i="1" smtClean="0">
                <a:solidFill>
                  <a:schemeClr val="tx1"/>
                </a:solidFill>
              </a:rPr>
            </a:br>
            <a:r>
              <a:rPr lang="en-US" altLang="en-US" sz="3600" smtClean="0"/>
              <a:t>The benefits of international trade</a:t>
            </a:r>
            <a:r>
              <a:rPr lang="en-US" altLang="en-US" sz="6600" smtClean="0"/>
              <a:t/>
            </a:r>
            <a:br>
              <a:rPr lang="en-US" altLang="en-US" sz="6600" smtClean="0"/>
            </a:br>
            <a:r>
              <a:rPr lang="en-US" altLang="en-US" sz="6600" b="1" i="1" smtClean="0">
                <a:solidFill>
                  <a:schemeClr val="tx1"/>
                </a:solidFill>
              </a:rPr>
              <a:t/>
            </a:r>
            <a:br>
              <a:rPr lang="en-US" altLang="en-US" sz="6600" b="1" i="1" smtClean="0">
                <a:solidFill>
                  <a:schemeClr val="tx1"/>
                </a:solidFill>
              </a:rPr>
            </a:br>
            <a:endParaRPr lang="en-US" altLang="en-US" sz="2400" b="1" i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10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smtClean="0"/>
              <a:t>Global vs Domestic</a:t>
            </a:r>
          </a:p>
        </p:txBody>
      </p:sp>
      <p:sp>
        <p:nvSpPr>
          <p:cNvPr id="4" name="TextBox 3"/>
          <p:cNvSpPr txBox="1"/>
          <p:nvPr/>
        </p:nvSpPr>
        <p:spPr>
          <a:xfrm rot="20984870">
            <a:off x="1490329" y="1771684"/>
            <a:ext cx="3769121" cy="138499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Berlin Sans FB Demi" panose="020E0802020502020306" pitchFamily="34" charset="0"/>
                <a:ea typeface="Segoe UI Symbol" panose="020B0502040204020203" pitchFamily="34" charset="0"/>
              </a:rPr>
              <a:t>Within your home nation (one country)</a:t>
            </a:r>
          </a:p>
        </p:txBody>
      </p:sp>
      <p:sp>
        <p:nvSpPr>
          <p:cNvPr id="5" name="TextBox 4"/>
          <p:cNvSpPr txBox="1"/>
          <p:nvPr/>
        </p:nvSpPr>
        <p:spPr>
          <a:xfrm rot="20984870">
            <a:off x="4714744" y="5220456"/>
            <a:ext cx="3085216" cy="889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Bernard MT Condensed" panose="02050806060905020404" pitchFamily="18" charset="0"/>
                <a:ea typeface="Segoe UI Symbol" panose="020B0502040204020203" pitchFamily="34" charset="0"/>
              </a:rPr>
              <a:t>Multiple Countries</a:t>
            </a:r>
          </a:p>
        </p:txBody>
      </p:sp>
      <p:pic>
        <p:nvPicPr>
          <p:cNvPr id="1843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55788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9503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Learning Target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620000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interdependence of nations</a:t>
            </a:r>
          </a:p>
          <a:p>
            <a:pPr eaLnBrk="1" hangingPunct="1"/>
            <a:r>
              <a:rPr lang="en-US" altLang="en-US" smtClean="0"/>
              <a:t>The benefits of international trade</a:t>
            </a:r>
          </a:p>
          <a:p>
            <a:pPr eaLnBrk="1" hangingPunct="1"/>
            <a:r>
              <a:rPr lang="en-US" altLang="en-US" smtClean="0"/>
              <a:t>Government involvement in International trade</a:t>
            </a:r>
          </a:p>
          <a:p>
            <a:pPr eaLnBrk="1" hangingPunct="1"/>
            <a:r>
              <a:rPr lang="en-US" altLang="en-US" smtClean="0"/>
              <a:t>Balance of trade</a:t>
            </a:r>
          </a:p>
          <a:p>
            <a:pPr eaLnBrk="1" hangingPunct="1"/>
            <a:r>
              <a:rPr lang="en-US" altLang="en-US" smtClean="0"/>
              <a:t>Trade barriers</a:t>
            </a:r>
          </a:p>
          <a:p>
            <a:pPr eaLnBrk="1" hangingPunct="1"/>
            <a:r>
              <a:rPr lang="en-US" altLang="en-US" smtClean="0"/>
              <a:t>Trade agreements and alliances</a:t>
            </a:r>
          </a:p>
        </p:txBody>
      </p:sp>
    </p:spTree>
    <p:extLst>
      <p:ext uri="{BB962C8B-B14F-4D97-AF65-F5344CB8AC3E}">
        <p14:creationId xmlns:p14="http://schemas.microsoft.com/office/powerpoint/2010/main" val="484603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2400" y="541337"/>
            <a:ext cx="8915399" cy="1325563"/>
          </a:xfrm>
        </p:spPr>
        <p:txBody>
          <a:bodyPr/>
          <a:lstStyle/>
          <a:p>
            <a:r>
              <a:rPr lang="en-US" sz="4400" dirty="0">
                <a:latin typeface="Bernard MT Condensed" panose="02050806060905020404" pitchFamily="18" charset="0"/>
              </a:rPr>
              <a:t>Adding a credit card machine to </a:t>
            </a:r>
            <a:r>
              <a:rPr lang="en-US" sz="4400" dirty="0" err="1">
                <a:latin typeface="Bernard MT Condensed" panose="02050806060905020404" pitchFamily="18" charset="0"/>
              </a:rPr>
              <a:t>Twinz</a:t>
            </a:r>
            <a:r>
              <a:rPr lang="en-US" sz="4400" dirty="0">
                <a:latin typeface="Bernard MT Condensed" panose="02050806060905020404" pitchFamily="18" charset="0"/>
              </a:rPr>
              <a:t> Bakery increases what utility?</a:t>
            </a:r>
            <a:r>
              <a:rPr lang="en-US" sz="4400" dirty="0"/>
              <a:t/>
            </a:r>
            <a:br>
              <a:rPr lang="en-US" sz="4400" dirty="0"/>
            </a:br>
            <a:endParaRPr lang="en-US" altLang="en-US" sz="4400" dirty="0" smtClean="0">
              <a:latin typeface="Bernard MT Condensed" panose="02050806060905020404" pitchFamily="18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2438400"/>
            <a:ext cx="7886700" cy="37385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anose="020B0604020202020204" pitchFamily="34" charset="0"/>
              <a:buAutoNum type="alphaLcPeriod"/>
            </a:pPr>
            <a:r>
              <a:rPr lang="en-US" altLang="en-US" sz="4400" smtClean="0"/>
              <a:t>Time</a:t>
            </a:r>
          </a:p>
          <a:p>
            <a:pPr marL="457200" indent="-457200">
              <a:buFont typeface="Arial" panose="020B0604020202020204" pitchFamily="34" charset="0"/>
              <a:buAutoNum type="alphaLcPeriod"/>
            </a:pPr>
            <a:r>
              <a:rPr lang="en-US" altLang="en-US" sz="4400" smtClean="0"/>
              <a:t>Form</a:t>
            </a:r>
          </a:p>
          <a:p>
            <a:pPr marL="457200" indent="-457200">
              <a:buFont typeface="Arial" panose="020B0604020202020204" pitchFamily="34" charset="0"/>
              <a:buAutoNum type="alphaLcPeriod"/>
            </a:pPr>
            <a:r>
              <a:rPr lang="en-US" altLang="en-US" sz="4400" smtClean="0"/>
              <a:t>Place</a:t>
            </a:r>
          </a:p>
          <a:p>
            <a:pPr marL="457200" indent="-457200">
              <a:buFont typeface="Arial" panose="020B0604020202020204" pitchFamily="34" charset="0"/>
              <a:buAutoNum type="alphaLcPeriod"/>
            </a:pPr>
            <a:r>
              <a:rPr lang="en-US" altLang="en-US" sz="4400" smtClean="0"/>
              <a:t>Possession</a:t>
            </a:r>
          </a:p>
          <a:p>
            <a:pPr marL="457200" indent="-457200">
              <a:buFont typeface="Arial" panose="020B0604020202020204" pitchFamily="34" charset="0"/>
              <a:buAutoNum type="alphaLcPeriod"/>
            </a:pPr>
            <a:endParaRPr lang="en-US" altLang="en-US" sz="4400" smtClean="0"/>
          </a:p>
        </p:txBody>
      </p:sp>
      <p:sp>
        <p:nvSpPr>
          <p:cNvPr id="5" name="Left Arrow 4"/>
          <p:cNvSpPr/>
          <p:nvPr/>
        </p:nvSpPr>
        <p:spPr>
          <a:xfrm>
            <a:off x="3886200" y="4724400"/>
            <a:ext cx="2743200" cy="457200"/>
          </a:xfrm>
          <a:prstGeom prst="leftArrow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076">
            <a:off x="6166581" y="2236513"/>
            <a:ext cx="2626296" cy="2994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OA2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2235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</a:rPr>
              <a:t>International Trade</a:t>
            </a:r>
          </a:p>
        </p:txBody>
      </p:sp>
      <p:sp>
        <p:nvSpPr>
          <p:cNvPr id="20483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752600"/>
            <a:ext cx="64770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b="1" smtClean="0"/>
              <a:t>Involves the exchange of goods and services between nations.</a:t>
            </a:r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b="1" u="sng" smtClean="0"/>
              <a:t>Imports</a:t>
            </a:r>
            <a:r>
              <a:rPr lang="en-US" altLang="en-US" sz="2800" b="1" smtClean="0"/>
              <a:t> are goods and services purchased from other countries</a:t>
            </a:r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b="1" u="sng" smtClean="0"/>
              <a:t>Exports</a:t>
            </a:r>
            <a:r>
              <a:rPr lang="en-US" altLang="en-US" sz="2800" b="1" smtClean="0"/>
              <a:t> are goods and services sold to other countries.</a:t>
            </a:r>
          </a:p>
          <a:p>
            <a:pPr eaLnBrk="1" hangingPunct="1">
              <a:buFontTx/>
              <a:buNone/>
            </a:pPr>
            <a:endParaRPr lang="en-US" altLang="en-US" sz="2800" b="1" smtClean="0"/>
          </a:p>
        </p:txBody>
      </p:sp>
    </p:spTree>
    <p:extLst>
      <p:ext uri="{BB962C8B-B14F-4D97-AF65-F5344CB8AC3E}">
        <p14:creationId xmlns:p14="http://schemas.microsoft.com/office/powerpoint/2010/main" val="3492966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Interdependence of Nations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b="1" smtClean="0"/>
              <a:t>Interdependence occurs because each nation possesses unique resources and capabilities.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b="1" smtClean="0"/>
          </a:p>
          <a:p>
            <a:pPr eaLnBrk="1" hangingPunct="1">
              <a:buClr>
                <a:schemeClr val="tx1"/>
              </a:buClr>
            </a:pPr>
            <a:r>
              <a:rPr lang="en-US" altLang="en-US" b="1" smtClean="0"/>
              <a:t>Other nations may have a shortage of something that another has an abundance of.</a:t>
            </a:r>
          </a:p>
        </p:txBody>
      </p:sp>
    </p:spTree>
    <p:extLst>
      <p:ext uri="{BB962C8B-B14F-4D97-AF65-F5344CB8AC3E}">
        <p14:creationId xmlns:p14="http://schemas.microsoft.com/office/powerpoint/2010/main" val="823372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</a:rPr>
              <a:t>Absolute Advantage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76400"/>
            <a:ext cx="5715000" cy="4572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smtClean="0"/>
              <a:t>When a country has a natural resource or ability that allow it to  produce a product at the lowest cost possible.</a:t>
            </a:r>
          </a:p>
          <a:p>
            <a:pPr lvl="1" eaLnBrk="1" hangingPunct="1">
              <a:buSzPct val="90000"/>
            </a:pPr>
            <a:r>
              <a:rPr lang="en-US" altLang="en-US" smtClean="0"/>
              <a:t>Example: China produces nearly 80% of all silk.</a:t>
            </a:r>
            <a:endParaRPr lang="en-US" altLang="en-US" sz="2400" smtClean="0"/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smtClean="0"/>
              <a:t>Trade is still valuable even when absolute advantage does not exist.</a:t>
            </a:r>
          </a:p>
        </p:txBody>
      </p:sp>
      <p:pic>
        <p:nvPicPr>
          <p:cNvPr id="22532" name="Picture 5" descr="china-scar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"/>
            <a:ext cx="22860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CD%20Silkworm%2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38400"/>
            <a:ext cx="175895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039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Comparative Advantage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828800"/>
            <a:ext cx="70866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smtClean="0"/>
              <a:t>The value that a nation gains by selling the goods that it produces most efficiently.</a:t>
            </a:r>
          </a:p>
          <a:p>
            <a:pPr lvl="1" eaLnBrk="1" hangingPunct="1">
              <a:buSzPct val="90000"/>
            </a:pPr>
            <a:r>
              <a:rPr lang="en-US" altLang="en-US" sz="2400" smtClean="0"/>
              <a:t>Examples:  High tech equipment and goods may be produced in the U.S. or Japan.</a:t>
            </a:r>
          </a:p>
          <a:p>
            <a:pPr lvl="1" eaLnBrk="1" hangingPunct="1">
              <a:buSzPct val="90000"/>
            </a:pPr>
            <a:r>
              <a:rPr lang="en-US" altLang="en-US" sz="2400" smtClean="0"/>
              <a:t>Products that are labor intensive may be produced in emerging nations giving them a comparative advantage.  </a:t>
            </a:r>
          </a:p>
        </p:txBody>
      </p:sp>
    </p:spTree>
    <p:extLst>
      <p:ext uri="{BB962C8B-B14F-4D97-AF65-F5344CB8AC3E}">
        <p14:creationId xmlns:p14="http://schemas.microsoft.com/office/powerpoint/2010/main" val="3737897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Benefits of International Trade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057400"/>
            <a:ext cx="76200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mtClean="0"/>
              <a:t>Consumers benefit because they can get high-quality goods at lower prices.</a:t>
            </a:r>
          </a:p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mtClean="0"/>
              <a:t>Producers have places to expand business.</a:t>
            </a:r>
          </a:p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mtClean="0"/>
              <a:t>Workers have jobs created by trade.</a:t>
            </a:r>
          </a:p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mtClean="0"/>
              <a:t>Economic alliances help to build political alliances.</a:t>
            </a:r>
          </a:p>
        </p:txBody>
      </p:sp>
    </p:spTree>
    <p:extLst>
      <p:ext uri="{BB962C8B-B14F-4D97-AF65-F5344CB8AC3E}">
        <p14:creationId xmlns:p14="http://schemas.microsoft.com/office/powerpoint/2010/main" val="1615894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Government Involvement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mtClean="0"/>
              <a:t>All nations control and monitor their trade with foreign businesses.</a:t>
            </a:r>
          </a:p>
        </p:txBody>
      </p:sp>
    </p:spTree>
    <p:extLst>
      <p:ext uri="{BB962C8B-B14F-4D97-AF65-F5344CB8AC3E}">
        <p14:creationId xmlns:p14="http://schemas.microsoft.com/office/powerpoint/2010/main" val="1794370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Balance of Trade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447800"/>
            <a:ext cx="6781800" cy="4648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mtClean="0"/>
              <a:t>The difference in value between exports and imports of a nation </a:t>
            </a:r>
          </a:p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endParaRPr lang="en-US" altLang="en-US" smtClean="0"/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mtClean="0"/>
              <a:t>Trade Deficit – importing more than exporting</a:t>
            </a:r>
          </a:p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endParaRPr lang="en-US" altLang="en-US" smtClean="0"/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mtClean="0"/>
              <a:t>Trade Surplus – exporting more than importing</a:t>
            </a:r>
          </a:p>
        </p:txBody>
      </p:sp>
    </p:spTree>
    <p:extLst>
      <p:ext uri="{BB962C8B-B14F-4D97-AF65-F5344CB8AC3E}">
        <p14:creationId xmlns:p14="http://schemas.microsoft.com/office/powerpoint/2010/main" val="2381289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 smtClean="0">
                <a:solidFill>
                  <a:schemeClr val="tx1"/>
                </a:solidFill>
              </a:rPr>
              <a:t>Trade Barriers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altLang="en-US" b="1" smtClean="0"/>
              <a:t>Free Trade – Many countries around the world favor and practice free trade.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altLang="en-US" b="1" smtClean="0"/>
              <a:t>Trade restrictions imposed by  a nation’s government.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altLang="en-US" b="1" smtClean="0"/>
              <a:t>Three types:</a:t>
            </a:r>
          </a:p>
          <a:p>
            <a:pPr lvl="1" eaLnBrk="1" hangingPunct="1">
              <a:lnSpc>
                <a:spcPct val="90000"/>
              </a:lnSpc>
              <a:buSzPct val="90000"/>
            </a:pPr>
            <a:r>
              <a:rPr lang="en-US" altLang="en-US" sz="3200" b="1" smtClean="0"/>
              <a:t>Tariffs</a:t>
            </a:r>
          </a:p>
          <a:p>
            <a:pPr lvl="1" eaLnBrk="1" hangingPunct="1">
              <a:lnSpc>
                <a:spcPct val="90000"/>
              </a:lnSpc>
              <a:buSzPct val="90000"/>
            </a:pPr>
            <a:r>
              <a:rPr lang="en-US" altLang="en-US" sz="3200" b="1" smtClean="0"/>
              <a:t>Quotas</a:t>
            </a:r>
          </a:p>
          <a:p>
            <a:pPr lvl="1" eaLnBrk="1" hangingPunct="1">
              <a:lnSpc>
                <a:spcPct val="90000"/>
              </a:lnSpc>
              <a:buSzPct val="90000"/>
            </a:pPr>
            <a:r>
              <a:rPr lang="en-US" altLang="en-US" sz="3200" b="1" smtClean="0"/>
              <a:t>Embargos</a:t>
            </a:r>
          </a:p>
        </p:txBody>
      </p:sp>
    </p:spTree>
    <p:extLst>
      <p:ext uri="{BB962C8B-B14F-4D97-AF65-F5344CB8AC3E}">
        <p14:creationId xmlns:p14="http://schemas.microsoft.com/office/powerpoint/2010/main" val="378382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5400" smtClean="0">
                <a:solidFill>
                  <a:schemeClr val="tx1"/>
                </a:solidFill>
              </a:rPr>
              <a:t>Tariff</a:t>
            </a:r>
            <a:br>
              <a:rPr lang="en-US" altLang="en-US" sz="5400" smtClean="0">
                <a:solidFill>
                  <a:schemeClr val="tx1"/>
                </a:solidFill>
              </a:rPr>
            </a:br>
            <a:endParaRPr lang="en-US" altLang="en-US" sz="5400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b="1" smtClean="0"/>
              <a:t>Sometimes called a duty</a:t>
            </a:r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b="1" smtClean="0"/>
              <a:t>A tax on an import</a:t>
            </a:r>
          </a:p>
        </p:txBody>
      </p:sp>
    </p:spTree>
    <p:extLst>
      <p:ext uri="{BB962C8B-B14F-4D97-AF65-F5344CB8AC3E}">
        <p14:creationId xmlns:p14="http://schemas.microsoft.com/office/powerpoint/2010/main" val="3838045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6600" b="1" smtClean="0">
                <a:solidFill>
                  <a:schemeClr val="tx1"/>
                </a:solidFill>
              </a:rPr>
              <a:t>Quotas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b="1" smtClean="0"/>
              <a:t>A restriction on the quantity or monetary value of a product that may be imported.</a:t>
            </a:r>
          </a:p>
        </p:txBody>
      </p:sp>
    </p:spTree>
    <p:extLst>
      <p:ext uri="{BB962C8B-B14F-4D97-AF65-F5344CB8AC3E}">
        <p14:creationId xmlns:p14="http://schemas.microsoft.com/office/powerpoint/2010/main" val="2821587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8915400" cy="1325563"/>
          </a:xfrm>
        </p:spPr>
        <p:txBody>
          <a:bodyPr/>
          <a:lstStyle/>
          <a:p>
            <a:r>
              <a:rPr lang="en-US" sz="4400" dirty="0">
                <a:latin typeface="Bernard MT Condensed" panose="02050806060905020404" pitchFamily="18" charset="0"/>
              </a:rPr>
              <a:t>The idea that a business should strive to satisfy customers’ need and wants while generating a profit for the business.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2438400"/>
            <a:ext cx="9448800" cy="37385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42950" indent="-742950">
              <a:buAutoNum type="alphaLcPeriod"/>
            </a:pPr>
            <a:r>
              <a:rPr lang="en-US" sz="3600" dirty="0" smtClean="0"/>
              <a:t>Marketing Information Management</a:t>
            </a:r>
            <a:endParaRPr lang="en-US" sz="3600" dirty="0"/>
          </a:p>
          <a:p>
            <a:pPr marL="742950" indent="-742950">
              <a:buAutoNum type="alphaLcPeriod"/>
            </a:pPr>
            <a:r>
              <a:rPr lang="en-US" sz="4000" dirty="0" smtClean="0"/>
              <a:t>Mark</a:t>
            </a:r>
            <a:r>
              <a:rPr lang="en-US" sz="4400" dirty="0" smtClean="0"/>
              <a:t>eting </a:t>
            </a:r>
            <a:r>
              <a:rPr lang="en-US" sz="4400" dirty="0"/>
              <a:t>Mix	</a:t>
            </a:r>
            <a:endParaRPr lang="en-US" sz="4400" dirty="0" smtClean="0"/>
          </a:p>
          <a:p>
            <a:pPr marL="742950" indent="-742950">
              <a:buAutoNum type="alphaLcPeriod"/>
            </a:pPr>
            <a:r>
              <a:rPr lang="en-US" sz="4400" dirty="0" smtClean="0"/>
              <a:t>Selling</a:t>
            </a:r>
            <a:endParaRPr lang="en-US" sz="4400" dirty="0"/>
          </a:p>
          <a:p>
            <a:pPr marL="742950" indent="-742950">
              <a:buAutoNum type="alphaLcPeriod"/>
            </a:pPr>
            <a:r>
              <a:rPr lang="en-US" sz="4400" dirty="0" smtClean="0"/>
              <a:t>Marketing </a:t>
            </a:r>
            <a:r>
              <a:rPr lang="en-US" sz="4400" dirty="0"/>
              <a:t>Concept</a:t>
            </a:r>
          </a:p>
          <a:p>
            <a:pPr marL="457200" indent="-457200">
              <a:buFont typeface="Arial" panose="020B0604020202020204" pitchFamily="34" charset="0"/>
              <a:buAutoNum type="alphaLcPeriod"/>
            </a:pPr>
            <a:endParaRPr lang="en-US" altLang="en-US" sz="4400" dirty="0" smtClean="0"/>
          </a:p>
        </p:txBody>
      </p:sp>
      <p:sp>
        <p:nvSpPr>
          <p:cNvPr id="5" name="Left Arrow 4"/>
          <p:cNvSpPr/>
          <p:nvPr/>
        </p:nvSpPr>
        <p:spPr>
          <a:xfrm>
            <a:off x="5715000" y="4648200"/>
            <a:ext cx="2743200" cy="457200"/>
          </a:xfrm>
          <a:prstGeom prst="leftArrow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OA2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703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6000" b="1" smtClean="0">
                <a:solidFill>
                  <a:schemeClr val="tx1"/>
                </a:solidFill>
              </a:rPr>
              <a:t>Embargo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4000" b="1" smtClean="0"/>
              <a:t>A total ban on specific goods coming into or leaving a nation.</a:t>
            </a:r>
          </a:p>
          <a:p>
            <a:pPr lvl="1" eaLnBrk="1" hangingPunct="1">
              <a:buSzPct val="90000"/>
            </a:pPr>
            <a:r>
              <a:rPr lang="en-US" altLang="en-US" sz="3600" b="1" smtClean="0"/>
              <a:t>Health reasons</a:t>
            </a:r>
          </a:p>
          <a:p>
            <a:pPr lvl="1" eaLnBrk="1" hangingPunct="1">
              <a:buSzPct val="90000"/>
            </a:pPr>
            <a:r>
              <a:rPr lang="en-US" altLang="en-US" sz="3600" b="1" smtClean="0"/>
              <a:t>Political reasons -political embargos can last a long time.</a:t>
            </a:r>
          </a:p>
        </p:txBody>
      </p:sp>
    </p:spTree>
    <p:extLst>
      <p:ext uri="{BB962C8B-B14F-4D97-AF65-F5344CB8AC3E}">
        <p14:creationId xmlns:p14="http://schemas.microsoft.com/office/powerpoint/2010/main" val="3635548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The World Trade Organization WTO</a:t>
            </a:r>
            <a:br>
              <a:rPr lang="en-US" altLang="en-US" sz="4000" b="1" smtClean="0"/>
            </a:br>
            <a:endParaRPr lang="en-US" altLang="en-US" sz="4000" b="1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447800"/>
            <a:ext cx="7467600" cy="5029200"/>
          </a:xfrm>
        </p:spPr>
        <p:txBody>
          <a:bodyPr/>
          <a:lstStyle/>
          <a:p>
            <a:pPr lvl="1" eaLnBrk="1" hangingPunct="1">
              <a:buSzPct val="90000"/>
              <a:buFontTx/>
              <a:buChar char="•"/>
            </a:pPr>
            <a:r>
              <a:rPr lang="en-US" altLang="en-US" b="1" smtClean="0"/>
              <a:t>Coalition of 148 countries</a:t>
            </a:r>
          </a:p>
          <a:p>
            <a:pPr lvl="1" eaLnBrk="1" hangingPunct="1">
              <a:buSzPct val="90000"/>
              <a:buFontTx/>
              <a:buChar char="•"/>
            </a:pPr>
            <a:r>
              <a:rPr lang="en-US" altLang="en-US" b="1" smtClean="0"/>
              <a:t>Governs International Trade</a:t>
            </a:r>
          </a:p>
          <a:p>
            <a:pPr lvl="1" eaLnBrk="1" hangingPunct="1">
              <a:buSzPct val="90000"/>
              <a:buFontTx/>
              <a:buChar char="•"/>
            </a:pPr>
            <a:r>
              <a:rPr lang="en-US" altLang="en-US" b="1" smtClean="0"/>
              <a:t>Formed in 1995</a:t>
            </a:r>
          </a:p>
          <a:p>
            <a:pPr lvl="1" eaLnBrk="1" hangingPunct="1">
              <a:buSzPct val="90000"/>
              <a:buFontTx/>
              <a:buChar char="•"/>
            </a:pPr>
            <a:r>
              <a:rPr lang="en-US" altLang="en-US" b="1" smtClean="0"/>
              <a:t>Succeeded  GATT</a:t>
            </a:r>
          </a:p>
          <a:p>
            <a:pPr lvl="1" eaLnBrk="1" hangingPunct="1">
              <a:buSzPct val="90000"/>
              <a:buFontTx/>
              <a:buChar char="•"/>
            </a:pPr>
            <a:r>
              <a:rPr lang="en-US" altLang="en-US" b="1" smtClean="0"/>
              <a:t>Created by GATT to police agreements and resolve disputes.</a:t>
            </a:r>
          </a:p>
          <a:p>
            <a:pPr lvl="1" eaLnBrk="1" hangingPunct="1">
              <a:buSzPct val="90000"/>
              <a:buFontTx/>
              <a:buChar char="•"/>
            </a:pPr>
            <a:r>
              <a:rPr lang="en-US" altLang="en-US" b="1" smtClean="0"/>
              <a:t>Addresses intellectual property rights, investment, and services.</a:t>
            </a:r>
          </a:p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728556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solidFill>
                  <a:schemeClr val="tx1"/>
                </a:solidFill>
              </a:rPr>
              <a:t>North American Free Trade Agreement (NAFTA)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362200"/>
            <a:ext cx="6019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altLang="en-US" sz="2800" b="1" smtClean="0"/>
              <a:t>Agreement between U.S., Mexico, and Canada.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altLang="en-US" sz="2800" b="1" smtClean="0"/>
              <a:t>January 1, 1994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altLang="en-US" sz="2800" b="1" smtClean="0"/>
              <a:t>Increased trade with Mexico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altLang="en-US" sz="2800" b="1" smtClean="0"/>
              <a:t>Eliminated tariffs on more than 4,500 products.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  <a:buFont typeface="Wingdings" panose="05000000000000000000" pitchFamily="2" charset="2"/>
              <a:buNone/>
            </a:pPr>
            <a:endParaRPr lang="en-US" altLang="en-US" sz="2800" b="1" smtClean="0"/>
          </a:p>
        </p:txBody>
      </p:sp>
    </p:spTree>
    <p:extLst>
      <p:ext uri="{BB962C8B-B14F-4D97-AF65-F5344CB8AC3E}">
        <p14:creationId xmlns:p14="http://schemas.microsoft.com/office/powerpoint/2010/main" val="602453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4800"/>
            <a:ext cx="7886700" cy="5872163"/>
          </a:xfrm>
        </p:spPr>
        <p:txBody>
          <a:bodyPr rtlCol="0">
            <a:normAutofit fontScale="92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Name the 7 Functions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Name the 5 Utilities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What is the Marketing Mix?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What are the 3 different Global Marketing Strategies?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What is the difference between for-profit and non-profit?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What are the 3 different market segments?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What is Market Share? How do you calculate the market share?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Small vs Large Business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Price Gouging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Whistleblowing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What are the 2 different types of competition?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What is monopoly? What can be a monopoly?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Know the following: copyright, patent and trademark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International Trade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Domestic vs Global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Government Regulators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Factors of Production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Licensing/Franchise 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90578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relative to business</a:t>
            </a:r>
          </a:p>
          <a:p>
            <a:endParaRPr lang="en-US" dirty="0" smtClean="0"/>
          </a:p>
          <a:p>
            <a:r>
              <a:rPr lang="en-US" dirty="0" smtClean="0"/>
              <a:t>Things like undependable telephone service or inadequate roads would rule out a location for some businesses. Yet these same infrastructure factors would be an opportunity for companies involved in building roads, energy plants, and telecommunications systems.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46"/>
          <a:stretch/>
        </p:blipFill>
        <p:spPr bwMode="auto">
          <a:xfrm flipH="1">
            <a:off x="7924799" y="304800"/>
            <a:ext cx="1128712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9714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92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57200" y="533400"/>
            <a:ext cx="8305800" cy="2438400"/>
          </a:xfrm>
        </p:spPr>
        <p:txBody>
          <a:bodyPr/>
          <a:lstStyle/>
          <a:p>
            <a:pPr>
              <a:defRPr/>
            </a:pPr>
            <a:r>
              <a:rPr lang="en-US" sz="4400" b="1" dirty="0" smtClean="0"/>
              <a:t>Sometimes countries set up Trade Barriers to restrict trade because they want to sell and produce their own goods.</a:t>
            </a:r>
            <a:endParaRPr lang="en-US" sz="4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3048000"/>
            <a:ext cx="8001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4400" b="1" kern="0" dirty="0" smtClean="0">
                <a:solidFill>
                  <a:srgbClr val="FFFFCC"/>
                </a:solidFill>
              </a:rPr>
              <a:t>Trade Barriers include:</a:t>
            </a:r>
          </a:p>
          <a:p>
            <a:pPr>
              <a:defRPr/>
            </a:pPr>
            <a:endParaRPr lang="en-US" sz="2800" kern="0" dirty="0" smtClean="0">
              <a:solidFill>
                <a:srgbClr val="FFFFCC"/>
              </a:solidFill>
            </a:endParaRPr>
          </a:p>
          <a:p>
            <a:pPr marL="571500" indent="-571500" algn="l">
              <a:buFont typeface="Arial" pitchFamily="34" charset="0"/>
              <a:buChar char="•"/>
              <a:defRPr/>
            </a:pPr>
            <a:r>
              <a:rPr lang="en-US" sz="4400" b="1" kern="0" dirty="0" smtClean="0">
                <a:solidFill>
                  <a:srgbClr val="FFFFCC"/>
                </a:solidFill>
              </a:rPr>
              <a:t>Tariff</a:t>
            </a:r>
          </a:p>
          <a:p>
            <a:pPr marL="571500" indent="-571500" algn="l">
              <a:buFont typeface="Arial" pitchFamily="34" charset="0"/>
              <a:buChar char="•"/>
              <a:defRPr/>
            </a:pPr>
            <a:r>
              <a:rPr lang="en-US" sz="4400" b="1" kern="0" dirty="0" smtClean="0">
                <a:solidFill>
                  <a:srgbClr val="FFFFCC"/>
                </a:solidFill>
              </a:rPr>
              <a:t>Quota</a:t>
            </a:r>
          </a:p>
          <a:p>
            <a:pPr marL="571500" indent="-571500" algn="l">
              <a:buFont typeface="Arial" pitchFamily="34" charset="0"/>
              <a:buChar char="•"/>
              <a:defRPr/>
            </a:pPr>
            <a:r>
              <a:rPr lang="en-US" sz="4400" b="1" kern="0" dirty="0" smtClean="0">
                <a:solidFill>
                  <a:srgbClr val="FFFFCC"/>
                </a:solidFill>
              </a:rPr>
              <a:t>Embargo</a:t>
            </a:r>
            <a:endParaRPr lang="en-US" sz="4400" b="1" kern="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8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2286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Trade Barrier: Tariff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57200" y="1676400"/>
            <a:ext cx="8382000" cy="4495800"/>
          </a:xfrm>
        </p:spPr>
        <p:txBody>
          <a:bodyPr/>
          <a:lstStyle/>
          <a:p>
            <a:pPr>
              <a:defRPr/>
            </a:pPr>
            <a:r>
              <a:rPr lang="en-US" sz="4800" b="1" dirty="0" smtClean="0"/>
              <a:t>Tariffs are taxes placed on imported goods.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b="1" dirty="0" smtClean="0"/>
              <a:t>Tariffs cause the consumer to pay a higher price for an imported item, increasing the demand for a lower-priced item produced domestically.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67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Trade Barrier: Quotas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04800" y="1524000"/>
            <a:ext cx="8534400" cy="4495800"/>
          </a:xfrm>
        </p:spPr>
        <p:txBody>
          <a:bodyPr/>
          <a:lstStyle/>
          <a:p>
            <a:pPr>
              <a:defRPr/>
            </a:pPr>
            <a:r>
              <a:rPr lang="en-US" sz="4800" b="1" dirty="0" smtClean="0"/>
              <a:t>Quotas are limits on the amount of a good that can be imported into a country.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b="1" dirty="0" smtClean="0"/>
              <a:t>Quotas can cause shortages that cause prices to rise.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040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295400" y="304800"/>
            <a:ext cx="6858000" cy="17526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Trade Barrier: </a:t>
            </a:r>
            <a:br>
              <a:rPr lang="en-US" b="1" dirty="0" smtClean="0"/>
            </a:br>
            <a:r>
              <a:rPr lang="en-US" b="1" dirty="0" smtClean="0"/>
              <a:t>Embargos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81000" y="2286000"/>
            <a:ext cx="8382000" cy="4114800"/>
          </a:xfrm>
        </p:spPr>
        <p:txBody>
          <a:bodyPr/>
          <a:lstStyle/>
          <a:p>
            <a:pPr>
              <a:defRPr/>
            </a:pPr>
            <a:r>
              <a:rPr lang="en-US" sz="4800" b="1" dirty="0" smtClean="0"/>
              <a:t>Embargoes forbid trade with another country.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b="1" dirty="0" smtClean="0"/>
              <a:t>The United States had a trade embargo with South Africa during apartheid.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12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" y="365125"/>
            <a:ext cx="8839200" cy="1325563"/>
          </a:xfrm>
        </p:spPr>
        <p:txBody>
          <a:bodyPr/>
          <a:lstStyle/>
          <a:p>
            <a:r>
              <a:rPr lang="en-US" sz="4400" dirty="0">
                <a:latin typeface="Bernard MT Condensed" panose="02050806060905020404" pitchFamily="18" charset="0"/>
              </a:rPr>
              <a:t>Cuba placed a ban on all imports/exports with the United States. The ban is referred to as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2438400"/>
            <a:ext cx="7886700" cy="37385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42950" indent="-742950">
              <a:buAutoNum type="alphaLcPeriod"/>
            </a:pPr>
            <a:r>
              <a:rPr lang="en-US" sz="4400" dirty="0" smtClean="0"/>
              <a:t>quota</a:t>
            </a:r>
            <a:r>
              <a:rPr lang="en-US" sz="4400" dirty="0"/>
              <a:t>	</a:t>
            </a:r>
            <a:endParaRPr lang="en-US" sz="4400" dirty="0" smtClean="0"/>
          </a:p>
          <a:p>
            <a:pPr marL="742950" indent="-742950">
              <a:buAutoNum type="alphaLcPeriod"/>
            </a:pPr>
            <a:r>
              <a:rPr lang="en-US" sz="4400" dirty="0" smtClean="0"/>
              <a:t>embargo</a:t>
            </a:r>
            <a:r>
              <a:rPr lang="en-US" sz="4400" dirty="0"/>
              <a:t>	</a:t>
            </a:r>
            <a:endParaRPr lang="en-US" sz="4400" dirty="0" smtClean="0"/>
          </a:p>
          <a:p>
            <a:pPr marL="742950" indent="-742950">
              <a:buAutoNum type="alphaLcPeriod"/>
            </a:pPr>
            <a:r>
              <a:rPr lang="en-US" sz="4400" dirty="0" smtClean="0"/>
              <a:t>tariff</a:t>
            </a:r>
            <a:r>
              <a:rPr lang="en-US" sz="4400" dirty="0"/>
              <a:t>	</a:t>
            </a:r>
            <a:endParaRPr lang="en-US" sz="4400" dirty="0" smtClean="0"/>
          </a:p>
          <a:p>
            <a:pPr marL="742950" indent="-742950">
              <a:buAutoNum type="alphaLcPeriod"/>
            </a:pPr>
            <a:r>
              <a:rPr lang="en-US" sz="4400" dirty="0" smtClean="0"/>
              <a:t>limit</a:t>
            </a:r>
            <a:endParaRPr lang="en-US" sz="4400" dirty="0"/>
          </a:p>
          <a:p>
            <a:pPr marL="457200" indent="-457200">
              <a:buFont typeface="Arial" panose="020B0604020202020204" pitchFamily="34" charset="0"/>
              <a:buAutoNum type="alphaLcPeriod"/>
            </a:pPr>
            <a:endParaRPr lang="en-US" altLang="en-US" sz="4400" dirty="0" smtClean="0"/>
          </a:p>
        </p:txBody>
      </p:sp>
      <p:sp>
        <p:nvSpPr>
          <p:cNvPr id="5" name="Left Arrow 4"/>
          <p:cNvSpPr/>
          <p:nvPr/>
        </p:nvSpPr>
        <p:spPr>
          <a:xfrm>
            <a:off x="3657600" y="3302214"/>
            <a:ext cx="2743200" cy="457200"/>
          </a:xfrm>
          <a:prstGeom prst="leftArrow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24400"/>
            <a:ext cx="4069080" cy="1975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OA2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151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forms of international trade</a:t>
            </a:r>
          </a:p>
          <a:p>
            <a:endParaRPr lang="en-US" dirty="0" smtClean="0"/>
          </a:p>
          <a:p>
            <a:r>
              <a:rPr lang="en-US" dirty="0" smtClean="0"/>
              <a:t>Identify political, economic, socio-cultural, and technological factors that affect international business</a:t>
            </a:r>
          </a:p>
          <a:p>
            <a:endParaRPr lang="en-US" dirty="0" smtClean="0"/>
          </a:p>
          <a:p>
            <a:r>
              <a:rPr lang="en-US" dirty="0" smtClean="0"/>
              <a:t>Suggest global marketing strategies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498">
            <a:off x="6608650" y="914400"/>
            <a:ext cx="1828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OA2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0289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PP_BGLOB_TXT_Global08">
  <a:themeElements>
    <a:clrScheme name="PPP_BGLOB_TXT_Global0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BGLOB_TXT_Global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PP_BGLOB_TXT_Global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BGLOB_TXT_Global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599</TotalTime>
  <Words>1090</Words>
  <Application>Microsoft Office PowerPoint</Application>
  <PresentationFormat>On-screen Show (4:3)</PresentationFormat>
  <Paragraphs>178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34</vt:i4>
      </vt:variant>
    </vt:vector>
  </HeadingPairs>
  <TitlesOfParts>
    <vt:vector size="54" baseType="lpstr">
      <vt:lpstr>Arial</vt:lpstr>
      <vt:lpstr>Berlin Sans FB Demi</vt:lpstr>
      <vt:lpstr>Bernard MT Condensed</vt:lpstr>
      <vt:lpstr>Calibri</vt:lpstr>
      <vt:lpstr>Calibri Light</vt:lpstr>
      <vt:lpstr>Georgia</vt:lpstr>
      <vt:lpstr>Segoe UI Symbol</vt:lpstr>
      <vt:lpstr>Times New Roman</vt:lpstr>
      <vt:lpstr>Trebuchet MS</vt:lpstr>
      <vt:lpstr>Verdana</vt:lpstr>
      <vt:lpstr>Wingdings</vt:lpstr>
      <vt:lpstr>Wingdings 2</vt:lpstr>
      <vt:lpstr>Urban</vt:lpstr>
      <vt:lpstr>1_Office Theme</vt:lpstr>
      <vt:lpstr>Default Design</vt:lpstr>
      <vt:lpstr>1_Default Design</vt:lpstr>
      <vt:lpstr>2_Default Design</vt:lpstr>
      <vt:lpstr>PPP_BGLOB_TXT_Global08</vt:lpstr>
      <vt:lpstr>2_Office Theme</vt:lpstr>
      <vt:lpstr>Cliff</vt:lpstr>
      <vt:lpstr>The Global Marketplace</vt:lpstr>
      <vt:lpstr>Adding a credit card machine to Twinz Bakery increases what utility? </vt:lpstr>
      <vt:lpstr>The idea that a business should strive to satisfy customers’ need and wants while generating a profit for the business.</vt:lpstr>
      <vt:lpstr>Sometimes countries set up Trade Barriers to restrict trade because they want to sell and produce their own goods.</vt:lpstr>
      <vt:lpstr>Trade Barrier: Tariff</vt:lpstr>
      <vt:lpstr>Trade Barrier: Quotas</vt:lpstr>
      <vt:lpstr>Trade Barrier:  Embargos</vt:lpstr>
      <vt:lpstr>Cuba placed a ban on all imports/exports with the United States. The ban is referred to as</vt:lpstr>
      <vt:lpstr>What you will learn…</vt:lpstr>
      <vt:lpstr>Doing Business Internationally</vt:lpstr>
      <vt:lpstr>Importing</vt:lpstr>
      <vt:lpstr>Exporting</vt:lpstr>
      <vt:lpstr>Economic Resources (Factors of Production) </vt:lpstr>
      <vt:lpstr>Land “natural” Resources are things we get from nature.</vt:lpstr>
      <vt:lpstr>Labor resources are jobs done by humans at work.</vt:lpstr>
      <vt:lpstr>Capital resources are the machines, tools and buildings needed to do a job.</vt:lpstr>
      <vt:lpstr>International Trade LT:  The benefits of international trade  </vt:lpstr>
      <vt:lpstr>Global vs Domestic</vt:lpstr>
      <vt:lpstr>Learning Target</vt:lpstr>
      <vt:lpstr>International Trade</vt:lpstr>
      <vt:lpstr>Interdependence of Nations</vt:lpstr>
      <vt:lpstr>Absolute Advantage</vt:lpstr>
      <vt:lpstr>Comparative Advantage</vt:lpstr>
      <vt:lpstr>Benefits of International Trade</vt:lpstr>
      <vt:lpstr>Government Involvement</vt:lpstr>
      <vt:lpstr>Balance of Trade</vt:lpstr>
      <vt:lpstr>Trade Barriers</vt:lpstr>
      <vt:lpstr>Tariff </vt:lpstr>
      <vt:lpstr>Quotas</vt:lpstr>
      <vt:lpstr>Embargo</vt:lpstr>
      <vt:lpstr>The World Trade Organization WTO </vt:lpstr>
      <vt:lpstr>North American Free Trade Agreement (NAFTA)</vt:lpstr>
      <vt:lpstr>PowerPoint Presentation</vt:lpstr>
      <vt:lpstr>Infrastructure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Marketplace</dc:title>
  <dc:creator>Jennifer</dc:creator>
  <cp:lastModifiedBy>Morris, Marla</cp:lastModifiedBy>
  <cp:revision>34</cp:revision>
  <cp:lastPrinted>2015-08-17T15:22:20Z</cp:lastPrinted>
  <dcterms:created xsi:type="dcterms:W3CDTF">2011-02-16T17:14:30Z</dcterms:created>
  <dcterms:modified xsi:type="dcterms:W3CDTF">2019-08-14T14:25:10Z</dcterms:modified>
</cp:coreProperties>
</file>