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69" r:id="rId2"/>
    <p:sldMasterId id="2147483793" r:id="rId3"/>
  </p:sldMasterIdLst>
  <p:notesMasterIdLst>
    <p:notesMasterId r:id="rId18"/>
  </p:notesMasterIdLst>
  <p:handoutMasterIdLst>
    <p:handoutMasterId r:id="rId19"/>
  </p:handoutMasterIdLst>
  <p:sldIdLst>
    <p:sldId id="289" r:id="rId4"/>
    <p:sldId id="307" r:id="rId5"/>
    <p:sldId id="308" r:id="rId6"/>
    <p:sldId id="309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EFECE-3A60-4D17-A663-6764E64405CE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39102-4C01-4E8A-8EC7-A815744AB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09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95378-0CD1-4444-A1F8-1CB68507C73F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69CBE-0A33-41AF-917A-1D06F461D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89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DEDB-D327-4853-83F9-6D00DA1C35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B296-1966-4988-ACB9-D40C48596F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946356" y="6476112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KOSSA Standard OA8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079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DEDB-D327-4853-83F9-6D00DA1C35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B296-1966-4988-ACB9-D40C48596F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06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DEDB-D327-4853-83F9-6D00DA1C35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B296-1966-4988-ACB9-D40C48596F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359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1013" y="4545013"/>
            <a:ext cx="7770812" cy="1141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5715000"/>
            <a:ext cx="7138988" cy="5889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EA4FA-C446-4198-9492-75FC574648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6143625" y="6356350"/>
            <a:ext cx="2724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KOSSA Standard OA8</a:t>
            </a:r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03794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B920D-C268-4A61-A524-8165E11F85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3645335"/>
      </p:ext>
    </p:extLst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6603A-2924-43C5-9064-3F21AD7BA2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0780090"/>
      </p:ext>
    </p:extLst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6375" y="1509713"/>
            <a:ext cx="4179888" cy="46180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8663" y="1509713"/>
            <a:ext cx="4179887" cy="46180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48DA0-2EEA-4342-A891-49B140AD6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268044"/>
      </p:ext>
    </p:extLst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BFA9C-E9C0-4B47-8349-A8AF037387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93827"/>
      </p:ext>
    </p:extLst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CCCF2-66C5-4922-9BC8-A0580201B3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144579"/>
      </p:ext>
    </p:extLst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196DA-E649-445E-B6CA-B04DFB6F38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203880"/>
      </p:ext>
    </p:extLst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50BDF-D358-448C-BE4A-8B6B63C3EB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698684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DEDB-D327-4853-83F9-6D00DA1C35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B296-1966-4988-ACB9-D40C48596F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450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3D94A-1735-44DE-81AB-350FE35F75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0164686"/>
      </p:ext>
    </p:extLst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F3150-4A59-455C-BBC5-55AECF4F7A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810240"/>
      </p:ext>
    </p:extLst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38113"/>
            <a:ext cx="2127250" cy="5989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6375" y="138113"/>
            <a:ext cx="6232525" cy="5989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9925A-A77B-4C30-AAB1-4382E7CDF0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5067848"/>
      </p:ext>
    </p:extLst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335C7-426C-4B7F-BBEE-9E8F13DBC36B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312529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71446-CF63-42CA-AF1D-D7EAD99AE342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375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E27F2-644B-488A-B1DF-08729B8C00C9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946356" y="6476112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KOSSA Standard OA8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627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25B46-EDC6-4768-9985-8F3EE59962A1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691476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3A2FB-8154-44B9-9E0A-332F5B808341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9519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4FAFA-CD6B-4CE0-BB6F-1DA0030E1368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567381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FF23-663E-4179-938B-4AA3FA43CA07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40552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DEDB-D327-4853-83F9-6D00DA1C35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B296-1966-4988-ACB9-D40C48596F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051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BA776-893A-444C-B21A-9242702CA210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612982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C9E8F-48A0-4244-B20B-D3FB039FF657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54374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8B521-7470-49DD-B2D3-A0E54FD3443A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860009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52658-F971-40BB-8065-28A5ACD16CC5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5685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DEDB-D327-4853-83F9-6D00DA1C35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B296-1966-4988-ACB9-D40C48596F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86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DEDB-D327-4853-83F9-6D00DA1C35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B296-1966-4988-ACB9-D40C48596F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3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DEDB-D327-4853-83F9-6D00DA1C35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B296-1966-4988-ACB9-D40C48596F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31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DEDB-D327-4853-83F9-6D00DA1C35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B296-1966-4988-ACB9-D40C48596F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73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DEDB-D327-4853-83F9-6D00DA1C35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B296-1966-4988-ACB9-D40C48596F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774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DEDB-D327-4853-83F9-6D00DA1C35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B296-1966-4988-ACB9-D40C48596F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73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5DEDB-D327-4853-83F9-6D00DA1C35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6B296-1966-4988-ACB9-D40C48596F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946356" y="6476112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KOSSA Standard OA8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6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6375" y="138113"/>
            <a:ext cx="8512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6375" y="1509713"/>
            <a:ext cx="8512175" cy="461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5952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95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952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0573E3-A2A5-4EC9-80E0-C4A7CD6D85A0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6143625" y="6356350"/>
            <a:ext cx="2724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KOSSA Standard OA8</a:t>
            </a:r>
            <a:endParaRPr lang="en-US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31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75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25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utoUpdateAnimBg="0"/>
      <p:bldP spid="57347" grpId="0" build="p" autoUpdateAnimBg="0" advAuto="0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734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734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734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734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734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97FB24-1A7E-4DD5-8A4A-E4659AA7DBB9}" type="slidenum">
              <a:rPr lang="en-US" altLang="en-US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18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bldLvl="5" autoUpdateAnimBg="0" advAuto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zlrb_X6fYZ0" TargetMode="External"/><Relationship Id="rId5" Type="http://schemas.openxmlformats.org/officeDocument/2006/relationships/image" Target="../media/image6.tmp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google.com/imgres?imgurl=membership.acs.org/c/chas/magazine/hotarticles/97/janfeb/osha.gif&amp;imgrefurl=http://membership.acs.org/c/chas/magazine/hotarticles/97/janfeb/osha.html&amp;h=320&amp;w=213&amp;prev=/images?q%3Dosha%26svnum%3D10%26hl%3Den%26lr%3D%26ie%3DUTF-8%26oe%3DUTF-8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images.google.com/imgres?imgurl=http://upload.wikimedia.org/wikipedia/commons/thumb/7/72/Environmental_Protection_Agency_logo.png/200px-Environmental_Protection_Agency_logo.png&amp;imgrefurl=http://nl.wikipedia.org/wiki/Environmental_Protection_Agency&amp;h=217&amp;w=199&amp;sz=56&amp;tbnid=d1QraulyO9qNlM:&amp;tbnh=101&amp;tbnw=92&amp;hl=en&amp;start=1&amp;prev=/images?q%3Denvironmental%2Bprotection%2Bagency%26svnum%3D10%26hl%3Den%26lr%3D%26rls%3DGGLD,GGLD:2003-38,GGLD:en" TargetMode="Externa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075" y="676772"/>
            <a:ext cx="5562600" cy="145913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1350" dirty="0">
                <a:solidFill>
                  <a:srgbClr val="FF0000"/>
                </a:solidFill>
                <a:latin typeface="Snap ITC" panose="04040A07060A02020202" pitchFamily="82" charset="0"/>
              </a:rPr>
              <a:t>Principles of </a:t>
            </a:r>
            <a:r>
              <a:rPr lang="en-US" sz="1350" dirty="0" smtClean="0">
                <a:solidFill>
                  <a:srgbClr val="FF0000"/>
                </a:solidFill>
                <a:latin typeface="Snap ITC" panose="04040A07060A02020202" pitchFamily="82" charset="0"/>
              </a:rPr>
              <a:t>Marketing</a:t>
            </a:r>
            <a:endParaRPr lang="en-US" sz="1350" dirty="0">
              <a:solidFill>
                <a:srgbClr val="FF0000"/>
              </a:solidFill>
              <a:latin typeface="Snap ITC" panose="04040A07060A02020202" pitchFamily="8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-1" r="328" b="12136"/>
          <a:stretch/>
        </p:blipFill>
        <p:spPr>
          <a:xfrm>
            <a:off x="307075" y="2135908"/>
            <a:ext cx="1372440" cy="9226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967" y="3519833"/>
            <a:ext cx="1430536" cy="101262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83075" y="2759439"/>
            <a:ext cx="799869" cy="799869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610" y="933762"/>
            <a:ext cx="2172003" cy="12717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>
            <a:hlinkClick r:id="rId6"/>
          </p:cNvPr>
          <p:cNvSpPr txBox="1"/>
          <p:nvPr/>
        </p:nvSpPr>
        <p:spPr>
          <a:xfrm>
            <a:off x="3777156" y="3276600"/>
            <a:ext cx="5062044" cy="105574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1350" dirty="0" smtClean="0">
                <a:solidFill>
                  <a:prstClr val="black"/>
                </a:solidFill>
                <a:latin typeface="Bernard MT Condensed" panose="02050806060905020404" pitchFamily="18" charset="0"/>
              </a:rPr>
              <a:t>Ethics</a:t>
            </a:r>
            <a:endParaRPr lang="en-US" sz="1350" dirty="0">
              <a:solidFill>
                <a:prstClr val="black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125" y="5319117"/>
            <a:ext cx="44196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LT:</a:t>
            </a:r>
          </a:p>
          <a:p>
            <a:r>
              <a:rPr lang="en-US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Explain the </a:t>
            </a: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roles government plays in our free enterprise system</a:t>
            </a:r>
          </a:p>
          <a:p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778" y="4491438"/>
            <a:ext cx="2590800" cy="235400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946356" y="6476112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KOSSA Standard OA8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16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Protecting Workers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" y="1509713"/>
            <a:ext cx="6499225" cy="4618037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Equal Employment Opportunity Commission (EEOC)</a:t>
            </a:r>
          </a:p>
          <a:p>
            <a:pPr lvl="1" eaLnBrk="1" hangingPunct="1"/>
            <a:r>
              <a:rPr lang="en-US" altLang="en-US" sz="2400" smtClean="0"/>
              <a:t>Responsible for the fair and equitable treatment of employees with regard to hiring, firing and promotions.</a:t>
            </a:r>
          </a:p>
          <a:p>
            <a:pPr eaLnBrk="1" hangingPunct="1"/>
            <a:r>
              <a:rPr lang="en-US" altLang="en-US" sz="2800" smtClean="0"/>
              <a:t>Occupational Safety and Health Administration (OSHA)</a:t>
            </a:r>
          </a:p>
          <a:p>
            <a:pPr lvl="1" eaLnBrk="1" hangingPunct="1"/>
            <a:r>
              <a:rPr lang="en-US" altLang="en-US" sz="2400" smtClean="0"/>
              <a:t>Provides guidelines for workplace safety and enforces those regulations.</a:t>
            </a:r>
          </a:p>
        </p:txBody>
      </p:sp>
      <p:pic>
        <p:nvPicPr>
          <p:cNvPr id="11268" name="Picture 4" descr="osh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505200"/>
            <a:ext cx="17875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" descr="Eeo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295400"/>
            <a:ext cx="192405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164957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Protecting Investors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Securities and Exchange Commission (SEC)</a:t>
            </a:r>
          </a:p>
          <a:p>
            <a:pPr lvl="1" eaLnBrk="1" hangingPunct="1"/>
            <a:r>
              <a:rPr lang="en-US" altLang="en-US" smtClean="0"/>
              <a:t>Regulates the sale of securities (stocks and bonds).</a:t>
            </a:r>
          </a:p>
          <a:p>
            <a:pPr lvl="1" eaLnBrk="1" hangingPunct="1"/>
            <a:r>
              <a:rPr lang="en-US" altLang="en-US" smtClean="0"/>
              <a:t>Is responsible for licensing brokerage firms and financial advisors.</a:t>
            </a:r>
          </a:p>
        </p:txBody>
      </p:sp>
      <p:pic>
        <p:nvPicPr>
          <p:cNvPr id="12292" name="Picture 7" descr="seclog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210050"/>
            <a:ext cx="35242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355010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Protecting the Environment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Environmental Protection Agency (EPA)</a:t>
            </a:r>
          </a:p>
          <a:p>
            <a:pPr lvl="1" eaLnBrk="1" hangingPunct="1"/>
            <a:r>
              <a:rPr lang="en-US" altLang="en-US" smtClean="0"/>
              <a:t>Protects human health and our environment</a:t>
            </a:r>
          </a:p>
          <a:p>
            <a:pPr lvl="1" eaLnBrk="1" hangingPunct="1"/>
            <a:r>
              <a:rPr lang="en-US" altLang="en-US" smtClean="0"/>
              <a:t>Monitors and reduces air and water pollution</a:t>
            </a:r>
          </a:p>
          <a:p>
            <a:pPr lvl="1" eaLnBrk="1" hangingPunct="1"/>
            <a:r>
              <a:rPr lang="en-US" altLang="en-US" smtClean="0"/>
              <a:t>Oversees hazardous waste disposal and recycling</a:t>
            </a:r>
          </a:p>
        </p:txBody>
      </p:sp>
      <p:pic>
        <p:nvPicPr>
          <p:cNvPr id="13316" name="Picture 5" descr="200px-Environmental_Protection_Agency_log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886200"/>
            <a:ext cx="23606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741430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Enforcer of the Free Enterprise System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Federal Trade Commission (FTC) – has the responsibility of enforcing the principles of a free enterprise system and protecting consumers from unfair or deceptive business practices.</a:t>
            </a:r>
          </a:p>
          <a:p>
            <a:pPr lvl="1" eaLnBrk="1" hangingPunct="1"/>
            <a:r>
              <a:rPr lang="en-US" altLang="en-US" smtClean="0"/>
              <a:t>Bureau of Consumer Protection</a:t>
            </a:r>
          </a:p>
          <a:p>
            <a:pPr lvl="1" eaLnBrk="1" hangingPunct="1"/>
            <a:r>
              <a:rPr lang="en-US" altLang="en-US" smtClean="0"/>
              <a:t>Bureau of Competition</a:t>
            </a:r>
          </a:p>
          <a:p>
            <a:pPr lvl="1" eaLnBrk="1" hangingPunct="1"/>
            <a:r>
              <a:rPr lang="en-US" altLang="en-US" smtClean="0"/>
              <a:t>Bureau of Economics</a:t>
            </a:r>
          </a:p>
        </p:txBody>
      </p:sp>
      <p:pic>
        <p:nvPicPr>
          <p:cNvPr id="14340" name="Picture 5" descr="ftc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7338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578592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Role of Government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Monitor of Our Economy </a:t>
            </a:r>
          </a:p>
          <a:p>
            <a:pPr lvl="1" eaLnBrk="1" hangingPunct="1"/>
            <a:r>
              <a:rPr lang="en-US" altLang="en-US" smtClean="0"/>
              <a:t>To ensure economic stability</a:t>
            </a:r>
          </a:p>
          <a:p>
            <a:pPr lvl="1" eaLnBrk="1" hangingPunct="1"/>
            <a:r>
              <a:rPr lang="en-US" altLang="en-US" smtClean="0"/>
              <a:t>Government monitors our economy and controls our monetary supply through the Federal Reserve System (our nation’s bank)</a:t>
            </a:r>
          </a:p>
        </p:txBody>
      </p:sp>
      <p:pic>
        <p:nvPicPr>
          <p:cNvPr id="15364" name="Picture 9" descr="fed-reser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114800"/>
            <a:ext cx="3171825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5513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smtClean="0">
                <a:latin typeface="Bernard MT Condensed" panose="02050806060905020404" pitchFamily="18" charset="0"/>
              </a:rPr>
              <a:t>Building a house is an example of what utility?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xfrm>
            <a:off x="628650" y="2438400"/>
            <a:ext cx="7886700" cy="37385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en-US" altLang="en-US" sz="4400" smtClean="0"/>
              <a:t>Time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en-US" altLang="en-US" sz="4400" smtClean="0"/>
              <a:t>Form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en-US" altLang="en-US" sz="4400" smtClean="0"/>
              <a:t>Place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en-US" altLang="en-US" sz="4400" smtClean="0"/>
              <a:t>Possession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endParaRPr lang="en-US" altLang="en-US" sz="4400" smtClean="0"/>
          </a:p>
        </p:txBody>
      </p:sp>
      <p:pic>
        <p:nvPicPr>
          <p:cNvPr id="717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95400"/>
            <a:ext cx="361950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eft Arrow 4"/>
          <p:cNvSpPr/>
          <p:nvPr/>
        </p:nvSpPr>
        <p:spPr>
          <a:xfrm>
            <a:off x="2590800" y="3276600"/>
            <a:ext cx="2743200" cy="457200"/>
          </a:xfrm>
          <a:prstGeom prst="leftArrow">
            <a:avLst/>
          </a:prstGeom>
          <a:solidFill>
            <a:srgbClr val="FFFF00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2439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smtClean="0">
                <a:latin typeface="Bernard MT Condensed" panose="02050806060905020404" pitchFamily="18" charset="0"/>
              </a:rPr>
              <a:t>Selling flowers during </a:t>
            </a:r>
            <a:r>
              <a:rPr lang="en-US" altLang="en-US" sz="4400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Valentine’s Day </a:t>
            </a:r>
            <a:r>
              <a:rPr lang="en-US" altLang="en-US" sz="4400" smtClean="0">
                <a:latin typeface="Bernard MT Condensed" panose="02050806060905020404" pitchFamily="18" charset="0"/>
              </a:rPr>
              <a:t>is what utility?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 bwMode="auto">
          <a:xfrm>
            <a:off x="628650" y="2438400"/>
            <a:ext cx="7886700" cy="37385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en-US" altLang="en-US" sz="4400" smtClean="0"/>
              <a:t>Time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en-US" altLang="en-US" sz="4400" smtClean="0"/>
              <a:t>Form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en-US" altLang="en-US" sz="4400" smtClean="0"/>
              <a:t>Place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en-US" altLang="en-US" sz="4400" smtClean="0"/>
              <a:t>Possession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endParaRPr lang="en-US" altLang="en-US" sz="4400" smtClean="0"/>
          </a:p>
        </p:txBody>
      </p:sp>
      <p:sp>
        <p:nvSpPr>
          <p:cNvPr id="5" name="Left Arrow 4"/>
          <p:cNvSpPr/>
          <p:nvPr/>
        </p:nvSpPr>
        <p:spPr>
          <a:xfrm>
            <a:off x="2590800" y="2455863"/>
            <a:ext cx="2743200" cy="457200"/>
          </a:xfrm>
          <a:prstGeom prst="leftArrow">
            <a:avLst/>
          </a:prstGeom>
          <a:solidFill>
            <a:srgbClr val="FFFF00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pic>
        <p:nvPicPr>
          <p:cNvPr id="8197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150" y="1604963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0894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smtClean="0">
                <a:latin typeface="Bernard MT Condensed" panose="02050806060905020404" pitchFamily="18" charset="0"/>
              </a:rPr>
              <a:t>A television ad is know as what utility?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 bwMode="auto">
          <a:xfrm>
            <a:off x="628650" y="2438400"/>
            <a:ext cx="7886700" cy="37385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en-US" altLang="en-US" sz="4400" smtClean="0"/>
              <a:t>Advertising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en-US" altLang="en-US" sz="4400" smtClean="0"/>
              <a:t>Promotion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en-US" altLang="en-US" sz="4400" smtClean="0"/>
              <a:t>Information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en-US" altLang="en-US" sz="4400" smtClean="0"/>
              <a:t>Possession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endParaRPr lang="en-US" altLang="en-US" sz="4400" smtClean="0"/>
          </a:p>
        </p:txBody>
      </p:sp>
      <p:sp>
        <p:nvSpPr>
          <p:cNvPr id="5" name="Left Arrow 4"/>
          <p:cNvSpPr/>
          <p:nvPr/>
        </p:nvSpPr>
        <p:spPr>
          <a:xfrm>
            <a:off x="3962400" y="3992563"/>
            <a:ext cx="2743200" cy="457200"/>
          </a:xfrm>
          <a:prstGeom prst="leftArrow">
            <a:avLst/>
          </a:prstGeom>
          <a:solidFill>
            <a:srgbClr val="FFFF00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pic>
        <p:nvPicPr>
          <p:cNvPr id="922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9890">
            <a:off x="6054725" y="1314450"/>
            <a:ext cx="2324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43362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648200"/>
            <a:ext cx="8990013" cy="88741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Legal and Ethical Issues</a:t>
            </a:r>
            <a:br>
              <a:rPr lang="en-US" altLang="en-US" dirty="0" smtClean="0"/>
            </a:br>
            <a:endParaRPr lang="en-US" altLang="en-US" sz="36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351378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Government and Laws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roles government plays in our free enterprise system</a:t>
            </a:r>
          </a:p>
          <a:p>
            <a:pPr eaLnBrk="1" hangingPunct="1"/>
            <a:r>
              <a:rPr lang="en-US" altLang="en-US" dirty="0" smtClean="0"/>
              <a:t>Identify federal regulatory agencies and laws that protect consumers, workers, investors, and the environment</a:t>
            </a:r>
          </a:p>
          <a:p>
            <a:pPr eaLnBrk="1" hangingPunct="1"/>
            <a:r>
              <a:rPr lang="en-US" altLang="en-US" dirty="0" smtClean="0"/>
              <a:t>About the impact of government on business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2000" y="1371600"/>
            <a:ext cx="563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mtClean="0">
                <a:solidFill>
                  <a:srgbClr val="CC0000"/>
                </a:solidFill>
                <a:latin typeface="Times New Roman" panose="02020603050405020304" pitchFamily="18" charset="0"/>
              </a:rPr>
              <a:t>What You’ll Learn</a:t>
            </a:r>
          </a:p>
        </p:txBody>
      </p:sp>
    </p:spTree>
    <p:extLst>
      <p:ext uri="{BB962C8B-B14F-4D97-AF65-F5344CB8AC3E}">
        <p14:creationId xmlns:p14="http://schemas.microsoft.com/office/powerpoint/2010/main" val="215436207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75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Role of Government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816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Provider of Services</a:t>
            </a:r>
            <a:r>
              <a:rPr lang="en-US" altLang="en-US" smtClean="0"/>
              <a:t> – military, police, fire, education, transportation, etc.</a:t>
            </a:r>
          </a:p>
          <a:p>
            <a:pPr lvl="1" eaLnBrk="1" hangingPunct="1"/>
            <a:r>
              <a:rPr lang="en-US" altLang="en-US" smtClean="0"/>
              <a:t>Department of Homeland Security</a:t>
            </a:r>
          </a:p>
          <a:p>
            <a:pPr lvl="1" eaLnBrk="1" hangingPunct="1"/>
            <a:r>
              <a:rPr lang="en-US" altLang="en-US" smtClean="0"/>
              <a:t>Disaster recovery</a:t>
            </a:r>
          </a:p>
        </p:txBody>
      </p:sp>
      <p:pic>
        <p:nvPicPr>
          <p:cNvPr id="7172" name="Picture 13" descr="Police Offic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810000"/>
            <a:ext cx="1714500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5" descr="Grandview%20Fire%20Tru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657600"/>
            <a:ext cx="28194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7" descr="education-kids-b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0"/>
            <a:ext cx="2552700" cy="21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043363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75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Role of Government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6375" y="1712913"/>
            <a:ext cx="5508625" cy="15621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2800" smtClean="0"/>
              <a:t>– </a:t>
            </a:r>
            <a:r>
              <a:rPr lang="en-US" altLang="en-US" sz="4000" smtClean="0"/>
              <a:t>Regulator </a:t>
            </a:r>
            <a:r>
              <a:rPr lang="en-US" altLang="en-US" sz="2800" smtClean="0"/>
              <a:t>-- laws to protect safety, health, and welfare of individuals</a:t>
            </a: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457200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smtClean="0">
              <a:solidFill>
                <a:srgbClr val="000000"/>
              </a:solidFill>
            </a:endParaRPr>
          </a:p>
        </p:txBody>
      </p:sp>
      <p:pic>
        <p:nvPicPr>
          <p:cNvPr id="9221" name="Picture 14" descr="home_v6_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752600"/>
            <a:ext cx="2274888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621451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Protecting Consumers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7185025" cy="4618038"/>
          </a:xfrm>
        </p:spPr>
        <p:txBody>
          <a:bodyPr/>
          <a:lstStyle/>
          <a:p>
            <a:pPr eaLnBrk="1" hangingPunct="1"/>
            <a:r>
              <a:rPr lang="en-US" altLang="en-US" smtClean="0"/>
              <a:t>Food and Drug Administration (FDA)</a:t>
            </a:r>
          </a:p>
          <a:p>
            <a:pPr lvl="1" eaLnBrk="1" hangingPunct="1"/>
            <a:r>
              <a:rPr lang="en-US" altLang="en-US" smtClean="0"/>
              <a:t>Regulates the labeling and safety of food, drugs, and cosmetics</a:t>
            </a:r>
          </a:p>
          <a:p>
            <a:pPr eaLnBrk="1" hangingPunct="1"/>
            <a:r>
              <a:rPr lang="en-US" altLang="en-US" smtClean="0"/>
              <a:t>Consumer Product Safety Commission (CPSC)</a:t>
            </a:r>
          </a:p>
          <a:p>
            <a:pPr lvl="1" eaLnBrk="1" hangingPunct="1"/>
            <a:r>
              <a:rPr lang="en-US" altLang="en-US" smtClean="0"/>
              <a:t>Responsible for overseeing the safety of products such as toys, electronics, and household furniture.</a:t>
            </a:r>
          </a:p>
        </p:txBody>
      </p:sp>
      <p:pic>
        <p:nvPicPr>
          <p:cNvPr id="10244" name="Picture 5" descr="f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1066800"/>
            <a:ext cx="20955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9" descr="flame guard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2743200"/>
            <a:ext cx="20955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422041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PP_SLEGA_TXT_HallOfJustice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SLEGA_TXT_HallOfJust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PP_SLEGA_TXT_HallOfJust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LEGA_TXT_HallOfJust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LEGA_TXT_HallOfJust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LEGA_TXT_HallOfJust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LEGA_TXT_HallOfJust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LEGA_TXT_HallOfJust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LEGA_TXT_HallOfJust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1872</TotalTime>
  <Words>369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Arial Black</vt:lpstr>
      <vt:lpstr>Baskerville Old Face</vt:lpstr>
      <vt:lpstr>Bernard MT Condensed</vt:lpstr>
      <vt:lpstr>Calibri</vt:lpstr>
      <vt:lpstr>Calibri Light</vt:lpstr>
      <vt:lpstr>Snap ITC</vt:lpstr>
      <vt:lpstr>Times New Roman</vt:lpstr>
      <vt:lpstr>Office Theme</vt:lpstr>
      <vt:lpstr>PPP_SLEGA_TXT_HallOfJustice</vt:lpstr>
      <vt:lpstr>1_Office Theme</vt:lpstr>
      <vt:lpstr>PowerPoint Presentation</vt:lpstr>
      <vt:lpstr>Building a house is an example of what utility?</vt:lpstr>
      <vt:lpstr>Selling flowers during Valentine’s Day is what utility?</vt:lpstr>
      <vt:lpstr>A television ad is know as what utility?</vt:lpstr>
      <vt:lpstr>Legal and Ethical Issues </vt:lpstr>
      <vt:lpstr>Government and Laws</vt:lpstr>
      <vt:lpstr>The Role of Government</vt:lpstr>
      <vt:lpstr>The Role of Government</vt:lpstr>
      <vt:lpstr>Protecting Consumers</vt:lpstr>
      <vt:lpstr>Protecting Workers</vt:lpstr>
      <vt:lpstr>Protecting Investors</vt:lpstr>
      <vt:lpstr>Protecting the Environment</vt:lpstr>
      <vt:lpstr>Enforcer of the Free Enterprise System</vt:lpstr>
      <vt:lpstr>The Role of Government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Global Marketplace</dc:title>
  <dc:creator>Jennifer</dc:creator>
  <cp:lastModifiedBy>Morris, Marla</cp:lastModifiedBy>
  <cp:revision>38</cp:revision>
  <cp:lastPrinted>2015-08-17T15:22:20Z</cp:lastPrinted>
  <dcterms:created xsi:type="dcterms:W3CDTF">2011-02-16T17:14:30Z</dcterms:created>
  <dcterms:modified xsi:type="dcterms:W3CDTF">2019-08-19T10:23:14Z</dcterms:modified>
</cp:coreProperties>
</file>