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83" r:id="rId2"/>
    <p:sldMasterId id="2147483797" r:id="rId3"/>
    <p:sldMasterId id="2147483809" r:id="rId4"/>
  </p:sldMasterIdLst>
  <p:notesMasterIdLst>
    <p:notesMasterId r:id="rId21"/>
  </p:notesMasterIdLst>
  <p:sldIdLst>
    <p:sldId id="256" r:id="rId5"/>
    <p:sldId id="292" r:id="rId6"/>
    <p:sldId id="293" r:id="rId7"/>
    <p:sldId id="295" r:id="rId8"/>
    <p:sldId id="297" r:id="rId9"/>
    <p:sldId id="298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F92E4-5863-4640-8E2A-F06C00209F56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9C792-5162-4995-818B-E4009DC4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0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C34C3D6-08EA-440E-A7B7-65228B71A75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05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r="23164"/>
          <a:stretch>
            <a:fillRect/>
          </a:stretch>
        </p:blipFill>
        <p:spPr bwMode="auto">
          <a:xfrm>
            <a:off x="3073400" y="0"/>
            <a:ext cx="30353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20900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" t="20313" r="22150"/>
          <a:stretch>
            <a:fillRect/>
          </a:stretch>
        </p:blipFill>
        <p:spPr bwMode="auto">
          <a:xfrm>
            <a:off x="6096000" y="762000"/>
            <a:ext cx="3048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0901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16667" r="10376"/>
          <a:stretch>
            <a:fillRect/>
          </a:stretch>
        </p:blipFill>
        <p:spPr bwMode="auto">
          <a:xfrm>
            <a:off x="0" y="639763"/>
            <a:ext cx="30861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DDDDDD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4343400"/>
            <a:ext cx="9144000" cy="2514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44196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E42A-BFE6-4B7F-907A-0C31DAE5D5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89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479F-A13C-45AD-B139-3556504D3F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475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230E9-5365-452D-ABF3-2EF99D8B30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434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B344-FB9F-4352-97E9-61C860E39C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243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783F0-7971-42FB-8E97-0E6EDFD056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3071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6A697-DFCE-40DC-B050-ED2ABE0A8B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674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28B17-8870-4ED9-ACBB-79F43B5653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070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B828B-4B66-4CAA-B712-28383B20F6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500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622EE-273A-472F-9924-8E99D07DBF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0062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84559-35AA-46E5-9461-1EED804396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385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1600"/>
            <a:ext cx="2190750" cy="599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1600"/>
            <a:ext cx="6419850" cy="599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ADCC-79A0-44CF-8D07-F57E5B86EC8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1954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6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524000"/>
            <a:ext cx="3733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57800" y="3886200"/>
            <a:ext cx="3733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47EBC-7DB3-4B5A-A467-0FFDA4C8BE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6001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6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524000"/>
            <a:ext cx="3733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4359C-B70B-4429-B1B2-EF1FEF0704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9995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356350"/>
            <a:ext cx="2057400" cy="365125"/>
          </a:xfrm>
        </p:spPr>
        <p:txBody>
          <a:bodyPr numCol="1">
            <a:prstTxWarp prst="textPlain">
              <a:avLst/>
            </a:prstTxWarp>
          </a:bodyPr>
          <a:lstStyle>
            <a:lvl1pPr>
              <a:defRPr b="0" cap="none" spc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/>
              <a:t>OE3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0790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44F9-B589-4236-869A-572B40F99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818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49B1-A725-4C71-B2C1-9B4C8DA83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842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9BA1-E549-4C81-9CC7-D0F3BD270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358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BDC93-5884-4D69-8C42-B036A5A82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94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97101-9468-40B4-A038-4226B770C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126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93E83-15DF-43C5-9B89-0F0DE48BD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818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98F79-B2E7-4BDE-B495-DE9376ED5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307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BFDE-B644-4763-8A2D-E112EA77A7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397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AE8E-E7F2-44D5-AE13-ABE98C2349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494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0113-B388-444A-A449-C4F0B41B63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854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A1D78B-544B-4D89-A9DC-8769DD741810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800">
                <a:solidFill>
                  <a:prstClr val="white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298B658-6D75-4D2E-9E71-A0CA56DF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55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67C88F-3CC1-450A-9C34-9AFC861189F7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8A5EA5-1864-4A4B-8A40-7748995D9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94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896529D-E97A-495E-A9F9-F263C81F8109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8E8825E-5225-4982-AE3C-DE74BD7C2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45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241727-DCE9-476B-AB83-55AC9AC593F5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DB97DEB-B102-4E8A-9AF0-16DB18C1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5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3849E42-5DE2-41AF-B7A5-BD7A35756FD6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2F2760-C4EE-4673-812B-82742C152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93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B30124-F6C8-4A0E-8A19-9D1ADDB83D0C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0A8DC28-EA0B-4701-A859-D60DDAE7B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68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0D90D6D-E670-4589-A875-2AC8D99EE6F1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526CDFE-D40D-4DB9-B30B-721E3BFF6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06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54D29D-85B9-4E6C-9639-4CDE3D7325C0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D2BB06-135B-46A4-833B-ADF86A5F1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49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80C48E-5172-4B27-8FFA-D2B540603359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D19F7A6-3964-4FE9-931D-46AD6D8E7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3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557AED2-B425-4ECE-B42C-BB6DEFE9D617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D8CF3F1-35DA-4D5A-9BCB-B62F54A0C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316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51B157F-7AC0-4E64-AAD4-6A7330608CD3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829D24-F6B1-45BC-B899-FDC7AF3ED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3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34C3D6-08EA-440E-A7B7-65228B71A75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C34C3D6-08EA-440E-A7B7-65228B71A75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C34C3D6-08EA-440E-A7B7-65228B71A753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0ED05-BB5F-4F7A-A2E2-2626057DC10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016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620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3" name="Picture 9" descr="40500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7567" r="23164" b="6108"/>
          <a:stretch>
            <a:fillRect/>
          </a:stretch>
        </p:blipFill>
        <p:spPr bwMode="auto">
          <a:xfrm>
            <a:off x="0" y="3200400"/>
            <a:ext cx="1358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209011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6" t="9033" r="9703"/>
          <a:stretch>
            <a:fillRect/>
          </a:stretch>
        </p:blipFill>
        <p:spPr bwMode="auto">
          <a:xfrm>
            <a:off x="0" y="1384300"/>
            <a:ext cx="13604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209009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3125" r="26059" b="18750"/>
          <a:stretch>
            <a:fillRect/>
          </a:stretch>
        </p:blipFill>
        <p:spPr bwMode="auto">
          <a:xfrm>
            <a:off x="0" y="49530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26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 autoUpdateAnimBg="0"/>
      <p:bldP spid="60423" grpId="0" autoUpdateAnimBg="0"/>
      <p:bldP spid="60424" grpId="0" build="p" bldLvl="5" autoUpdateAnimBg="0" advAuto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4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D7499-0B26-4F07-9F98-D6BD6B10BD59}" type="slidenum">
              <a:rPr lang="en-US" altLang="en-US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5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6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Georgia"/>
              </a:defRPr>
            </a:lvl1pPr>
          </a:lstStyle>
          <a:p>
            <a:pPr>
              <a:defRPr/>
            </a:pPr>
            <a:fld id="{F73BFED4-704C-4E05-9BC0-3ED7FF5E3988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Georgia"/>
              </a:defRPr>
            </a:lvl1pPr>
          </a:lstStyle>
          <a:p>
            <a:pPr>
              <a:defRPr/>
            </a:pPr>
            <a:fld id="{D3E48E19-239B-4932-A45C-ADDADF5C4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outmcdonalds.com/country/map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Global Marketplace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/>
          <a:stretch/>
        </p:blipFill>
        <p:spPr bwMode="auto">
          <a:xfrm>
            <a:off x="5133975" y="4227466"/>
            <a:ext cx="4010025" cy="259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Learning Target:</a:t>
            </a:r>
          </a:p>
          <a:p>
            <a:r>
              <a:rPr lang="en-US"/>
              <a:t>Describe ways competition affects business decisions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28600"/>
            <a:ext cx="83820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Eagle Challenge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7007" y="1315243"/>
            <a:ext cx="3629025" cy="571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7minutes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172200"/>
            <a:ext cx="2438400" cy="521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OA10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794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Businesses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5075" y="1981200"/>
            <a:ext cx="7908925" cy="5095875"/>
          </a:xfrm>
        </p:spPr>
        <p:txBody>
          <a:bodyPr/>
          <a:lstStyle/>
          <a:p>
            <a:pPr eaLnBrk="1" hangingPunct="1"/>
            <a:r>
              <a:rPr lang="en-US" altLang="en-US" b="1" u="sng" smtClean="0"/>
              <a:t>Size and Scope</a:t>
            </a:r>
          </a:p>
          <a:p>
            <a:pPr lvl="1" eaLnBrk="1" hangingPunct="1"/>
            <a:r>
              <a:rPr lang="en-US" altLang="en-US" b="1" u="sng" smtClean="0"/>
              <a:t>Large vs. Small</a:t>
            </a:r>
            <a:r>
              <a:rPr lang="en-US" altLang="en-US" smtClean="0"/>
              <a:t> – size – small businesses have less than 100 employees, large more.</a:t>
            </a:r>
          </a:p>
          <a:p>
            <a:pPr lvl="1" eaLnBrk="1" hangingPunct="1"/>
            <a:r>
              <a:rPr lang="en-US" altLang="en-US" b="1" u="sng" smtClean="0"/>
              <a:t>Domestic vs. Global</a:t>
            </a:r>
            <a:r>
              <a:rPr lang="en-US" altLang="en-US" smtClean="0"/>
              <a:t> – domestic market is a single country, global is among nations.</a:t>
            </a:r>
          </a:p>
        </p:txBody>
      </p:sp>
    </p:spTree>
    <p:extLst>
      <p:ext uri="{BB962C8B-B14F-4D97-AF65-F5344CB8AC3E}">
        <p14:creationId xmlns:p14="http://schemas.microsoft.com/office/powerpoint/2010/main" val="19166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Businesses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Purpose</a:t>
            </a:r>
          </a:p>
          <a:p>
            <a:pPr lvl="1" eaLnBrk="1" hangingPunct="1"/>
            <a:r>
              <a:rPr lang="en-US" altLang="en-US" b="1" u="sng" smtClean="0"/>
              <a:t>Profit</a:t>
            </a:r>
            <a:r>
              <a:rPr lang="en-US" altLang="en-US" smtClean="0"/>
              <a:t> (Microsoft, McDonald’s) </a:t>
            </a:r>
            <a:r>
              <a:rPr lang="en-US" altLang="en-US" b="1" u="sng" smtClean="0"/>
              <a:t>vs.</a:t>
            </a:r>
            <a:r>
              <a:rPr lang="en-US" altLang="en-US" smtClean="0"/>
              <a:t> </a:t>
            </a:r>
            <a:r>
              <a:rPr lang="en-US" altLang="en-US" b="1" u="sng" smtClean="0"/>
              <a:t>Nonprofit</a:t>
            </a:r>
            <a:r>
              <a:rPr lang="en-US" altLang="en-US" smtClean="0"/>
              <a:t> (YMCA, Boys/Girls Clubs of America)</a:t>
            </a:r>
          </a:p>
          <a:p>
            <a:pPr lvl="1" eaLnBrk="1" hangingPunct="1"/>
            <a:r>
              <a:rPr lang="en-US" altLang="en-US" b="1" u="sng" smtClean="0"/>
              <a:t>Public</a:t>
            </a:r>
            <a:r>
              <a:rPr lang="en-US" altLang="en-US" smtClean="0"/>
              <a:t> (government services) </a:t>
            </a:r>
            <a:r>
              <a:rPr lang="en-US" altLang="en-US" b="1" u="sng" smtClean="0"/>
              <a:t>vs. Private</a:t>
            </a:r>
          </a:p>
          <a:p>
            <a:pPr lvl="1" eaLnBrk="1" hangingPunct="1">
              <a:buFontTx/>
              <a:buNone/>
            </a:pPr>
            <a:r>
              <a:rPr lang="en-US" altLang="en-US" smtClean="0"/>
              <a:t>	Public organizations provide a non-profit service or are associated with the government.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7092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Global Marketing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planning and making decisions about the four P’s of the marketing mix, global marketers need to consider all the factors analyzed for the environmental scan.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possibilities for marketing strategies that involve product and promotion decisions include </a:t>
            </a:r>
            <a:r>
              <a:rPr lang="en-US" altLang="en-US" b="1" smtClean="0"/>
              <a:t>globalization</a:t>
            </a:r>
            <a:r>
              <a:rPr lang="en-US" altLang="en-US" smtClean="0"/>
              <a:t>, </a:t>
            </a:r>
            <a:r>
              <a:rPr lang="en-US" altLang="en-US" b="1" smtClean="0"/>
              <a:t>adaptation</a:t>
            </a:r>
            <a:r>
              <a:rPr lang="en-US" altLang="en-US" smtClean="0"/>
              <a:t>, and </a:t>
            </a:r>
            <a:r>
              <a:rPr lang="en-US" altLang="en-US" b="1" smtClean="0"/>
              <a:t>customization</a:t>
            </a:r>
            <a:r>
              <a:rPr lang="en-US" altLang="en-US" smtClean="0"/>
              <a:t>.</a:t>
            </a:r>
          </a:p>
        </p:txBody>
      </p:sp>
      <p:pic>
        <p:nvPicPr>
          <p:cNvPr id="24578" name="Picture 2" descr="View Det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62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 rot="960142">
            <a:off x="7467600" y="6048375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</a:rPr>
              <a:t>Standard OA5</a:t>
            </a:r>
          </a:p>
        </p:txBody>
      </p:sp>
    </p:spTree>
    <p:extLst>
      <p:ext uri="{BB962C8B-B14F-4D97-AF65-F5344CB8AC3E}">
        <p14:creationId xmlns:p14="http://schemas.microsoft.com/office/powerpoint/2010/main" val="3365233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Globalization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Selling the same product and using the same promotion methods in all countries.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Only a small portion of products that are common to all global customers can use this marketing strategy.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5172075"/>
            <a:ext cx="29813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 rot="960142">
            <a:off x="7543800" y="6103938"/>
            <a:ext cx="1981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</a:rPr>
              <a:t>Standard OA5</a:t>
            </a:r>
          </a:p>
        </p:txBody>
      </p:sp>
    </p:spTree>
    <p:extLst>
      <p:ext uri="{BB962C8B-B14F-4D97-AF65-F5344CB8AC3E}">
        <p14:creationId xmlns:p14="http://schemas.microsoft.com/office/powerpoint/2010/main" val="3292130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Is a company’s use of an existing product and/or promotion to which changes are made to better suit the characteristics of a country or region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500" b="1" dirty="0"/>
              <a:t>Product adaptation </a:t>
            </a:r>
            <a:r>
              <a:rPr lang="en-US" dirty="0" smtClean="0"/>
              <a:t>is the change of a product to meet needs and/or to reflect the cultural differences in a foreign market.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500" b="1" dirty="0"/>
              <a:t>Promotion adaptation </a:t>
            </a:r>
            <a:r>
              <a:rPr lang="en-US" dirty="0" smtClean="0"/>
              <a:t>is the changing of the advertising message to reflect the values, familiar images, and cultural differences in a foreign market.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 rot="960142">
            <a:off x="7543800" y="6103938"/>
            <a:ext cx="1981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</a:rPr>
              <a:t>Standard OA5</a:t>
            </a:r>
          </a:p>
        </p:txBody>
      </p:sp>
    </p:spTree>
    <p:extLst>
      <p:ext uri="{BB962C8B-B14F-4D97-AF65-F5344CB8AC3E}">
        <p14:creationId xmlns:p14="http://schemas.microsoft.com/office/powerpoint/2010/main" val="3949380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6332356" cy="47104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8285159">
            <a:off x="7614444" y="1940719"/>
            <a:ext cx="1292225" cy="2516187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5C92B5">
                    <a:lumMod val="75000"/>
                  </a:srgbClr>
                </a:solidFill>
                <a:hlinkClick r:id="rId3"/>
              </a:rPr>
              <a:t>Visit McDonald’s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5C92B5">
                    <a:lumMod val="75000"/>
                  </a:srgbClr>
                </a:solidFill>
                <a:hlinkClick r:id="rId3"/>
              </a:rPr>
              <a:t>International!</a:t>
            </a:r>
            <a:endParaRPr lang="en-US" sz="2400" b="1" dirty="0">
              <a:solidFill>
                <a:srgbClr val="5C92B5">
                  <a:lumMod val="75000"/>
                </a:srgbClr>
              </a:solidFill>
            </a:endParaRP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 rot="960142">
            <a:off x="7543800" y="6103938"/>
            <a:ext cx="1981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</a:rPr>
              <a:t>Standard OA5</a:t>
            </a:r>
          </a:p>
        </p:txBody>
      </p:sp>
    </p:spTree>
    <p:extLst>
      <p:ext uri="{BB962C8B-B14F-4D97-AF65-F5344CB8AC3E}">
        <p14:creationId xmlns:p14="http://schemas.microsoft.com/office/powerpoint/2010/main" val="3249765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Customization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Involves creating specially designed products or promotions for certain countries or regions.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Each geographical area where a product is sold or a service is offered becomes a unique market segment.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14547"/>
            <a:ext cx="2057400" cy="1924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 rot="960142">
            <a:off x="7543800" y="6103938"/>
            <a:ext cx="1981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</a:rPr>
              <a:t>Standard OA5</a:t>
            </a:r>
          </a:p>
        </p:txBody>
      </p:sp>
    </p:spTree>
    <p:extLst>
      <p:ext uri="{BB962C8B-B14F-4D97-AF65-F5344CB8AC3E}">
        <p14:creationId xmlns:p14="http://schemas.microsoft.com/office/powerpoint/2010/main" val="3453735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715000"/>
            <a:ext cx="7848600" cy="889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z="6600" b="1" i="1" smtClean="0">
                <a:solidFill>
                  <a:schemeClr val="tx1"/>
                </a:solidFill>
              </a:rPr>
              <a:t>International Trade</a:t>
            </a:r>
            <a:br>
              <a:rPr lang="en-US" altLang="en-US" sz="6600" b="1" i="1" smtClean="0">
                <a:solidFill>
                  <a:schemeClr val="tx1"/>
                </a:solidFill>
              </a:rPr>
            </a:br>
            <a:r>
              <a:rPr lang="en-US" altLang="en-US" sz="2400" b="1" i="1" smtClean="0">
                <a:solidFill>
                  <a:schemeClr val="tx1"/>
                </a:solidFill>
              </a:rPr>
              <a:t>LT</a:t>
            </a:r>
            <a:r>
              <a:rPr lang="en-US" altLang="en-US" sz="1400" b="1" i="1" smtClean="0">
                <a:solidFill>
                  <a:schemeClr val="tx1"/>
                </a:solidFill>
              </a:rPr>
              <a:t>:</a:t>
            </a:r>
            <a:r>
              <a:rPr lang="en-US" altLang="en-US" sz="6600" b="1" i="1" smtClean="0">
                <a:solidFill>
                  <a:schemeClr val="tx1"/>
                </a:solidFill>
              </a:rPr>
              <a:t> </a:t>
            </a:r>
            <a:br>
              <a:rPr lang="en-US" altLang="en-US" sz="6600" b="1" i="1" smtClean="0">
                <a:solidFill>
                  <a:schemeClr val="tx1"/>
                </a:solidFill>
              </a:rPr>
            </a:br>
            <a:r>
              <a:rPr lang="en-US" altLang="en-US" sz="3600" smtClean="0"/>
              <a:t>The benefits of international trade</a:t>
            </a:r>
            <a:r>
              <a:rPr lang="en-US" altLang="en-US" sz="6600" smtClean="0"/>
              <a:t/>
            </a:r>
            <a:br>
              <a:rPr lang="en-US" altLang="en-US" sz="6600" smtClean="0"/>
            </a:br>
            <a:r>
              <a:rPr lang="en-US" altLang="en-US" sz="6600" b="1" i="1" smtClean="0">
                <a:solidFill>
                  <a:schemeClr val="tx1"/>
                </a:solidFill>
              </a:rPr>
              <a:t/>
            </a:r>
            <a:br>
              <a:rPr lang="en-US" altLang="en-US" sz="6600" b="1" i="1" smtClean="0">
                <a:solidFill>
                  <a:schemeClr val="tx1"/>
                </a:solidFill>
              </a:rPr>
            </a:br>
            <a:endParaRPr lang="en-US" altLang="en-US" sz="2400" b="1" i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10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smtClean="0"/>
              <a:t>Global vs Domestic</a:t>
            </a:r>
          </a:p>
        </p:txBody>
      </p:sp>
      <p:sp>
        <p:nvSpPr>
          <p:cNvPr id="4" name="TextBox 3"/>
          <p:cNvSpPr txBox="1"/>
          <p:nvPr/>
        </p:nvSpPr>
        <p:spPr>
          <a:xfrm rot="20984870">
            <a:off x="1490329" y="1771684"/>
            <a:ext cx="3769121" cy="138499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Berlin Sans FB Demi" panose="020E0802020502020306" pitchFamily="34" charset="0"/>
                <a:ea typeface="Segoe UI Symbol" panose="020B0502040204020203" pitchFamily="34" charset="0"/>
              </a:rPr>
              <a:t>Within your home nation (one country)</a:t>
            </a:r>
          </a:p>
        </p:txBody>
      </p:sp>
      <p:sp>
        <p:nvSpPr>
          <p:cNvPr id="5" name="TextBox 4"/>
          <p:cNvSpPr txBox="1"/>
          <p:nvPr/>
        </p:nvSpPr>
        <p:spPr>
          <a:xfrm rot="20984870">
            <a:off x="4714744" y="5220456"/>
            <a:ext cx="3085216" cy="889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Bernard MT Condensed" panose="02050806060905020404" pitchFamily="18" charset="0"/>
                <a:ea typeface="Segoe UI Symbol" panose="020B0502040204020203" pitchFamily="34" charset="0"/>
              </a:rPr>
              <a:t>Multiple Countries</a:t>
            </a:r>
          </a:p>
        </p:txBody>
      </p:sp>
      <p:pic>
        <p:nvPicPr>
          <p:cNvPr id="1843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55788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9503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International Trade</a:t>
            </a:r>
          </a:p>
        </p:txBody>
      </p:sp>
      <p:sp>
        <p:nvSpPr>
          <p:cNvPr id="20483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752600"/>
            <a:ext cx="64770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b="1" smtClean="0"/>
              <a:t>Involves the exchange of goods and services between nations.</a:t>
            </a:r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b="1" u="sng" smtClean="0"/>
              <a:t>Imports</a:t>
            </a:r>
            <a:r>
              <a:rPr lang="en-US" altLang="en-US" sz="2800" b="1" smtClean="0"/>
              <a:t> are goods and services purchased from other countries</a:t>
            </a:r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b="1" u="sng" smtClean="0"/>
              <a:t>Exports</a:t>
            </a:r>
            <a:r>
              <a:rPr lang="en-US" altLang="en-US" sz="2800" b="1" smtClean="0"/>
              <a:t> are goods and services sold to other countries.</a:t>
            </a:r>
          </a:p>
          <a:p>
            <a:pPr eaLnBrk="1" hangingPunct="1">
              <a:buFontTx/>
              <a:buNone/>
            </a:pPr>
            <a:endParaRPr lang="en-US" alt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3492966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Absolute Advantage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76400"/>
            <a:ext cx="5715000" cy="4572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smtClean="0"/>
              <a:t>When a country has a natural resource or ability that allow it to  produce a product at the lowest cost possible.</a:t>
            </a:r>
          </a:p>
          <a:p>
            <a:pPr lvl="1" eaLnBrk="1" hangingPunct="1">
              <a:buSzPct val="90000"/>
            </a:pPr>
            <a:r>
              <a:rPr lang="en-US" altLang="en-US" smtClean="0"/>
              <a:t>Example: China produces nearly 80% of all silk.</a:t>
            </a:r>
            <a:endParaRPr lang="en-US" altLang="en-US" sz="2400" smtClean="0"/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smtClean="0"/>
              <a:t>Trade is still valuable even when absolute advantage does not exist.</a:t>
            </a:r>
          </a:p>
        </p:txBody>
      </p:sp>
      <p:pic>
        <p:nvPicPr>
          <p:cNvPr id="22532" name="Picture 5" descr="china-sca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"/>
            <a:ext cx="22860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CD%20Silkworm%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38400"/>
            <a:ext cx="175895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039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Comparative Advantage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828800"/>
            <a:ext cx="70866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z="2800" smtClean="0"/>
              <a:t>The value that a nation gains by selling the goods that it produces most efficiently.</a:t>
            </a:r>
          </a:p>
          <a:p>
            <a:pPr lvl="1" eaLnBrk="1" hangingPunct="1">
              <a:buSzPct val="90000"/>
            </a:pPr>
            <a:r>
              <a:rPr lang="en-US" altLang="en-US" sz="2400" smtClean="0"/>
              <a:t>Examples:  High tech equipment and goods may be produced in the U.S. or Japan.</a:t>
            </a:r>
          </a:p>
          <a:p>
            <a:pPr lvl="1" eaLnBrk="1" hangingPunct="1">
              <a:buSzPct val="90000"/>
            </a:pPr>
            <a:r>
              <a:rPr lang="en-US" altLang="en-US" sz="2400" smtClean="0"/>
              <a:t>Products that are labor intensive may be produced in emerging nations giving them a comparative advantage.  </a:t>
            </a:r>
          </a:p>
        </p:txBody>
      </p:sp>
    </p:spTree>
    <p:extLst>
      <p:ext uri="{BB962C8B-B14F-4D97-AF65-F5344CB8AC3E}">
        <p14:creationId xmlns:p14="http://schemas.microsoft.com/office/powerpoint/2010/main" val="3737897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Balance of Trade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6781800" cy="4648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mtClean="0"/>
              <a:t>The difference in value between exports and imports of a nation </a:t>
            </a: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endParaRPr lang="en-US" altLang="en-US" smtClean="0"/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mtClean="0"/>
              <a:t>Trade Deficit – importing more than exporting</a:t>
            </a:r>
          </a:p>
          <a:p>
            <a:pPr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Char char="Ø"/>
            </a:pPr>
            <a:endParaRPr lang="en-US" altLang="en-US" smtClean="0"/>
          </a:p>
          <a:p>
            <a:pPr eaLnBrk="1" hangingPunct="1">
              <a:buClr>
                <a:schemeClr val="tx1"/>
              </a:buClr>
              <a:buSzPct val="90000"/>
            </a:pPr>
            <a:r>
              <a:rPr lang="en-US" altLang="en-US" smtClean="0"/>
              <a:t>Trade Surplus – exporting more than importing</a:t>
            </a:r>
          </a:p>
        </p:txBody>
      </p:sp>
    </p:spTree>
    <p:extLst>
      <p:ext uri="{BB962C8B-B14F-4D97-AF65-F5344CB8AC3E}">
        <p14:creationId xmlns:p14="http://schemas.microsoft.com/office/powerpoint/2010/main" val="2381289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Licensing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Involves letting another company (licensee) use a trademark, patent, special formula, company  name, or some other intellectual property for a fee or royalty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With licensing, a foreign company make the product using the info or guidelines provided by the licensor.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If the product is a success in the foreign country, the licensor has gained entry with minimal risk.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228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192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Franchising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83038"/>
          </a:xfrm>
        </p:spPr>
        <p:txBody>
          <a:bodyPr/>
          <a:lstStyle/>
          <a:p>
            <a:r>
              <a:rPr lang="en-US" altLang="en-US" smtClean="0"/>
              <a:t>A special type of licensing.</a:t>
            </a:r>
          </a:p>
          <a:p>
            <a:endParaRPr lang="en-US" altLang="en-US" smtClean="0"/>
          </a:p>
          <a:p>
            <a:r>
              <a:rPr lang="en-US" altLang="en-US" smtClean="0"/>
              <a:t>In a franchise agreement, a franchisor grants the franchisee the rights to operate under the company name.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95863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33425"/>
            <a:ext cx="32766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869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P_BGLOB_TXT_Global08">
  <a:themeElements>
    <a:clrScheme name="PPP_BGLOB_TXT_Global0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BGLOB_TXT_Global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PP_BGLOB_TXT_Global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BGLOB_TXT_Global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600</TotalTime>
  <Words>559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Berlin Sans FB Demi</vt:lpstr>
      <vt:lpstr>Bernard MT Condensed</vt:lpstr>
      <vt:lpstr>Calibri</vt:lpstr>
      <vt:lpstr>Calibri Light</vt:lpstr>
      <vt:lpstr>Georgia</vt:lpstr>
      <vt:lpstr>Segoe UI Symbol</vt:lpstr>
      <vt:lpstr>Times New Roman</vt:lpstr>
      <vt:lpstr>Trebuchet MS</vt:lpstr>
      <vt:lpstr>Wingdings</vt:lpstr>
      <vt:lpstr>Wingdings 2</vt:lpstr>
      <vt:lpstr>Urban</vt:lpstr>
      <vt:lpstr>PPP_BGLOB_TXT_Global08</vt:lpstr>
      <vt:lpstr>Office Theme</vt:lpstr>
      <vt:lpstr>1_Urban</vt:lpstr>
      <vt:lpstr>The Global Marketplace</vt:lpstr>
      <vt:lpstr>International Trade LT:  The benefits of international trade  </vt:lpstr>
      <vt:lpstr>Global vs Domestic</vt:lpstr>
      <vt:lpstr>International Trade</vt:lpstr>
      <vt:lpstr>Absolute Advantage</vt:lpstr>
      <vt:lpstr>Comparative Advantage</vt:lpstr>
      <vt:lpstr>Balance of Trade</vt:lpstr>
      <vt:lpstr>Licensing</vt:lpstr>
      <vt:lpstr>Franchising</vt:lpstr>
      <vt:lpstr>Types of Businesses</vt:lpstr>
      <vt:lpstr>Types of Businesses</vt:lpstr>
      <vt:lpstr>Global Marketing Strategies</vt:lpstr>
      <vt:lpstr>Globalization</vt:lpstr>
      <vt:lpstr>Adaptation</vt:lpstr>
      <vt:lpstr>PowerPoint Presentation</vt:lpstr>
      <vt:lpstr>Customization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Marketplace</dc:title>
  <dc:creator>Jennifer</dc:creator>
  <cp:lastModifiedBy>Morris, Marla</cp:lastModifiedBy>
  <cp:revision>36</cp:revision>
  <cp:lastPrinted>2015-08-17T15:22:20Z</cp:lastPrinted>
  <dcterms:created xsi:type="dcterms:W3CDTF">2011-02-16T17:14:30Z</dcterms:created>
  <dcterms:modified xsi:type="dcterms:W3CDTF">2019-08-20T14:20:12Z</dcterms:modified>
</cp:coreProperties>
</file>