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99" r:id="rId2"/>
    <p:sldMasterId id="2147483735" r:id="rId3"/>
    <p:sldMasterId id="2147483747" r:id="rId4"/>
    <p:sldMasterId id="2147483759" r:id="rId5"/>
  </p:sldMasterIdLst>
  <p:notesMasterIdLst>
    <p:notesMasterId r:id="rId47"/>
  </p:notesMasterIdLst>
  <p:sldIdLst>
    <p:sldId id="273" r:id="rId6"/>
    <p:sldId id="320" r:id="rId7"/>
    <p:sldId id="321" r:id="rId8"/>
    <p:sldId id="322" r:id="rId9"/>
    <p:sldId id="323" r:id="rId10"/>
    <p:sldId id="324" r:id="rId11"/>
    <p:sldId id="325" r:id="rId12"/>
    <p:sldId id="326" r:id="rId13"/>
    <p:sldId id="327" r:id="rId14"/>
    <p:sldId id="335" r:id="rId15"/>
    <p:sldId id="328" r:id="rId16"/>
    <p:sldId id="329" r:id="rId17"/>
    <p:sldId id="330" r:id="rId18"/>
    <p:sldId id="331" r:id="rId19"/>
    <p:sldId id="332" r:id="rId20"/>
    <p:sldId id="284" r:id="rId21"/>
    <p:sldId id="268" r:id="rId22"/>
    <p:sldId id="265" r:id="rId23"/>
    <p:sldId id="269" r:id="rId24"/>
    <p:sldId id="266" r:id="rId25"/>
    <p:sldId id="270" r:id="rId26"/>
    <p:sldId id="271" r:id="rId27"/>
    <p:sldId id="272"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y Huntington" initials="K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autoAdjust="0"/>
    <p:restoredTop sz="94434" autoAdjust="0"/>
  </p:normalViewPr>
  <p:slideViewPr>
    <p:cSldViewPr>
      <p:cViewPr varScale="1">
        <p:scale>
          <a:sx n="74" d="100"/>
          <a:sy n="74" d="100"/>
        </p:scale>
        <p:origin x="14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2103AFF-D57D-4D22-A6FE-5C57383CF514}" type="datetimeFigureOut">
              <a:rPr lang="en-US" smtClean="0"/>
              <a:t>11/26/2019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936CEA3-6319-446A-BB97-44142DD7348D}" type="slidenum">
              <a:rPr lang="en-US" smtClean="0"/>
              <a:t>‹#›</a:t>
            </a:fld>
            <a:endParaRPr lang="en-US"/>
          </a:p>
        </p:txBody>
      </p:sp>
    </p:spTree>
    <p:extLst>
      <p:ext uri="{BB962C8B-B14F-4D97-AF65-F5344CB8AC3E}">
        <p14:creationId xmlns:p14="http://schemas.microsoft.com/office/powerpoint/2010/main" val="948144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5026025"/>
            <a:ext cx="7772400" cy="827088"/>
          </a:xfrm>
        </p:spPr>
        <p:txBody>
          <a:bodyPr/>
          <a:lstStyle>
            <a:lvl1pPr algn="ctr">
              <a:defRPr sz="2900"/>
            </a:lvl1pPr>
          </a:lstStyle>
          <a:p>
            <a:pPr lvl="0"/>
            <a:r>
              <a:rPr lang="en-US" noProof="0" smtClean="0"/>
              <a:t>Click to edit Master title style</a:t>
            </a:r>
          </a:p>
        </p:txBody>
      </p:sp>
      <p:sp>
        <p:nvSpPr>
          <p:cNvPr id="18435" name="Rectangle 3"/>
          <p:cNvSpPr>
            <a:spLocks noGrp="1" noChangeArrowheads="1"/>
          </p:cNvSpPr>
          <p:nvPr>
            <p:ph type="subTitle" idx="1"/>
          </p:nvPr>
        </p:nvSpPr>
        <p:spPr>
          <a:xfrm>
            <a:off x="1371600" y="5951538"/>
            <a:ext cx="6400800" cy="588962"/>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592888"/>
            <a:ext cx="1905000" cy="2921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592888"/>
            <a:ext cx="2895600" cy="2921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592888"/>
            <a:ext cx="1905000" cy="292100"/>
          </a:xfrm>
        </p:spPr>
        <p:txBody>
          <a:bodyPr/>
          <a:lstStyle>
            <a:lvl1pPr>
              <a:defRPr/>
            </a:lvl1pPr>
          </a:lstStyle>
          <a:p>
            <a:pPr>
              <a:defRPr/>
            </a:pPr>
            <a:fld id="{0CD961DF-7A72-46D2-A36E-F44ECFE15BD3}" type="slidenum">
              <a:rPr lang="en-US"/>
              <a:pPr>
                <a:defRPr/>
              </a:pPr>
              <a:t>‹#›</a:t>
            </a:fld>
            <a:endParaRPr lang="en-US"/>
          </a:p>
        </p:txBody>
      </p:sp>
    </p:spTree>
    <p:extLst>
      <p:ext uri="{BB962C8B-B14F-4D97-AF65-F5344CB8AC3E}">
        <p14:creationId xmlns:p14="http://schemas.microsoft.com/office/powerpoint/2010/main" val="3916322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0E6BA3-59A5-45A8-BD39-F62C940E25C8}" type="slidenum">
              <a:rPr lang="en-US"/>
              <a:pPr>
                <a:defRPr/>
              </a:pPr>
              <a:t>‹#›</a:t>
            </a:fld>
            <a:endParaRPr lang="en-US"/>
          </a:p>
        </p:txBody>
      </p:sp>
    </p:spTree>
    <p:extLst>
      <p:ext uri="{BB962C8B-B14F-4D97-AF65-F5344CB8AC3E}">
        <p14:creationId xmlns:p14="http://schemas.microsoft.com/office/powerpoint/2010/main" val="926416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388" y="68263"/>
            <a:ext cx="2233612" cy="6403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6375" y="68263"/>
            <a:ext cx="6551613" cy="6403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14A601-9941-4089-94DB-4408ECA3A45F}" type="slidenum">
              <a:rPr lang="en-US"/>
              <a:pPr>
                <a:defRPr/>
              </a:pPr>
              <a:t>‹#›</a:t>
            </a:fld>
            <a:endParaRPr lang="en-US"/>
          </a:p>
        </p:txBody>
      </p:sp>
    </p:spTree>
    <p:extLst>
      <p:ext uri="{BB962C8B-B14F-4D97-AF65-F5344CB8AC3E}">
        <p14:creationId xmlns:p14="http://schemas.microsoft.com/office/powerpoint/2010/main" val="128296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4E44FD7-F450-4772-A163-E475F27B1F8A}" type="slidenum">
              <a:rPr lang="en-US" altLang="en-US"/>
              <a:pPr/>
              <a:t>‹#›</a:t>
            </a:fld>
            <a:endParaRPr lang="en-US" altLang="en-US"/>
          </a:p>
        </p:txBody>
      </p:sp>
    </p:spTree>
    <p:extLst>
      <p:ext uri="{BB962C8B-B14F-4D97-AF65-F5344CB8AC3E}">
        <p14:creationId xmlns:p14="http://schemas.microsoft.com/office/powerpoint/2010/main" val="3243730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32E4441-95E9-468C-9409-3F8A505D721A}" type="slidenum">
              <a:rPr lang="en-US" altLang="en-US"/>
              <a:pPr/>
              <a:t>‹#›</a:t>
            </a:fld>
            <a:endParaRPr lang="en-US" altLang="en-US"/>
          </a:p>
        </p:txBody>
      </p:sp>
    </p:spTree>
    <p:extLst>
      <p:ext uri="{BB962C8B-B14F-4D97-AF65-F5344CB8AC3E}">
        <p14:creationId xmlns:p14="http://schemas.microsoft.com/office/powerpoint/2010/main" val="2571886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E52165F-331B-4378-8853-BD415F245741}" type="slidenum">
              <a:rPr lang="en-US" altLang="en-US"/>
              <a:pPr/>
              <a:t>‹#›</a:t>
            </a:fld>
            <a:endParaRPr lang="en-US" altLang="en-US"/>
          </a:p>
        </p:txBody>
      </p:sp>
    </p:spTree>
    <p:extLst>
      <p:ext uri="{BB962C8B-B14F-4D97-AF65-F5344CB8AC3E}">
        <p14:creationId xmlns:p14="http://schemas.microsoft.com/office/powerpoint/2010/main" val="1117343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07A5289-BBFA-481A-B083-6B675B445074}" type="slidenum">
              <a:rPr lang="en-US" altLang="en-US"/>
              <a:pPr/>
              <a:t>‹#›</a:t>
            </a:fld>
            <a:endParaRPr lang="en-US" altLang="en-US"/>
          </a:p>
        </p:txBody>
      </p:sp>
    </p:spTree>
    <p:extLst>
      <p:ext uri="{BB962C8B-B14F-4D97-AF65-F5344CB8AC3E}">
        <p14:creationId xmlns:p14="http://schemas.microsoft.com/office/powerpoint/2010/main" val="1748760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9535254-64B0-497F-B47F-F9DA1CCEEB07}" type="slidenum">
              <a:rPr lang="en-US" altLang="en-US"/>
              <a:pPr/>
              <a:t>‹#›</a:t>
            </a:fld>
            <a:endParaRPr lang="en-US" altLang="en-US"/>
          </a:p>
        </p:txBody>
      </p:sp>
    </p:spTree>
    <p:extLst>
      <p:ext uri="{BB962C8B-B14F-4D97-AF65-F5344CB8AC3E}">
        <p14:creationId xmlns:p14="http://schemas.microsoft.com/office/powerpoint/2010/main" val="1576221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3F1B924E-BD97-4C3A-AC81-3877A804D28D}" type="slidenum">
              <a:rPr lang="en-US" altLang="en-US"/>
              <a:pPr/>
              <a:t>‹#›</a:t>
            </a:fld>
            <a:endParaRPr lang="en-US" altLang="en-US"/>
          </a:p>
        </p:txBody>
      </p:sp>
    </p:spTree>
    <p:extLst>
      <p:ext uri="{BB962C8B-B14F-4D97-AF65-F5344CB8AC3E}">
        <p14:creationId xmlns:p14="http://schemas.microsoft.com/office/powerpoint/2010/main" val="168038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FFC5E31-430F-4261-86E0-87B89B70860A}" type="slidenum">
              <a:rPr lang="en-US" altLang="en-US"/>
              <a:pPr/>
              <a:t>‹#›</a:t>
            </a:fld>
            <a:endParaRPr lang="en-US" altLang="en-US"/>
          </a:p>
        </p:txBody>
      </p:sp>
    </p:spTree>
    <p:extLst>
      <p:ext uri="{BB962C8B-B14F-4D97-AF65-F5344CB8AC3E}">
        <p14:creationId xmlns:p14="http://schemas.microsoft.com/office/powerpoint/2010/main" val="393775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D97F0E7-4C5C-4133-80F8-C8C78BED4ED2}" type="slidenum">
              <a:rPr lang="en-US" altLang="en-US"/>
              <a:pPr/>
              <a:t>‹#›</a:t>
            </a:fld>
            <a:endParaRPr lang="en-US" altLang="en-US"/>
          </a:p>
        </p:txBody>
      </p:sp>
    </p:spTree>
    <p:extLst>
      <p:ext uri="{BB962C8B-B14F-4D97-AF65-F5344CB8AC3E}">
        <p14:creationId xmlns:p14="http://schemas.microsoft.com/office/powerpoint/2010/main" val="232448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40806B-03D2-4D89-98D5-C8054169052E}" type="slidenum">
              <a:rPr lang="en-US"/>
              <a:pPr>
                <a:defRPr/>
              </a:pPr>
              <a:t>‹#›</a:t>
            </a:fld>
            <a:endParaRPr lang="en-US"/>
          </a:p>
        </p:txBody>
      </p:sp>
    </p:spTree>
    <p:extLst>
      <p:ext uri="{BB962C8B-B14F-4D97-AF65-F5344CB8AC3E}">
        <p14:creationId xmlns:p14="http://schemas.microsoft.com/office/powerpoint/2010/main" val="549784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C0900D3-42A7-4091-A7DF-C438582A601D}" type="slidenum">
              <a:rPr lang="en-US" altLang="en-US"/>
              <a:pPr/>
              <a:t>‹#›</a:t>
            </a:fld>
            <a:endParaRPr lang="en-US" altLang="en-US"/>
          </a:p>
        </p:txBody>
      </p:sp>
    </p:spTree>
    <p:extLst>
      <p:ext uri="{BB962C8B-B14F-4D97-AF65-F5344CB8AC3E}">
        <p14:creationId xmlns:p14="http://schemas.microsoft.com/office/powerpoint/2010/main" val="2005400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BDD6E64-16BA-4F29-9AB3-C30861D80BFB}" type="slidenum">
              <a:rPr lang="en-US" altLang="en-US"/>
              <a:pPr/>
              <a:t>‹#›</a:t>
            </a:fld>
            <a:endParaRPr lang="en-US" altLang="en-US"/>
          </a:p>
        </p:txBody>
      </p:sp>
    </p:spTree>
    <p:extLst>
      <p:ext uri="{BB962C8B-B14F-4D97-AF65-F5344CB8AC3E}">
        <p14:creationId xmlns:p14="http://schemas.microsoft.com/office/powerpoint/2010/main" val="3417653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A38F8F6-E267-43CE-9B9F-7AC24497A339}" type="slidenum">
              <a:rPr lang="en-US" altLang="en-US"/>
              <a:pPr/>
              <a:t>‹#›</a:t>
            </a:fld>
            <a:endParaRPr lang="en-US" altLang="en-US"/>
          </a:p>
        </p:txBody>
      </p:sp>
    </p:spTree>
    <p:extLst>
      <p:ext uri="{BB962C8B-B14F-4D97-AF65-F5344CB8AC3E}">
        <p14:creationId xmlns:p14="http://schemas.microsoft.com/office/powerpoint/2010/main" val="1088238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620008820"/>
      </p:ext>
    </p:extLst>
  </p:cSld>
  <p:clrMapOvr>
    <a:masterClrMapping/>
  </p:clrMapOvr>
  <p:transition>
    <p:cu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7299734"/>
      </p:ext>
    </p:extLst>
  </p:cSld>
  <p:clrMapOvr>
    <a:masterClrMapping/>
  </p:clrMapOvr>
  <p:transition>
    <p:cu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4248198317"/>
      </p:ext>
    </p:extLst>
  </p:cSld>
  <p:clrMapOvr>
    <a:masterClrMapping/>
  </p:clrMapOvr>
  <p:transition>
    <p:cu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1740359"/>
      </p:ext>
    </p:extLst>
  </p:cSld>
  <p:clrMapOvr>
    <a:masterClrMapping/>
  </p:clrMapOvr>
  <p:transition>
    <p:cu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B3900E87-488C-4814-9C02-9F93645BBB25}"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1738394231"/>
      </p:ext>
    </p:extLst>
  </p:cSld>
  <p:clrMapOvr>
    <a:masterClrMapping/>
  </p:clrMapOvr>
  <p:transition>
    <p:cu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767D32AF-A39D-4061-972E-D16222F8CB66}"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3858161729"/>
      </p:ext>
    </p:extLst>
  </p:cSld>
  <p:clrMapOvr>
    <a:masterClrMapping/>
  </p:clrMapOvr>
  <p:transition>
    <p:cu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23994ADF-2C31-4380-8BC1-9D192977BC90}"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2318868378"/>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4BC071-37DF-406C-955D-E7EEF763C394}" type="slidenum">
              <a:rPr lang="en-US"/>
              <a:pPr>
                <a:defRPr/>
              </a:pPr>
              <a:t>‹#›</a:t>
            </a:fld>
            <a:endParaRPr lang="en-US"/>
          </a:p>
        </p:txBody>
      </p:sp>
    </p:spTree>
    <p:extLst>
      <p:ext uri="{BB962C8B-B14F-4D97-AF65-F5344CB8AC3E}">
        <p14:creationId xmlns:p14="http://schemas.microsoft.com/office/powerpoint/2010/main" val="225930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A78E6E6C-706A-4BB6-92CA-2796D0F4DB00}"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1996641008"/>
      </p:ext>
    </p:extLst>
  </p:cSld>
  <p:clrMapOvr>
    <a:masterClrMapping/>
  </p:clrMapOvr>
  <p:transition>
    <p:cu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796E6FE9-45AF-41B5-A034-A5056E3713B6}"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3699302023"/>
      </p:ext>
    </p:extLst>
  </p:cSld>
  <p:clrMapOvr>
    <a:masterClrMapping/>
  </p:clrMapOvr>
  <p:transition>
    <p:cu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200EBCEC-413A-4347-8C4C-5C61C614131C}"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4282919778"/>
      </p:ext>
    </p:extLst>
  </p:cSld>
  <p:clrMapOvr>
    <a:masterClrMapping/>
  </p:clrMapOvr>
  <p:transition>
    <p:cu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4E18F3A0-B8E6-4B60-AEA8-6AC0DD85B96B}"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3793336792"/>
      </p:ext>
    </p:extLst>
  </p:cSld>
  <p:clrMapOvr>
    <a:masterClrMapping/>
  </p:clrMapOvr>
  <p:transition>
    <p:cu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0078217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1296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0432164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752600"/>
            <a:ext cx="38481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752600"/>
            <a:ext cx="38481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9764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137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8372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79563" y="1239838"/>
            <a:ext cx="3705225" cy="523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7188" y="1239838"/>
            <a:ext cx="3706812" cy="523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CDB37F-0669-41CC-A7D4-B89664EC02E2}" type="slidenum">
              <a:rPr lang="en-US"/>
              <a:pPr>
                <a:defRPr/>
              </a:pPr>
              <a:t>‹#›</a:t>
            </a:fld>
            <a:endParaRPr lang="en-US"/>
          </a:p>
        </p:txBody>
      </p:sp>
    </p:spTree>
    <p:extLst>
      <p:ext uri="{BB962C8B-B14F-4D97-AF65-F5344CB8AC3E}">
        <p14:creationId xmlns:p14="http://schemas.microsoft.com/office/powerpoint/2010/main" val="23740314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7444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6228304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707885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31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133350"/>
            <a:ext cx="2038350" cy="5962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133350"/>
            <a:ext cx="5962650" cy="596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01503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21995678"/>
      </p:ext>
    </p:extLst>
  </p:cSld>
  <p:clrMapOvr>
    <a:masterClrMapping/>
  </p:clrMapOvr>
  <p:transition>
    <p:cu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B617299B-302E-4CDD-BCA3-5F3123C75E40}"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820570740"/>
      </p:ext>
    </p:extLst>
  </p:cSld>
  <p:clrMapOvr>
    <a:masterClrMapping/>
  </p:clrMapOvr>
  <p:transition>
    <p:cu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0EBA7464-027A-4A8A-9250-5793F09C519F}"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572889387"/>
      </p:ext>
    </p:extLst>
  </p:cSld>
  <p:clrMapOvr>
    <a:masterClrMapping/>
  </p:clrMapOvr>
  <p:transition>
    <p:cu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6DA5CA10-A0D3-4AA9-AB28-18D1E6133EE5}"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2869053417"/>
      </p:ext>
    </p:extLst>
  </p:cSld>
  <p:clrMapOvr>
    <a:masterClrMapping/>
  </p:clrMapOvr>
  <p:transition>
    <p:cu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7A32CDAC-B600-4943-9BC0-2A0A693CC4BE}"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2654800382"/>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E8C41D-D5F6-40A1-8343-92ECE7CBC92B}" type="slidenum">
              <a:rPr lang="en-US"/>
              <a:pPr>
                <a:defRPr/>
              </a:pPr>
              <a:t>‹#›</a:t>
            </a:fld>
            <a:endParaRPr lang="en-US"/>
          </a:p>
        </p:txBody>
      </p:sp>
    </p:spTree>
    <p:extLst>
      <p:ext uri="{BB962C8B-B14F-4D97-AF65-F5344CB8AC3E}">
        <p14:creationId xmlns:p14="http://schemas.microsoft.com/office/powerpoint/2010/main" val="18126697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5A86514B-B062-42CA-820F-B1B4146A6472}"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3805748826"/>
      </p:ext>
    </p:extLst>
  </p:cSld>
  <p:clrMapOvr>
    <a:masterClrMapping/>
  </p:clrMapOvr>
  <p:transition>
    <p:cu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121891"/>
      </p:ext>
    </p:extLst>
  </p:cSld>
  <p:clrMapOvr>
    <a:masterClrMapping/>
  </p:clrMapOvr>
  <p:transition>
    <p:cu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61BDF363-8B69-4304-92D7-C32AA0D7CF3C}"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1227598357"/>
      </p:ext>
    </p:extLst>
  </p:cSld>
  <p:clrMapOvr>
    <a:masterClrMapping/>
  </p:clrMapOvr>
  <p:transition>
    <p:cu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0D62653E-F594-47E0-AE17-C0A431EAD72A}"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1421299342"/>
      </p:ext>
    </p:extLst>
  </p:cSld>
  <p:clrMapOvr>
    <a:masterClrMapping/>
  </p:clrMapOvr>
  <p:transition>
    <p:cu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6E69283C-4830-4F43-ADA9-D3668C9FBD29}"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3232092502"/>
      </p:ext>
    </p:extLst>
  </p:cSld>
  <p:clrMapOvr>
    <a:masterClrMapping/>
  </p:clrMapOvr>
  <p:transition>
    <p:cu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1354A31C-1AC8-4546-9D02-E743B5104359}"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3981958685"/>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F7FB2B-AE07-46DB-8CC5-45BACD12E5DB}" type="slidenum">
              <a:rPr lang="en-US"/>
              <a:pPr>
                <a:defRPr/>
              </a:pPr>
              <a:t>‹#›</a:t>
            </a:fld>
            <a:endParaRPr lang="en-US"/>
          </a:p>
        </p:txBody>
      </p:sp>
    </p:spTree>
    <p:extLst>
      <p:ext uri="{BB962C8B-B14F-4D97-AF65-F5344CB8AC3E}">
        <p14:creationId xmlns:p14="http://schemas.microsoft.com/office/powerpoint/2010/main" val="329395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F1E8A3-2F36-4B35-BE93-2FE54FDD63CF}" type="slidenum">
              <a:rPr lang="en-US"/>
              <a:pPr>
                <a:defRPr/>
              </a:pPr>
              <a:t>‹#›</a:t>
            </a:fld>
            <a:endParaRPr lang="en-US"/>
          </a:p>
        </p:txBody>
      </p:sp>
    </p:spTree>
    <p:extLst>
      <p:ext uri="{BB962C8B-B14F-4D97-AF65-F5344CB8AC3E}">
        <p14:creationId xmlns:p14="http://schemas.microsoft.com/office/powerpoint/2010/main" val="2895754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D24BC5-A1A4-4074-A061-73BD5EC06C37}" type="slidenum">
              <a:rPr lang="en-US"/>
              <a:pPr>
                <a:defRPr/>
              </a:pPr>
              <a:t>‹#›</a:t>
            </a:fld>
            <a:endParaRPr lang="en-US"/>
          </a:p>
        </p:txBody>
      </p:sp>
    </p:spTree>
    <p:extLst>
      <p:ext uri="{BB962C8B-B14F-4D97-AF65-F5344CB8AC3E}">
        <p14:creationId xmlns:p14="http://schemas.microsoft.com/office/powerpoint/2010/main" val="3020514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4C8838-051F-42A4-8C0E-F2F147FAD718}" type="slidenum">
              <a:rPr lang="en-US"/>
              <a:pPr>
                <a:defRPr/>
              </a:pPr>
              <a:t>‹#›</a:t>
            </a:fld>
            <a:endParaRPr lang="en-US"/>
          </a:p>
        </p:txBody>
      </p:sp>
    </p:spTree>
    <p:extLst>
      <p:ext uri="{BB962C8B-B14F-4D97-AF65-F5344CB8AC3E}">
        <p14:creationId xmlns:p14="http://schemas.microsoft.com/office/powerpoint/2010/main" val="3813020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6375" y="68263"/>
            <a:ext cx="8786813" cy="103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79563" y="1239838"/>
            <a:ext cx="7564437"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3"/>
            <a:r>
              <a:rPr lang="en-US" smtClean="0"/>
              <a:t>Fifth level</a:t>
            </a:r>
          </a:p>
        </p:txBody>
      </p:sp>
      <p:sp>
        <p:nvSpPr>
          <p:cNvPr id="17412" name="Rectangle 4"/>
          <p:cNvSpPr>
            <a:spLocks noGrp="1" noChangeArrowheads="1"/>
          </p:cNvSpPr>
          <p:nvPr>
            <p:ph type="dt" sz="half" idx="2"/>
          </p:nvPr>
        </p:nvSpPr>
        <p:spPr bwMode="auto">
          <a:xfrm>
            <a:off x="223838" y="6523038"/>
            <a:ext cx="1903412"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lvl1pPr>
              <a:defRPr sz="1100">
                <a:solidFill>
                  <a:srgbClr val="FFFFFF"/>
                </a:solidFill>
              </a:defRPr>
            </a:lvl1pPr>
          </a:lstStyle>
          <a:p>
            <a:pPr>
              <a:defRPr/>
            </a:pPr>
            <a:endParaRPr lang="en-US"/>
          </a:p>
        </p:txBody>
      </p:sp>
      <p:sp>
        <p:nvSpPr>
          <p:cNvPr id="17413" name="Rectangle 5"/>
          <p:cNvSpPr>
            <a:spLocks noGrp="1" noChangeArrowheads="1"/>
          </p:cNvSpPr>
          <p:nvPr>
            <p:ph type="ftr" sz="quarter" idx="3"/>
          </p:nvPr>
        </p:nvSpPr>
        <p:spPr bwMode="auto">
          <a:xfrm>
            <a:off x="3363913" y="6523038"/>
            <a:ext cx="2894012"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lvl1pPr algn="ctr">
              <a:defRPr sz="1100">
                <a:solidFill>
                  <a:srgbClr val="FFFFFF"/>
                </a:solidFill>
              </a:defRPr>
            </a:lvl1pPr>
          </a:lstStyle>
          <a:p>
            <a:pPr>
              <a:defRPr/>
            </a:pPr>
            <a:endParaRPr lang="en-US"/>
          </a:p>
        </p:txBody>
      </p:sp>
      <p:sp>
        <p:nvSpPr>
          <p:cNvPr id="17414" name="Rectangle 6"/>
          <p:cNvSpPr>
            <a:spLocks noGrp="1" noChangeArrowheads="1"/>
          </p:cNvSpPr>
          <p:nvPr>
            <p:ph type="sldNum" sz="quarter" idx="4"/>
          </p:nvPr>
        </p:nvSpPr>
        <p:spPr bwMode="auto">
          <a:xfrm>
            <a:off x="7224713" y="6523038"/>
            <a:ext cx="1905000"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lvl1pPr algn="r">
              <a:defRPr sz="1100">
                <a:solidFill>
                  <a:srgbClr val="FFFFFF"/>
                </a:solidFill>
              </a:defRPr>
            </a:lvl1pPr>
          </a:lstStyle>
          <a:p>
            <a:pPr>
              <a:defRPr/>
            </a:pPr>
            <a:fld id="{386FFA75-80E9-4D4C-AEA5-A28FFB20E3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0" fontAlgn="base" hangingPunct="0">
        <a:spcBef>
          <a:spcPct val="0"/>
        </a:spcBef>
        <a:spcAft>
          <a:spcPct val="0"/>
        </a:spcAft>
        <a:defRPr sz="3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Arial" charset="0"/>
        </a:defRPr>
      </a:lvl2pPr>
      <a:lvl3pPr algn="l" rtl="0" eaLnBrk="0" fontAlgn="base" hangingPunct="0">
        <a:spcBef>
          <a:spcPct val="0"/>
        </a:spcBef>
        <a:spcAft>
          <a:spcPct val="0"/>
        </a:spcAft>
        <a:defRPr sz="3200">
          <a:solidFill>
            <a:srgbClr val="FFFFFF"/>
          </a:solidFill>
          <a:latin typeface="Arial" charset="0"/>
        </a:defRPr>
      </a:lvl3pPr>
      <a:lvl4pPr algn="l" rtl="0" eaLnBrk="0" fontAlgn="base" hangingPunct="0">
        <a:spcBef>
          <a:spcPct val="0"/>
        </a:spcBef>
        <a:spcAft>
          <a:spcPct val="0"/>
        </a:spcAft>
        <a:defRPr sz="3200">
          <a:solidFill>
            <a:srgbClr val="FFFFFF"/>
          </a:solidFill>
          <a:latin typeface="Arial" charset="0"/>
        </a:defRPr>
      </a:lvl4pPr>
      <a:lvl5pPr algn="l" rtl="0" eaLnBrk="0" fontAlgn="base" hangingPunct="0">
        <a:spcBef>
          <a:spcPct val="0"/>
        </a:spcBef>
        <a:spcAft>
          <a:spcPct val="0"/>
        </a:spcAft>
        <a:defRPr sz="3200">
          <a:solidFill>
            <a:srgbClr val="FFFFFF"/>
          </a:solidFill>
          <a:latin typeface="Arial" charset="0"/>
        </a:defRPr>
      </a:lvl5pPr>
      <a:lvl6pPr marL="457200" algn="l" rtl="0" fontAlgn="base">
        <a:spcBef>
          <a:spcPct val="0"/>
        </a:spcBef>
        <a:spcAft>
          <a:spcPct val="0"/>
        </a:spcAft>
        <a:defRPr sz="3200">
          <a:solidFill>
            <a:srgbClr val="FFFFFF"/>
          </a:solidFill>
          <a:latin typeface="Arial" charset="0"/>
        </a:defRPr>
      </a:lvl6pPr>
      <a:lvl7pPr marL="914400" algn="l" rtl="0" fontAlgn="base">
        <a:spcBef>
          <a:spcPct val="0"/>
        </a:spcBef>
        <a:spcAft>
          <a:spcPct val="0"/>
        </a:spcAft>
        <a:defRPr sz="3200">
          <a:solidFill>
            <a:srgbClr val="FFFFFF"/>
          </a:solidFill>
          <a:latin typeface="Arial" charset="0"/>
        </a:defRPr>
      </a:lvl7pPr>
      <a:lvl8pPr marL="1371600" algn="l" rtl="0" fontAlgn="base">
        <a:spcBef>
          <a:spcPct val="0"/>
        </a:spcBef>
        <a:spcAft>
          <a:spcPct val="0"/>
        </a:spcAft>
        <a:defRPr sz="3200">
          <a:solidFill>
            <a:srgbClr val="FFFFFF"/>
          </a:solidFill>
          <a:latin typeface="Arial" charset="0"/>
        </a:defRPr>
      </a:lvl8pPr>
      <a:lvl9pPr marL="1828800" algn="l" rtl="0" fontAlgn="base">
        <a:spcBef>
          <a:spcPct val="0"/>
        </a:spcBef>
        <a:spcAft>
          <a:spcPct val="0"/>
        </a:spcAft>
        <a:defRPr sz="3200">
          <a:solidFill>
            <a:srgbClr val="FFFFFF"/>
          </a:solidFill>
          <a:latin typeface="Arial" charset="0"/>
        </a:defRPr>
      </a:lvl9pPr>
    </p:titleStyle>
    <p:bodyStyle>
      <a:lvl1pPr marL="342900" indent="-342900" algn="l" rtl="0" eaLnBrk="0" fontAlgn="base" hangingPunct="0">
        <a:spcBef>
          <a:spcPct val="20000"/>
        </a:spcBef>
        <a:spcAft>
          <a:spcPct val="0"/>
        </a:spcAft>
        <a:buChar char="•"/>
        <a:defRPr sz="25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500">
          <a:solidFill>
            <a:srgbClr val="FFFFFF"/>
          </a:solidFill>
          <a:latin typeface="+mn-lt"/>
        </a:defRPr>
      </a:lvl2pPr>
      <a:lvl3pPr marL="1143000" indent="-228600" algn="l" rtl="0" eaLnBrk="0" fontAlgn="base" hangingPunct="0">
        <a:spcBef>
          <a:spcPct val="20000"/>
        </a:spcBef>
        <a:spcAft>
          <a:spcPct val="0"/>
        </a:spcAft>
        <a:buChar char="•"/>
        <a:defRPr sz="2500">
          <a:solidFill>
            <a:srgbClr val="FFFFFF"/>
          </a:solidFill>
          <a:latin typeface="+mn-lt"/>
        </a:defRPr>
      </a:lvl3pPr>
      <a:lvl4pPr marL="1600200" indent="-228600" algn="l" rtl="0" eaLnBrk="0" fontAlgn="base" hangingPunct="0">
        <a:spcBef>
          <a:spcPct val="20000"/>
        </a:spcBef>
        <a:spcAft>
          <a:spcPct val="0"/>
        </a:spcAft>
        <a:buChar char="–"/>
        <a:defRPr sz="2500">
          <a:solidFill>
            <a:srgbClr val="FFFFFF"/>
          </a:solidFill>
          <a:latin typeface="+mn-lt"/>
        </a:defRPr>
      </a:lvl4pPr>
      <a:lvl5pPr marL="2057400" indent="-228600" algn="l" rtl="0" eaLnBrk="0" fontAlgn="base" hangingPunct="0">
        <a:spcBef>
          <a:spcPct val="20000"/>
        </a:spcBef>
        <a:spcAft>
          <a:spcPct val="0"/>
        </a:spcAft>
        <a:buChar char="»"/>
        <a:defRPr sz="2500">
          <a:solidFill>
            <a:schemeClr val="tx1"/>
          </a:solidFill>
          <a:latin typeface="+mn-lt"/>
        </a:defRPr>
      </a:lvl5pPr>
      <a:lvl6pPr marL="2514600" indent="-228600" algn="l" rtl="0" fontAlgn="base">
        <a:spcBef>
          <a:spcPct val="20000"/>
        </a:spcBef>
        <a:spcAft>
          <a:spcPct val="0"/>
        </a:spcAft>
        <a:buChar char="»"/>
        <a:defRPr sz="2500">
          <a:solidFill>
            <a:schemeClr val="tx1"/>
          </a:solidFill>
          <a:latin typeface="+mn-lt"/>
        </a:defRPr>
      </a:lvl6pPr>
      <a:lvl7pPr marL="2971800" indent="-228600" algn="l" rtl="0" fontAlgn="base">
        <a:spcBef>
          <a:spcPct val="20000"/>
        </a:spcBef>
        <a:spcAft>
          <a:spcPct val="0"/>
        </a:spcAft>
        <a:buChar char="»"/>
        <a:defRPr sz="2500">
          <a:solidFill>
            <a:schemeClr val="tx1"/>
          </a:solidFill>
          <a:latin typeface="+mn-lt"/>
        </a:defRPr>
      </a:lvl7pPr>
      <a:lvl8pPr marL="3429000" indent="-228600" algn="l" rtl="0" fontAlgn="base">
        <a:spcBef>
          <a:spcPct val="20000"/>
        </a:spcBef>
        <a:spcAft>
          <a:spcPct val="0"/>
        </a:spcAft>
        <a:buChar char="»"/>
        <a:defRPr sz="2500">
          <a:solidFill>
            <a:schemeClr val="tx1"/>
          </a:solidFill>
          <a:latin typeface="+mn-lt"/>
        </a:defRPr>
      </a:lvl8pPr>
      <a:lvl9pPr marL="3886200" indent="-228600" algn="l" rtl="0" fontAlgn="base">
        <a:spcBef>
          <a:spcPct val="20000"/>
        </a:spcBef>
        <a:spcAft>
          <a:spcPct val="0"/>
        </a:spcAft>
        <a:buChar char="»"/>
        <a:defRPr sz="2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pPr eaLnBrk="0" hangingPunct="0">
              <a:defRPr/>
            </a:pPr>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pPr eaLnBrk="0" hangingPunct="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eaLnBrk="0" hangingPunct="0"/>
            <a:fld id="{B3BB10F9-9F05-4B36-A75D-A91DBD5CAD6A}" type="slidenum">
              <a:rPr lang="en-US" altLang="en-US" smtClean="0">
                <a:latin typeface="Arial" panose="020B0604020202020204" pitchFamily="34" charset="0"/>
              </a:rPr>
              <a:pPr eaLnBrk="0" hangingPunct="0"/>
              <a:t>‹#›</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36353740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50940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p:cut/>
  </p:transition>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anose="02020603050405020304" pitchFamily="18" charset="0"/>
        </a:defRPr>
      </a:lvl2pPr>
      <a:lvl3pPr algn="ctr" rtl="0" fontAlgn="base">
        <a:spcBef>
          <a:spcPct val="0"/>
        </a:spcBef>
        <a:spcAft>
          <a:spcPct val="0"/>
        </a:spcAft>
        <a:defRPr sz="4400">
          <a:solidFill>
            <a:schemeClr val="tx2"/>
          </a:solidFill>
          <a:latin typeface="Times" panose="02020603050405020304" pitchFamily="18" charset="0"/>
        </a:defRPr>
      </a:lvl3pPr>
      <a:lvl4pPr algn="ctr" rtl="0" fontAlgn="base">
        <a:spcBef>
          <a:spcPct val="0"/>
        </a:spcBef>
        <a:spcAft>
          <a:spcPct val="0"/>
        </a:spcAft>
        <a:defRPr sz="4400">
          <a:solidFill>
            <a:schemeClr val="tx2"/>
          </a:solidFill>
          <a:latin typeface="Times" panose="02020603050405020304" pitchFamily="18" charset="0"/>
        </a:defRPr>
      </a:lvl4pPr>
      <a:lvl5pPr algn="ctr" rtl="0" fontAlgn="base">
        <a:spcBef>
          <a:spcPct val="0"/>
        </a:spcBef>
        <a:spcAft>
          <a:spcPct val="0"/>
        </a:spcAft>
        <a:defRPr sz="4400">
          <a:solidFill>
            <a:schemeClr val="tx2"/>
          </a:solidFill>
          <a:latin typeface="Times" panose="02020603050405020304" pitchFamily="18" charset="0"/>
        </a:defRPr>
      </a:lvl5pPr>
      <a:lvl6pPr marL="457200" algn="ctr" rtl="0" fontAlgn="base">
        <a:spcBef>
          <a:spcPct val="0"/>
        </a:spcBef>
        <a:spcAft>
          <a:spcPct val="0"/>
        </a:spcAft>
        <a:defRPr sz="4400">
          <a:solidFill>
            <a:schemeClr val="tx2"/>
          </a:solidFill>
          <a:latin typeface="Times" panose="02020603050405020304" pitchFamily="18" charset="0"/>
        </a:defRPr>
      </a:lvl6pPr>
      <a:lvl7pPr marL="914400" algn="ctr" rtl="0" fontAlgn="base">
        <a:spcBef>
          <a:spcPct val="0"/>
        </a:spcBef>
        <a:spcAft>
          <a:spcPct val="0"/>
        </a:spcAft>
        <a:defRPr sz="4400">
          <a:solidFill>
            <a:schemeClr val="tx2"/>
          </a:solidFill>
          <a:latin typeface="Times" panose="02020603050405020304" pitchFamily="18" charset="0"/>
        </a:defRPr>
      </a:lvl7pPr>
      <a:lvl8pPr marL="1371600" algn="ctr" rtl="0" fontAlgn="base">
        <a:spcBef>
          <a:spcPct val="0"/>
        </a:spcBef>
        <a:spcAft>
          <a:spcPct val="0"/>
        </a:spcAft>
        <a:defRPr sz="4400">
          <a:solidFill>
            <a:schemeClr val="tx2"/>
          </a:solidFill>
          <a:latin typeface="Times" panose="02020603050405020304" pitchFamily="18" charset="0"/>
        </a:defRPr>
      </a:lvl8pPr>
      <a:lvl9pPr marL="1828800" algn="ctr" rtl="0" fontAlgn="base">
        <a:spcBef>
          <a:spcPct val="0"/>
        </a:spcBef>
        <a:spcAft>
          <a:spcPct val="0"/>
        </a:spcAft>
        <a:defRPr sz="4400">
          <a:solidFill>
            <a:schemeClr val="tx2"/>
          </a:solidFill>
          <a:latin typeface="Times"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BD9C3"/>
        </a:solidFill>
        <a:effectLst/>
      </p:bgPr>
    </p:bg>
    <p:spTree>
      <p:nvGrpSpPr>
        <p:cNvPr id="1" name=""/>
        <p:cNvGrpSpPr/>
        <p:nvPr/>
      </p:nvGrpSpPr>
      <p:grpSpPr>
        <a:xfrm>
          <a:off x="0" y="0"/>
          <a:ext cx="0" cy="0"/>
          <a:chOff x="0" y="0"/>
          <a:chExt cx="0" cy="0"/>
        </a:xfrm>
      </p:grpSpPr>
      <p:sp>
        <p:nvSpPr>
          <p:cNvPr id="1037" name="AutoShape 13"/>
          <p:cNvSpPr>
            <a:spLocks noChangeArrowheads="1"/>
          </p:cNvSpPr>
          <p:nvPr userDrawn="1"/>
        </p:nvSpPr>
        <p:spPr bwMode="auto">
          <a:xfrm>
            <a:off x="-533400" y="152400"/>
            <a:ext cx="9677400" cy="1066800"/>
          </a:xfrm>
          <a:prstGeom prst="roundRect">
            <a:avLst>
              <a:gd name="adj" fmla="val 50000"/>
            </a:avLst>
          </a:prstGeom>
          <a:solidFill>
            <a:srgbClr val="4A744E"/>
          </a:solidFill>
          <a:ln w="9525">
            <a:solidFill>
              <a:srgbClr val="858457"/>
            </a:solidFill>
            <a:round/>
            <a:headEnd/>
            <a:tailEnd/>
          </a:ln>
          <a:effectLst>
            <a:outerShdw dist="71842" dir="2700000" algn="ctr" rotWithShape="0">
              <a:srgbClr val="A5A471"/>
            </a:outerShdw>
          </a:effectLst>
        </p:spPr>
        <p:txBody>
          <a:bodyPr wrap="none" lIns="457200" rIns="457200" anchor="ctr"/>
          <a:lstStyle/>
          <a:p>
            <a:pPr algn="r"/>
            <a:endParaRPr lang="en-US" altLang="en-US" sz="3000" b="1" smtClean="0">
              <a:solidFill>
                <a:srgbClr val="000000"/>
              </a:solidFill>
              <a:latin typeface="Arial" panose="020B0604020202020204" pitchFamily="34" charset="0"/>
            </a:endParaRPr>
          </a:p>
        </p:txBody>
      </p:sp>
      <p:sp>
        <p:nvSpPr>
          <p:cNvPr id="1026" name="Rectangle 2"/>
          <p:cNvSpPr>
            <a:spLocks noGrp="1" noChangeArrowheads="1"/>
          </p:cNvSpPr>
          <p:nvPr>
            <p:ph type="title"/>
          </p:nvPr>
        </p:nvSpPr>
        <p:spPr bwMode="auto">
          <a:xfrm>
            <a:off x="990600" y="13335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90600" y="1752600"/>
            <a:ext cx="7848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ChangeArrowheads="1"/>
          </p:cNvSpPr>
          <p:nvPr userDrawn="1"/>
        </p:nvSpPr>
        <p:spPr bwMode="auto">
          <a:xfrm>
            <a:off x="0" y="0"/>
            <a:ext cx="152400" cy="6858000"/>
          </a:xfrm>
          <a:prstGeom prst="rect">
            <a:avLst/>
          </a:prstGeom>
          <a:solidFill>
            <a:srgbClr val="CFCEB5"/>
          </a:solidFill>
          <a:ln w="9525">
            <a:solidFill>
              <a:srgbClr val="C8C4A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smtClean="0">
              <a:solidFill>
                <a:srgbClr val="000000"/>
              </a:solidFill>
              <a:latin typeface="Arial" panose="020B0604020202020204" pitchFamily="34" charset="0"/>
            </a:endParaRPr>
          </a:p>
        </p:txBody>
      </p:sp>
      <p:sp>
        <p:nvSpPr>
          <p:cNvPr id="1031" name="Rectangle 7"/>
          <p:cNvSpPr>
            <a:spLocks noChangeArrowheads="1"/>
          </p:cNvSpPr>
          <p:nvPr userDrawn="1"/>
        </p:nvSpPr>
        <p:spPr bwMode="auto">
          <a:xfrm>
            <a:off x="228600" y="0"/>
            <a:ext cx="152400" cy="6858000"/>
          </a:xfrm>
          <a:prstGeom prst="rect">
            <a:avLst/>
          </a:prstGeom>
          <a:solidFill>
            <a:srgbClr val="CFCEB5"/>
          </a:solidFill>
          <a:ln w="9525">
            <a:solidFill>
              <a:srgbClr val="C8C4A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smtClean="0">
              <a:solidFill>
                <a:srgbClr val="000000"/>
              </a:solidFill>
              <a:latin typeface="Arial" panose="020B0604020202020204" pitchFamily="34" charset="0"/>
            </a:endParaRPr>
          </a:p>
        </p:txBody>
      </p:sp>
      <p:sp>
        <p:nvSpPr>
          <p:cNvPr id="1032" name="Rectangle 8"/>
          <p:cNvSpPr>
            <a:spLocks noChangeArrowheads="1"/>
          </p:cNvSpPr>
          <p:nvPr userDrawn="1"/>
        </p:nvSpPr>
        <p:spPr bwMode="auto">
          <a:xfrm>
            <a:off x="457200" y="0"/>
            <a:ext cx="152400" cy="6858000"/>
          </a:xfrm>
          <a:prstGeom prst="rect">
            <a:avLst/>
          </a:prstGeom>
          <a:solidFill>
            <a:srgbClr val="CFCEB5"/>
          </a:solidFill>
          <a:ln w="9525">
            <a:solidFill>
              <a:srgbClr val="C8C4A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smtClean="0">
              <a:solidFill>
                <a:srgbClr val="000000"/>
              </a:solidFill>
              <a:latin typeface="Arial" panose="020B0604020202020204" pitchFamily="34" charset="0"/>
            </a:endParaRPr>
          </a:p>
        </p:txBody>
      </p:sp>
      <p:sp>
        <p:nvSpPr>
          <p:cNvPr id="1033" name="Rectangle 9"/>
          <p:cNvSpPr>
            <a:spLocks noChangeArrowheads="1"/>
          </p:cNvSpPr>
          <p:nvPr userDrawn="1"/>
        </p:nvSpPr>
        <p:spPr bwMode="auto">
          <a:xfrm>
            <a:off x="685800" y="0"/>
            <a:ext cx="152400" cy="6858000"/>
          </a:xfrm>
          <a:prstGeom prst="rect">
            <a:avLst/>
          </a:prstGeom>
          <a:solidFill>
            <a:srgbClr val="CFCEB5"/>
          </a:solidFill>
          <a:ln w="9525">
            <a:solidFill>
              <a:srgbClr val="C8C4A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79403616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fontAlgn="base">
        <a:lnSpc>
          <a:spcPct val="85000"/>
        </a:lnSpc>
        <a:spcBef>
          <a:spcPct val="0"/>
        </a:spcBef>
        <a:spcAft>
          <a:spcPct val="0"/>
        </a:spcAft>
        <a:defRPr sz="4400" kern="1200">
          <a:solidFill>
            <a:srgbClr val="DBD9C3"/>
          </a:solidFill>
          <a:effectLst>
            <a:outerShdw blurRad="38100" dist="38100" dir="2700000" algn="tl">
              <a:srgbClr val="000000"/>
            </a:outerShdw>
          </a:effectLst>
          <a:latin typeface="+mj-lt"/>
          <a:ea typeface="+mj-ea"/>
          <a:cs typeface="+mj-cs"/>
        </a:defRPr>
      </a:lvl1pPr>
      <a:lvl2pPr algn="ctr" rtl="0" fontAlgn="base">
        <a:lnSpc>
          <a:spcPct val="85000"/>
        </a:lnSpc>
        <a:spcBef>
          <a:spcPct val="0"/>
        </a:spcBef>
        <a:spcAft>
          <a:spcPct val="0"/>
        </a:spcAft>
        <a:defRPr sz="4400">
          <a:solidFill>
            <a:srgbClr val="DBD9C3"/>
          </a:solidFill>
          <a:effectLst>
            <a:outerShdw blurRad="38100" dist="38100" dir="2700000" algn="tl">
              <a:srgbClr val="000000"/>
            </a:outerShdw>
          </a:effectLst>
          <a:latin typeface="Times New Roman" panose="02020603050405020304" pitchFamily="18" charset="0"/>
        </a:defRPr>
      </a:lvl2pPr>
      <a:lvl3pPr algn="ctr" rtl="0" fontAlgn="base">
        <a:lnSpc>
          <a:spcPct val="85000"/>
        </a:lnSpc>
        <a:spcBef>
          <a:spcPct val="0"/>
        </a:spcBef>
        <a:spcAft>
          <a:spcPct val="0"/>
        </a:spcAft>
        <a:defRPr sz="4400">
          <a:solidFill>
            <a:srgbClr val="DBD9C3"/>
          </a:solidFill>
          <a:effectLst>
            <a:outerShdw blurRad="38100" dist="38100" dir="2700000" algn="tl">
              <a:srgbClr val="000000"/>
            </a:outerShdw>
          </a:effectLst>
          <a:latin typeface="Times New Roman" panose="02020603050405020304" pitchFamily="18" charset="0"/>
        </a:defRPr>
      </a:lvl3pPr>
      <a:lvl4pPr algn="ctr" rtl="0" fontAlgn="base">
        <a:lnSpc>
          <a:spcPct val="85000"/>
        </a:lnSpc>
        <a:spcBef>
          <a:spcPct val="0"/>
        </a:spcBef>
        <a:spcAft>
          <a:spcPct val="0"/>
        </a:spcAft>
        <a:defRPr sz="4400">
          <a:solidFill>
            <a:srgbClr val="DBD9C3"/>
          </a:solidFill>
          <a:effectLst>
            <a:outerShdw blurRad="38100" dist="38100" dir="2700000" algn="tl">
              <a:srgbClr val="000000"/>
            </a:outerShdw>
          </a:effectLst>
          <a:latin typeface="Times New Roman" panose="02020603050405020304" pitchFamily="18" charset="0"/>
        </a:defRPr>
      </a:lvl4pPr>
      <a:lvl5pPr algn="ctr" rtl="0" fontAlgn="base">
        <a:lnSpc>
          <a:spcPct val="85000"/>
        </a:lnSpc>
        <a:spcBef>
          <a:spcPct val="0"/>
        </a:spcBef>
        <a:spcAft>
          <a:spcPct val="0"/>
        </a:spcAft>
        <a:defRPr sz="4400">
          <a:solidFill>
            <a:srgbClr val="DBD9C3"/>
          </a:solidFill>
          <a:effectLst>
            <a:outerShdw blurRad="38100" dist="38100" dir="2700000" algn="tl">
              <a:srgbClr val="000000"/>
            </a:outerShdw>
          </a:effectLst>
          <a:latin typeface="Times New Roman" panose="02020603050405020304" pitchFamily="18" charset="0"/>
        </a:defRPr>
      </a:lvl5pPr>
      <a:lvl6pPr marL="457200" algn="ctr" rtl="0" fontAlgn="base">
        <a:lnSpc>
          <a:spcPct val="85000"/>
        </a:lnSpc>
        <a:spcBef>
          <a:spcPct val="0"/>
        </a:spcBef>
        <a:spcAft>
          <a:spcPct val="0"/>
        </a:spcAft>
        <a:defRPr sz="4400">
          <a:solidFill>
            <a:srgbClr val="DBD9C3"/>
          </a:solidFill>
          <a:effectLst>
            <a:outerShdw blurRad="38100" dist="38100" dir="2700000" algn="tl">
              <a:srgbClr val="000000"/>
            </a:outerShdw>
          </a:effectLst>
          <a:latin typeface="Times New Roman" panose="02020603050405020304" pitchFamily="18" charset="0"/>
        </a:defRPr>
      </a:lvl6pPr>
      <a:lvl7pPr marL="914400" algn="ctr" rtl="0" fontAlgn="base">
        <a:lnSpc>
          <a:spcPct val="85000"/>
        </a:lnSpc>
        <a:spcBef>
          <a:spcPct val="0"/>
        </a:spcBef>
        <a:spcAft>
          <a:spcPct val="0"/>
        </a:spcAft>
        <a:defRPr sz="4400">
          <a:solidFill>
            <a:srgbClr val="DBD9C3"/>
          </a:solidFill>
          <a:effectLst>
            <a:outerShdw blurRad="38100" dist="38100" dir="2700000" algn="tl">
              <a:srgbClr val="000000"/>
            </a:outerShdw>
          </a:effectLst>
          <a:latin typeface="Times New Roman" panose="02020603050405020304" pitchFamily="18" charset="0"/>
        </a:defRPr>
      </a:lvl7pPr>
      <a:lvl8pPr marL="1371600" algn="ctr" rtl="0" fontAlgn="base">
        <a:lnSpc>
          <a:spcPct val="85000"/>
        </a:lnSpc>
        <a:spcBef>
          <a:spcPct val="0"/>
        </a:spcBef>
        <a:spcAft>
          <a:spcPct val="0"/>
        </a:spcAft>
        <a:defRPr sz="4400">
          <a:solidFill>
            <a:srgbClr val="DBD9C3"/>
          </a:solidFill>
          <a:effectLst>
            <a:outerShdw blurRad="38100" dist="38100" dir="2700000" algn="tl">
              <a:srgbClr val="000000"/>
            </a:outerShdw>
          </a:effectLst>
          <a:latin typeface="Times New Roman" panose="02020603050405020304" pitchFamily="18" charset="0"/>
        </a:defRPr>
      </a:lvl8pPr>
      <a:lvl9pPr marL="1828800" algn="ctr" rtl="0" fontAlgn="base">
        <a:lnSpc>
          <a:spcPct val="85000"/>
        </a:lnSpc>
        <a:spcBef>
          <a:spcPct val="0"/>
        </a:spcBef>
        <a:spcAft>
          <a:spcPct val="0"/>
        </a:spcAft>
        <a:defRPr sz="4400">
          <a:solidFill>
            <a:srgbClr val="DBD9C3"/>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41200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cut/>
  </p:transition>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anose="02020603050405020304" pitchFamily="18" charset="0"/>
        </a:defRPr>
      </a:lvl2pPr>
      <a:lvl3pPr algn="ctr" rtl="0" fontAlgn="base">
        <a:spcBef>
          <a:spcPct val="0"/>
        </a:spcBef>
        <a:spcAft>
          <a:spcPct val="0"/>
        </a:spcAft>
        <a:defRPr sz="4400">
          <a:solidFill>
            <a:schemeClr val="tx2"/>
          </a:solidFill>
          <a:latin typeface="Times" panose="02020603050405020304" pitchFamily="18" charset="0"/>
        </a:defRPr>
      </a:lvl3pPr>
      <a:lvl4pPr algn="ctr" rtl="0" fontAlgn="base">
        <a:spcBef>
          <a:spcPct val="0"/>
        </a:spcBef>
        <a:spcAft>
          <a:spcPct val="0"/>
        </a:spcAft>
        <a:defRPr sz="4400">
          <a:solidFill>
            <a:schemeClr val="tx2"/>
          </a:solidFill>
          <a:latin typeface="Times" panose="02020603050405020304" pitchFamily="18" charset="0"/>
        </a:defRPr>
      </a:lvl4pPr>
      <a:lvl5pPr algn="ctr" rtl="0" fontAlgn="base">
        <a:spcBef>
          <a:spcPct val="0"/>
        </a:spcBef>
        <a:spcAft>
          <a:spcPct val="0"/>
        </a:spcAft>
        <a:defRPr sz="4400">
          <a:solidFill>
            <a:schemeClr val="tx2"/>
          </a:solidFill>
          <a:latin typeface="Times" panose="02020603050405020304" pitchFamily="18" charset="0"/>
        </a:defRPr>
      </a:lvl5pPr>
      <a:lvl6pPr marL="457200" algn="ctr" rtl="0" fontAlgn="base">
        <a:spcBef>
          <a:spcPct val="0"/>
        </a:spcBef>
        <a:spcAft>
          <a:spcPct val="0"/>
        </a:spcAft>
        <a:defRPr sz="4400">
          <a:solidFill>
            <a:schemeClr val="tx2"/>
          </a:solidFill>
          <a:latin typeface="Times" panose="02020603050405020304" pitchFamily="18" charset="0"/>
        </a:defRPr>
      </a:lvl6pPr>
      <a:lvl7pPr marL="914400" algn="ctr" rtl="0" fontAlgn="base">
        <a:spcBef>
          <a:spcPct val="0"/>
        </a:spcBef>
        <a:spcAft>
          <a:spcPct val="0"/>
        </a:spcAft>
        <a:defRPr sz="4400">
          <a:solidFill>
            <a:schemeClr val="tx2"/>
          </a:solidFill>
          <a:latin typeface="Times" panose="02020603050405020304" pitchFamily="18" charset="0"/>
        </a:defRPr>
      </a:lvl7pPr>
      <a:lvl8pPr marL="1371600" algn="ctr" rtl="0" fontAlgn="base">
        <a:spcBef>
          <a:spcPct val="0"/>
        </a:spcBef>
        <a:spcAft>
          <a:spcPct val="0"/>
        </a:spcAft>
        <a:defRPr sz="4400">
          <a:solidFill>
            <a:schemeClr val="tx2"/>
          </a:solidFill>
          <a:latin typeface="Times" panose="02020603050405020304" pitchFamily="18" charset="0"/>
        </a:defRPr>
      </a:lvl8pPr>
      <a:lvl9pPr marL="1828800" algn="ctr" rtl="0" fontAlgn="base">
        <a:spcBef>
          <a:spcPct val="0"/>
        </a:spcBef>
        <a:spcAft>
          <a:spcPct val="0"/>
        </a:spcAft>
        <a:defRPr sz="4400">
          <a:solidFill>
            <a:schemeClr val="tx2"/>
          </a:solidFill>
          <a:latin typeface="Times"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hyperlink" Target="http://us.marantz.com/about/dealers.asp"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us.marantz.com/default.asp" TargetMode="Externa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www.acehardware.com/home/index.jsp?clickid=topnav_logo_img" TargetMode="External"/><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39.xml"/><Relationship Id="rId4" Type="http://schemas.openxmlformats.org/officeDocument/2006/relationships/image" Target="../media/image37.wmf"/></Relationships>
</file>

<file path=ppt/slides/_rels/slide2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39.x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slides/_rels/slide2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0" y="-16144"/>
            <a:ext cx="7886700" cy="1325563"/>
          </a:xfrm>
        </p:spPr>
        <p:txBody>
          <a:bodyPr/>
          <a:lstStyle/>
          <a:p>
            <a:pPr algn="ctr" eaLnBrk="1" hangingPunct="1"/>
            <a:r>
              <a:rPr lang="en-US" altLang="en-US" sz="8000" b="1" dirty="0" smtClean="0">
                <a:solidFill>
                  <a:srgbClr val="00B050"/>
                </a:solidFill>
                <a:latin typeface="Bernard MT Condensed" panose="02050806060905020404" pitchFamily="18" charset="0"/>
              </a:rPr>
              <a:t>Welcome Back</a:t>
            </a:r>
          </a:p>
        </p:txBody>
      </p:sp>
      <p:sp>
        <p:nvSpPr>
          <p:cNvPr id="16387" name="Content Placeholder 2"/>
          <p:cNvSpPr>
            <a:spLocks noGrp="1"/>
          </p:cNvSpPr>
          <p:nvPr>
            <p:ph idx="1"/>
          </p:nvPr>
        </p:nvSpPr>
        <p:spPr>
          <a:xfrm>
            <a:off x="914400" y="1732608"/>
            <a:ext cx="7886700" cy="4351338"/>
          </a:xfrm>
        </p:spPr>
        <p:txBody>
          <a:bodyPr/>
          <a:lstStyle/>
          <a:p>
            <a:pPr eaLnBrk="1" hangingPunct="1">
              <a:buFont typeface="Wingdings" panose="05000000000000000000" pitchFamily="2" charset="2"/>
              <a:buChar char="ü"/>
            </a:pPr>
            <a:r>
              <a:rPr lang="en-US" altLang="en-US" sz="3200" dirty="0" smtClean="0">
                <a:latin typeface="Bernard MT Condensed" panose="02050806060905020404" pitchFamily="18" charset="0"/>
              </a:rPr>
              <a:t>Distribution</a:t>
            </a:r>
          </a:p>
          <a:p>
            <a:pPr eaLnBrk="1" hangingPunct="1">
              <a:buFont typeface="Wingdings" panose="05000000000000000000" pitchFamily="2" charset="2"/>
              <a:buChar char="ü"/>
            </a:pPr>
            <a:r>
              <a:rPr lang="en-US" altLang="en-US" sz="3200" dirty="0" smtClean="0">
                <a:latin typeface="Bernard MT Condensed" panose="02050806060905020404" pitchFamily="18" charset="0"/>
              </a:rPr>
              <a:t>Math </a:t>
            </a:r>
            <a:r>
              <a:rPr lang="en-US" altLang="en-US" sz="3200" dirty="0" smtClean="0">
                <a:latin typeface="Bernard MT Condensed" panose="02050806060905020404" pitchFamily="18" charset="0"/>
                <a:sym typeface="Wingdings" panose="05000000000000000000" pitchFamily="2" charset="2"/>
              </a:rPr>
              <a:t> </a:t>
            </a:r>
            <a:endParaRPr lang="en-US" altLang="en-US" sz="3200" dirty="0" smtClean="0">
              <a:latin typeface="Bernard MT Condensed" panose="02050806060905020404" pitchFamily="18" charset="0"/>
            </a:endParaRPr>
          </a:p>
          <a:p>
            <a:pPr marL="342900" lvl="1" indent="0" eaLnBrk="1" hangingPunct="1">
              <a:buNone/>
            </a:pPr>
            <a:endParaRPr lang="en-US" altLang="en-US" dirty="0" smtClean="0">
              <a:latin typeface="Bernard MT Condensed" panose="02050806060905020404" pitchFamily="18" charset="0"/>
            </a:endParaRPr>
          </a:p>
        </p:txBody>
      </p:sp>
      <p:pic>
        <p:nvPicPr>
          <p:cNvPr id="1638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4127" y="2621905"/>
            <a:ext cx="1801813"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53000" y="3475187"/>
            <a:ext cx="3657600" cy="461665"/>
          </a:xfrm>
          <a:prstGeom prst="rect">
            <a:avLst/>
          </a:prstGeom>
          <a:noFill/>
        </p:spPr>
        <p:txBody>
          <a:bodyPr wrap="square" rtlCol="0">
            <a:spAutoFit/>
          </a:bodyPr>
          <a:lstStyle/>
          <a:p>
            <a:r>
              <a:rPr lang="en-US" dirty="0" smtClean="0">
                <a:solidFill>
                  <a:prstClr val="black"/>
                </a:solidFill>
                <a:latin typeface="Britannic Bold" panose="020B0903060703020204" pitchFamily="34" charset="0"/>
              </a:rPr>
              <a:t>You need paper &amp; pencil</a:t>
            </a:r>
            <a:endParaRPr lang="en-US" dirty="0">
              <a:solidFill>
                <a:prstClr val="black"/>
              </a:solidFill>
              <a:latin typeface="Britannic Bold" panose="020B0903060703020204" pitchFamily="34" charset="0"/>
            </a:endParaRPr>
          </a:p>
        </p:txBody>
      </p:sp>
      <p:sp>
        <p:nvSpPr>
          <p:cNvPr id="3" name="TextBox 2"/>
          <p:cNvSpPr txBox="1"/>
          <p:nvPr/>
        </p:nvSpPr>
        <p:spPr>
          <a:xfrm>
            <a:off x="190500" y="6004683"/>
            <a:ext cx="4038600" cy="830997"/>
          </a:xfrm>
          <a:prstGeom prst="rect">
            <a:avLst/>
          </a:prstGeom>
          <a:noFill/>
        </p:spPr>
        <p:txBody>
          <a:bodyPr wrap="square" rtlCol="0">
            <a:spAutoFit/>
          </a:bodyPr>
          <a:lstStyle/>
          <a:p>
            <a:r>
              <a:rPr lang="en-US" dirty="0" smtClean="0">
                <a:solidFill>
                  <a:srgbClr val="00B050"/>
                </a:solidFill>
                <a:latin typeface="Britannic Bold" panose="020B0903060703020204" pitchFamily="34" charset="0"/>
                <a:sym typeface="Wingdings" panose="05000000000000000000" pitchFamily="2" charset="2"/>
              </a:rPr>
              <a:t>LT: What is distribution? </a:t>
            </a:r>
          </a:p>
          <a:p>
            <a:endParaRPr lang="en-US" dirty="0">
              <a:solidFill>
                <a:srgbClr val="00B050"/>
              </a:solidFill>
              <a:latin typeface="Britannic Bold" panose="020B0903060703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206" y="4105736"/>
            <a:ext cx="1498413" cy="200634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4793" y="4574531"/>
            <a:ext cx="2209800" cy="2209800"/>
          </a:xfrm>
          <a:prstGeom prst="rect">
            <a:avLst/>
          </a:prstGeom>
        </p:spPr>
      </p:pic>
      <p:sp>
        <p:nvSpPr>
          <p:cNvPr id="6" name="TextBox 5"/>
          <p:cNvSpPr txBox="1"/>
          <p:nvPr/>
        </p:nvSpPr>
        <p:spPr>
          <a:xfrm>
            <a:off x="1884078" y="4266519"/>
            <a:ext cx="3219450" cy="461665"/>
          </a:xfrm>
          <a:prstGeom prst="rect">
            <a:avLst/>
          </a:prstGeom>
          <a:noFill/>
        </p:spPr>
        <p:txBody>
          <a:bodyPr wrap="square" rtlCol="0">
            <a:spAutoFit/>
          </a:bodyPr>
          <a:lstStyle/>
          <a:p>
            <a:pPr algn="ctr"/>
            <a:r>
              <a:rPr lang="en-US" b="1" dirty="0" smtClean="0">
                <a:solidFill>
                  <a:srgbClr val="0070C0"/>
                </a:solidFill>
              </a:rPr>
              <a:t>You have to STUDY</a:t>
            </a:r>
            <a:endParaRPr lang="en-US" b="1" dirty="0">
              <a:solidFill>
                <a:srgbClr val="0070C0"/>
              </a:solidFill>
            </a:endParaRPr>
          </a:p>
        </p:txBody>
      </p:sp>
      <p:pic>
        <p:nvPicPr>
          <p:cNvPr id="8" name="Picture 7"/>
          <p:cNvPicPr>
            <a:picLocks noChangeAspect="1"/>
          </p:cNvPicPr>
          <p:nvPr/>
        </p:nvPicPr>
        <p:blipFill>
          <a:blip r:embed="rId5"/>
          <a:stretch>
            <a:fillRect/>
          </a:stretch>
        </p:blipFill>
        <p:spPr>
          <a:xfrm>
            <a:off x="6073206" y="94308"/>
            <a:ext cx="2790825" cy="1638300"/>
          </a:xfrm>
          <a:prstGeom prst="rect">
            <a:avLst/>
          </a:prstGeom>
        </p:spPr>
      </p:pic>
      <p:pic>
        <p:nvPicPr>
          <p:cNvPr id="9" name="Picture 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329276">
            <a:off x="6533919" y="1092762"/>
            <a:ext cx="2351548" cy="1175774"/>
          </a:xfrm>
          <a:prstGeom prst="rect">
            <a:avLst/>
          </a:prstGeom>
        </p:spPr>
      </p:pic>
      <p:sp>
        <p:nvSpPr>
          <p:cNvPr id="7" name="TextBox 6"/>
          <p:cNvSpPr txBox="1"/>
          <p:nvPr/>
        </p:nvSpPr>
        <p:spPr>
          <a:xfrm>
            <a:off x="3886200" y="6092938"/>
            <a:ext cx="4235440" cy="769441"/>
          </a:xfrm>
          <a:prstGeom prst="rect">
            <a:avLst/>
          </a:prstGeom>
          <a:noFill/>
        </p:spPr>
        <p:txBody>
          <a:bodyPr wrap="square" rtlCol="0">
            <a:spAutoFit/>
          </a:bodyPr>
          <a:lstStyle/>
          <a:p>
            <a:r>
              <a:rPr lang="en-US" sz="1100" dirty="0"/>
              <a:t>OC 1 Differentiate between direct and indirect channels of distribution OC 2 Identify the channels of distribution members (e.g., manufacturer, wholesaler, retailer) OC 3 Identify the levels of distribution intensity (e.g., exclusive, selective, intensive)</a:t>
            </a:r>
          </a:p>
        </p:txBody>
      </p:sp>
    </p:spTree>
    <p:extLst>
      <p:ext uri="{BB962C8B-B14F-4D97-AF65-F5344CB8AC3E}">
        <p14:creationId xmlns:p14="http://schemas.microsoft.com/office/powerpoint/2010/main" val="1993719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914400"/>
          </a:xfrm>
        </p:spPr>
        <p:txBody>
          <a:bodyPr/>
          <a:lstStyle/>
          <a:p>
            <a:pPr algn="ctr"/>
            <a:r>
              <a:rPr lang="en-US" altLang="en-US" smtClean="0"/>
              <a:t>How It works</a:t>
            </a:r>
          </a:p>
        </p:txBody>
      </p:sp>
      <p:pic>
        <p:nvPicPr>
          <p:cNvPr id="61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981075"/>
            <a:ext cx="8153400" cy="5707063"/>
          </a:xfrm>
        </p:spPr>
      </p:pic>
      <p:sp>
        <p:nvSpPr>
          <p:cNvPr id="4" name="TextBox 3"/>
          <p:cNvSpPr txBox="1"/>
          <p:nvPr/>
        </p:nvSpPr>
        <p:spPr>
          <a:xfrm>
            <a:off x="33270" y="5896743"/>
            <a:ext cx="3486955" cy="938719"/>
          </a:xfrm>
          <a:prstGeom prst="rect">
            <a:avLst/>
          </a:prstGeom>
          <a:noFill/>
        </p:spPr>
        <p:txBody>
          <a:bodyPr wrap="square" rtlCol="0">
            <a:spAutoFit/>
          </a:bodyPr>
          <a:lstStyle/>
          <a:p>
            <a:r>
              <a:rPr lang="en-US" sz="1100" dirty="0"/>
              <a:t>OC 1 Differentiate between direct and indirect channels of distribution OC 2 Identify the channels of distribution members (e.g., manufacturer, wholesaler, retailer) OC 3 Identify the levels of distribution intensity (e.g., exclusive, selective, intensive)</a:t>
            </a:r>
          </a:p>
        </p:txBody>
      </p:sp>
    </p:spTree>
    <p:extLst>
      <p:ext uri="{BB962C8B-B14F-4D97-AF65-F5344CB8AC3E}">
        <p14:creationId xmlns:p14="http://schemas.microsoft.com/office/powerpoint/2010/main" val="2074388329"/>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0" name="Text Box 6"/>
          <p:cNvSpPr txBox="1">
            <a:spLocks noChangeArrowheads="1"/>
          </p:cNvSpPr>
          <p:nvPr/>
        </p:nvSpPr>
        <p:spPr bwMode="auto">
          <a:xfrm>
            <a:off x="1371600" y="2514600"/>
            <a:ext cx="7010400"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449263" algn="l">
              <a:defRPr sz="2400">
                <a:solidFill>
                  <a:schemeClr val="tx1"/>
                </a:solidFill>
                <a:latin typeface="Times" panose="02020603050405020304" pitchFamily="18" charset="0"/>
              </a:defRPr>
            </a:lvl3pPr>
            <a:lvl4pPr marL="563563"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lvl="1">
              <a:spcAft>
                <a:spcPct val="20000"/>
              </a:spcAft>
            </a:pPr>
            <a:r>
              <a:rPr lang="en-US" altLang="en-US" b="1" smtClean="0">
                <a:solidFill>
                  <a:srgbClr val="000000"/>
                </a:solidFill>
                <a:latin typeface="Arial" panose="020B0604020202020204" pitchFamily="34" charset="0"/>
              </a:rPr>
              <a:t>Retailers </a:t>
            </a:r>
            <a:r>
              <a:rPr lang="en-US" altLang="en-US" smtClean="0">
                <a:solidFill>
                  <a:srgbClr val="000000"/>
                </a:solidFill>
                <a:latin typeface="Arial" panose="020B0604020202020204" pitchFamily="34" charset="0"/>
              </a:rPr>
              <a:t>sell goods to the final consumer for personal use. </a:t>
            </a:r>
          </a:p>
          <a:p>
            <a:pPr lvl="1">
              <a:spcAft>
                <a:spcPct val="20000"/>
              </a:spcAft>
            </a:pPr>
            <a:r>
              <a:rPr lang="en-US" altLang="en-US" smtClean="0">
                <a:solidFill>
                  <a:srgbClr val="000000"/>
                </a:solidFill>
                <a:latin typeface="Arial" panose="020B0604020202020204" pitchFamily="34" charset="0"/>
              </a:rPr>
              <a:t>Traditional retailers, called </a:t>
            </a:r>
            <a:r>
              <a:rPr lang="en-US" altLang="en-US" b="1" smtClean="0">
                <a:solidFill>
                  <a:srgbClr val="000000"/>
                </a:solidFill>
                <a:latin typeface="Arial" panose="020B0604020202020204" pitchFamily="34" charset="0"/>
              </a:rPr>
              <a:t>brick and mortar retailers</a:t>
            </a:r>
            <a:r>
              <a:rPr lang="en-US" altLang="en-US" smtClean="0">
                <a:solidFill>
                  <a:srgbClr val="000000"/>
                </a:solidFill>
                <a:latin typeface="Arial" panose="020B0604020202020204" pitchFamily="34" charset="0"/>
              </a:rPr>
              <a:t>, sell goods to the customer from their own physical stores.</a:t>
            </a:r>
          </a:p>
          <a:p>
            <a:pPr lvl="1">
              <a:spcAft>
                <a:spcPct val="20000"/>
              </a:spcAft>
            </a:pPr>
            <a:r>
              <a:rPr lang="en-US" altLang="en-US" smtClean="0">
                <a:solidFill>
                  <a:srgbClr val="000000"/>
                </a:solidFill>
                <a:latin typeface="Arial" panose="020B0604020202020204" pitchFamily="34" charset="0"/>
              </a:rPr>
              <a:t>Non-store retailing operations include automatic retailing, direct mail and catalog retailing, TV home shopping, and online retailing (</a:t>
            </a:r>
            <a:r>
              <a:rPr lang="en-US" altLang="en-US" b="1" smtClean="0">
                <a:solidFill>
                  <a:srgbClr val="000000"/>
                </a:solidFill>
                <a:latin typeface="Arial" panose="020B0604020202020204" pitchFamily="34" charset="0"/>
              </a:rPr>
              <a:t>e-tailing</a:t>
            </a:r>
            <a:r>
              <a:rPr lang="en-US" altLang="en-US" smtClean="0">
                <a:solidFill>
                  <a:srgbClr val="000000"/>
                </a:solidFill>
                <a:latin typeface="Arial" panose="020B0604020202020204" pitchFamily="34" charset="0"/>
              </a:rPr>
              <a:t>).</a:t>
            </a:r>
          </a:p>
        </p:txBody>
      </p:sp>
      <p:sp>
        <p:nvSpPr>
          <p:cNvPr id="82951" name="Text Box 7"/>
          <p:cNvSpPr txBox="1">
            <a:spLocks noChangeArrowheads="1"/>
          </p:cNvSpPr>
          <p:nvPr/>
        </p:nvSpPr>
        <p:spPr bwMode="auto">
          <a:xfrm>
            <a:off x="228600" y="457200"/>
            <a:ext cx="2895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eaLnBrk="0" hangingPunct="0">
              <a:lnSpc>
                <a:spcPct val="80000"/>
              </a:lnSpc>
            </a:pPr>
            <a:r>
              <a:rPr lang="en-US" altLang="en-US" dirty="0" smtClean="0">
                <a:solidFill>
                  <a:srgbClr val="FF0000"/>
                </a:solidFill>
                <a:latin typeface="Snap ITC" panose="04040A07060A02020202" pitchFamily="82" charset="0"/>
              </a:rPr>
              <a:t>Retailers</a:t>
            </a:r>
          </a:p>
        </p:txBody>
      </p:sp>
      <p:sp>
        <p:nvSpPr>
          <p:cNvPr id="4" name="TextBox 3"/>
          <p:cNvSpPr txBox="1"/>
          <p:nvPr/>
        </p:nvSpPr>
        <p:spPr>
          <a:xfrm>
            <a:off x="18245" y="6237444"/>
            <a:ext cx="5378440" cy="600164"/>
          </a:xfrm>
          <a:prstGeom prst="rect">
            <a:avLst/>
          </a:prstGeom>
          <a:noFill/>
        </p:spPr>
        <p:txBody>
          <a:bodyPr wrap="square" rtlCol="0">
            <a:spAutoFit/>
          </a:bodyPr>
          <a:lstStyle/>
          <a:p>
            <a:r>
              <a:rPr lang="en-US" sz="1100" dirty="0"/>
              <a:t>OC 1 Differentiate between direct and indirect channels of distribution OC 2 Identify the channels of distribution members (e.g., manufacturer, wholesaler, retailer) OC 3 Identify the levels of distribution intensity (e.g., exclusive, selective, intensive)</a:t>
            </a:r>
          </a:p>
        </p:txBody>
      </p:sp>
    </p:spTree>
    <p:extLst>
      <p:ext uri="{BB962C8B-B14F-4D97-AF65-F5344CB8AC3E}">
        <p14:creationId xmlns:p14="http://schemas.microsoft.com/office/powerpoint/2010/main" val="2079992573"/>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2" name="Text Box 6"/>
          <p:cNvSpPr txBox="1">
            <a:spLocks noChangeArrowheads="1"/>
          </p:cNvSpPr>
          <p:nvPr/>
        </p:nvSpPr>
        <p:spPr bwMode="auto">
          <a:xfrm>
            <a:off x="5930900" y="2438400"/>
            <a:ext cx="27305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449263" algn="l">
              <a:defRPr sz="2400">
                <a:solidFill>
                  <a:schemeClr val="tx1"/>
                </a:solidFill>
                <a:latin typeface="Times" panose="02020603050405020304" pitchFamily="18" charset="0"/>
              </a:defRPr>
            </a:lvl3pPr>
            <a:lvl4pPr marL="563563"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0" hangingPunct="0"/>
            <a:r>
              <a:rPr lang="en-US" altLang="en-US" sz="2000" smtClean="0">
                <a:solidFill>
                  <a:srgbClr val="000000"/>
                </a:solidFill>
                <a:latin typeface="Arial" panose="020B0604020202020204" pitchFamily="34" charset="0"/>
              </a:rPr>
              <a:t>Note the millions of dollars attributed to online sales by </a:t>
            </a:r>
            <a:br>
              <a:rPr lang="en-US" altLang="en-US" sz="2000" smtClean="0">
                <a:solidFill>
                  <a:srgbClr val="000000"/>
                </a:solidFill>
                <a:latin typeface="Arial" panose="020B0604020202020204" pitchFamily="34" charset="0"/>
              </a:rPr>
            </a:br>
            <a:r>
              <a:rPr lang="en-US" altLang="en-US" sz="2000" smtClean="0">
                <a:solidFill>
                  <a:srgbClr val="000000"/>
                </a:solidFill>
                <a:latin typeface="Arial" panose="020B0604020202020204" pitchFamily="34" charset="0"/>
              </a:rPr>
              <a:t>e-tailers in one month. Which three sectors lead the list? How might this list be changed if the month was December? </a:t>
            </a:r>
          </a:p>
        </p:txBody>
      </p:sp>
      <p:sp>
        <p:nvSpPr>
          <p:cNvPr id="126983" name="Text Box 7"/>
          <p:cNvSpPr txBox="1">
            <a:spLocks noChangeArrowheads="1"/>
          </p:cNvSpPr>
          <p:nvPr/>
        </p:nvSpPr>
        <p:spPr bwMode="auto">
          <a:xfrm>
            <a:off x="457200" y="1730376"/>
            <a:ext cx="4814888"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eaLnBrk="0" hangingPunct="0">
              <a:lnSpc>
                <a:spcPct val="80000"/>
              </a:lnSpc>
            </a:pPr>
            <a:r>
              <a:rPr lang="en-US" altLang="en-US" dirty="0" smtClean="0">
                <a:solidFill>
                  <a:srgbClr val="FF0000"/>
                </a:solidFill>
                <a:latin typeface="Snap ITC" panose="04040A07060A02020202" pitchFamily="82" charset="0"/>
              </a:rPr>
              <a:t>Shopping on the Web</a:t>
            </a:r>
          </a:p>
        </p:txBody>
      </p:sp>
      <p:sp>
        <p:nvSpPr>
          <p:cNvPr id="126986" name="Rectangle 10"/>
          <p:cNvSpPr>
            <a:spLocks noChangeArrowheads="1"/>
          </p:cNvSpPr>
          <p:nvPr/>
        </p:nvSpPr>
        <p:spPr bwMode="auto">
          <a:xfrm>
            <a:off x="800100" y="2438400"/>
            <a:ext cx="4965700" cy="3517900"/>
          </a:xfrm>
          <a:prstGeom prst="rect">
            <a:avLst/>
          </a:prstGeom>
          <a:solidFill>
            <a:srgbClr val="FFD9A6"/>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0" hangingPunct="0"/>
            <a:endParaRPr lang="en-US" altLang="en-US" smtClean="0">
              <a:solidFill>
                <a:srgbClr val="000000"/>
              </a:solidFill>
              <a:latin typeface="Arial Black" panose="020B0A04020102020204" pitchFamily="34" charset="0"/>
            </a:endParaRPr>
          </a:p>
        </p:txBody>
      </p:sp>
      <p:sp>
        <p:nvSpPr>
          <p:cNvPr id="126988" name="Text Box 12"/>
          <p:cNvSpPr txBox="1">
            <a:spLocks noChangeArrowheads="1"/>
          </p:cNvSpPr>
          <p:nvPr/>
        </p:nvSpPr>
        <p:spPr bwMode="auto">
          <a:xfrm>
            <a:off x="817563" y="2498725"/>
            <a:ext cx="21732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600" b="1" smtClean="0">
                <a:solidFill>
                  <a:srgbClr val="0000FF"/>
                </a:solidFill>
                <a:latin typeface="Arial" panose="020B0604020202020204" pitchFamily="34" charset="0"/>
              </a:rPr>
              <a:t>Top e-tailing sectors</a:t>
            </a:r>
          </a:p>
        </p:txBody>
      </p:sp>
      <p:sp>
        <p:nvSpPr>
          <p:cNvPr id="126989" name="Text Box 13"/>
          <p:cNvSpPr txBox="1">
            <a:spLocks noChangeArrowheads="1"/>
          </p:cNvSpPr>
          <p:nvPr/>
        </p:nvSpPr>
        <p:spPr bwMode="auto">
          <a:xfrm>
            <a:off x="1111250" y="2820988"/>
            <a:ext cx="1327150" cy="28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lnSpc>
                <a:spcPct val="130000"/>
              </a:lnSpc>
            </a:pPr>
            <a:r>
              <a:rPr lang="en-US" altLang="en-US" sz="1400" smtClean="0">
                <a:solidFill>
                  <a:srgbClr val="000000"/>
                </a:solidFill>
                <a:latin typeface="Arial" panose="020B0604020202020204" pitchFamily="34" charset="0"/>
              </a:rPr>
              <a:t>Air Travel</a:t>
            </a:r>
          </a:p>
          <a:p>
            <a:pPr algn="r" eaLnBrk="0" hangingPunct="0">
              <a:lnSpc>
                <a:spcPct val="130000"/>
              </a:lnSpc>
            </a:pPr>
            <a:r>
              <a:rPr lang="en-US" altLang="en-US" sz="1400" smtClean="0">
                <a:solidFill>
                  <a:srgbClr val="000000"/>
                </a:solidFill>
                <a:latin typeface="Arial" panose="020B0604020202020204" pitchFamily="34" charset="0"/>
              </a:rPr>
              <a:t>Books</a:t>
            </a:r>
          </a:p>
          <a:p>
            <a:pPr algn="r" eaLnBrk="0" hangingPunct="0">
              <a:lnSpc>
                <a:spcPct val="130000"/>
              </a:lnSpc>
            </a:pPr>
            <a:r>
              <a:rPr lang="en-US" altLang="en-US" sz="1400" smtClean="0">
                <a:solidFill>
                  <a:srgbClr val="000000"/>
                </a:solidFill>
                <a:latin typeface="Arial" panose="020B0604020202020204" pitchFamily="34" charset="0"/>
              </a:rPr>
              <a:t>Hardware</a:t>
            </a:r>
          </a:p>
          <a:p>
            <a:pPr algn="r" eaLnBrk="0" hangingPunct="0">
              <a:lnSpc>
                <a:spcPct val="130000"/>
              </a:lnSpc>
            </a:pPr>
            <a:r>
              <a:rPr lang="en-US" altLang="en-US" sz="1400" smtClean="0">
                <a:solidFill>
                  <a:srgbClr val="000000"/>
                </a:solidFill>
                <a:latin typeface="Arial" panose="020B0604020202020204" pitchFamily="34" charset="0"/>
              </a:rPr>
              <a:t>Software</a:t>
            </a:r>
          </a:p>
          <a:p>
            <a:pPr algn="r" eaLnBrk="0" hangingPunct="0">
              <a:lnSpc>
                <a:spcPct val="130000"/>
              </a:lnSpc>
            </a:pPr>
            <a:r>
              <a:rPr lang="en-US" altLang="en-US" sz="1400" smtClean="0">
                <a:solidFill>
                  <a:srgbClr val="000000"/>
                </a:solidFill>
                <a:latin typeface="Arial" panose="020B0604020202020204" pitchFamily="34" charset="0"/>
              </a:rPr>
              <a:t>Apparel</a:t>
            </a:r>
          </a:p>
          <a:p>
            <a:pPr algn="r" eaLnBrk="0" hangingPunct="0">
              <a:lnSpc>
                <a:spcPct val="130000"/>
              </a:lnSpc>
            </a:pPr>
            <a:r>
              <a:rPr lang="en-US" altLang="en-US" sz="1400" smtClean="0">
                <a:solidFill>
                  <a:srgbClr val="000000"/>
                </a:solidFill>
                <a:latin typeface="Arial" panose="020B0604020202020204" pitchFamily="34" charset="0"/>
              </a:rPr>
              <a:t>Hotels</a:t>
            </a:r>
          </a:p>
          <a:p>
            <a:pPr algn="r" eaLnBrk="0" hangingPunct="0">
              <a:lnSpc>
                <a:spcPct val="130000"/>
              </a:lnSpc>
            </a:pPr>
            <a:r>
              <a:rPr lang="en-US" altLang="en-US" sz="1400" smtClean="0">
                <a:solidFill>
                  <a:srgbClr val="000000"/>
                </a:solidFill>
                <a:latin typeface="Arial" panose="020B0604020202020204" pitchFamily="34" charset="0"/>
              </a:rPr>
              <a:t>Toys/games</a:t>
            </a:r>
          </a:p>
          <a:p>
            <a:pPr algn="r" eaLnBrk="0" hangingPunct="0">
              <a:lnSpc>
                <a:spcPct val="130000"/>
              </a:lnSpc>
            </a:pPr>
            <a:r>
              <a:rPr lang="en-US" altLang="en-US" sz="1400" smtClean="0">
                <a:solidFill>
                  <a:srgbClr val="000000"/>
                </a:solidFill>
                <a:latin typeface="Arial" panose="020B0604020202020204" pitchFamily="34" charset="0"/>
              </a:rPr>
              <a:t>Music</a:t>
            </a:r>
          </a:p>
          <a:p>
            <a:pPr algn="r" eaLnBrk="0" hangingPunct="0">
              <a:lnSpc>
                <a:spcPct val="130000"/>
              </a:lnSpc>
            </a:pPr>
            <a:r>
              <a:rPr lang="en-US" altLang="en-US" sz="1400" smtClean="0">
                <a:solidFill>
                  <a:srgbClr val="000000"/>
                </a:solidFill>
                <a:latin typeface="Arial" panose="020B0604020202020204" pitchFamily="34" charset="0"/>
              </a:rPr>
              <a:t>Health, beauty</a:t>
            </a:r>
          </a:p>
          <a:p>
            <a:pPr algn="r" eaLnBrk="0" hangingPunct="0">
              <a:lnSpc>
                <a:spcPct val="130000"/>
              </a:lnSpc>
            </a:pPr>
            <a:r>
              <a:rPr lang="en-US" altLang="en-US" sz="1400" smtClean="0">
                <a:solidFill>
                  <a:srgbClr val="000000"/>
                </a:solidFill>
                <a:latin typeface="Arial" panose="020B0604020202020204" pitchFamily="34" charset="0"/>
              </a:rPr>
              <a:t>Electronics</a:t>
            </a:r>
          </a:p>
        </p:txBody>
      </p:sp>
      <p:sp>
        <p:nvSpPr>
          <p:cNvPr id="126990" name="Text Box 14"/>
          <p:cNvSpPr txBox="1">
            <a:spLocks noChangeArrowheads="1"/>
          </p:cNvSpPr>
          <p:nvPr/>
        </p:nvSpPr>
        <p:spPr bwMode="auto">
          <a:xfrm>
            <a:off x="835025" y="5665788"/>
            <a:ext cx="10699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lnSpc>
                <a:spcPct val="120000"/>
              </a:lnSpc>
            </a:pPr>
            <a:r>
              <a:rPr lang="en-US" altLang="en-US" sz="800" i="1" smtClean="0">
                <a:solidFill>
                  <a:srgbClr val="000000"/>
                </a:solidFill>
                <a:latin typeface="Arial" panose="020B0604020202020204" pitchFamily="34" charset="0"/>
              </a:rPr>
              <a:t>Source: Dow Jones</a:t>
            </a:r>
          </a:p>
        </p:txBody>
      </p:sp>
      <p:sp>
        <p:nvSpPr>
          <p:cNvPr id="126991" name="Text Box 15"/>
          <p:cNvSpPr txBox="1">
            <a:spLocks noChangeArrowheads="1"/>
          </p:cNvSpPr>
          <p:nvPr/>
        </p:nvSpPr>
        <p:spPr bwMode="auto">
          <a:xfrm>
            <a:off x="3803650" y="2547938"/>
            <a:ext cx="1651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altLang="en-US" sz="1000" b="1" smtClean="0">
                <a:solidFill>
                  <a:srgbClr val="000000"/>
                </a:solidFill>
                <a:latin typeface="Arial" panose="020B0604020202020204" pitchFamily="34" charset="0"/>
              </a:rPr>
              <a:t>MILLIONS OF DOLLARS</a:t>
            </a:r>
          </a:p>
        </p:txBody>
      </p:sp>
      <p:sp>
        <p:nvSpPr>
          <p:cNvPr id="126993" name="Rectangle 17"/>
          <p:cNvSpPr>
            <a:spLocks noChangeArrowheads="1"/>
          </p:cNvSpPr>
          <p:nvPr/>
        </p:nvSpPr>
        <p:spPr bwMode="auto">
          <a:xfrm>
            <a:off x="2692400" y="2959100"/>
            <a:ext cx="2336800" cy="127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0" hangingPunct="0"/>
            <a:endParaRPr lang="en-US" smtClean="0">
              <a:solidFill>
                <a:srgbClr val="000000"/>
              </a:solidFill>
              <a:latin typeface="Arial Black" panose="020B0A04020102020204" pitchFamily="34" charset="0"/>
            </a:endParaRPr>
          </a:p>
        </p:txBody>
      </p:sp>
      <p:sp>
        <p:nvSpPr>
          <p:cNvPr id="126994" name="Text Box 18"/>
          <p:cNvSpPr txBox="1">
            <a:spLocks noChangeArrowheads="1"/>
          </p:cNvSpPr>
          <p:nvPr/>
        </p:nvSpPr>
        <p:spPr bwMode="auto">
          <a:xfrm>
            <a:off x="4997450" y="2887663"/>
            <a:ext cx="520700"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000" smtClean="0">
                <a:solidFill>
                  <a:srgbClr val="000000"/>
                </a:solidFill>
                <a:latin typeface="Arial Black" panose="020B0A04020102020204" pitchFamily="34" charset="0"/>
              </a:rPr>
              <a:t>$318</a:t>
            </a:r>
          </a:p>
        </p:txBody>
      </p:sp>
      <p:sp>
        <p:nvSpPr>
          <p:cNvPr id="126995" name="Rectangle 19"/>
          <p:cNvSpPr>
            <a:spLocks noChangeArrowheads="1"/>
          </p:cNvSpPr>
          <p:nvPr/>
        </p:nvSpPr>
        <p:spPr bwMode="auto">
          <a:xfrm>
            <a:off x="2692400" y="3213100"/>
            <a:ext cx="2111375" cy="128588"/>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0" hangingPunct="0"/>
            <a:endParaRPr lang="en-US" smtClean="0">
              <a:solidFill>
                <a:srgbClr val="000000"/>
              </a:solidFill>
              <a:latin typeface="Arial Black" panose="020B0A04020102020204" pitchFamily="34" charset="0"/>
            </a:endParaRPr>
          </a:p>
        </p:txBody>
      </p:sp>
      <p:sp>
        <p:nvSpPr>
          <p:cNvPr id="126996" name="Rectangle 20"/>
          <p:cNvSpPr>
            <a:spLocks noChangeArrowheads="1"/>
          </p:cNvSpPr>
          <p:nvPr/>
        </p:nvSpPr>
        <p:spPr bwMode="auto">
          <a:xfrm>
            <a:off x="2692400" y="3505200"/>
            <a:ext cx="2095500" cy="128588"/>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0" hangingPunct="0"/>
            <a:endParaRPr lang="en-US" smtClean="0">
              <a:solidFill>
                <a:srgbClr val="000000"/>
              </a:solidFill>
              <a:latin typeface="Arial Black" panose="020B0A04020102020204" pitchFamily="34" charset="0"/>
            </a:endParaRPr>
          </a:p>
        </p:txBody>
      </p:sp>
      <p:sp>
        <p:nvSpPr>
          <p:cNvPr id="126997" name="Rectangle 21"/>
          <p:cNvSpPr>
            <a:spLocks noChangeArrowheads="1"/>
          </p:cNvSpPr>
          <p:nvPr/>
        </p:nvSpPr>
        <p:spPr bwMode="auto">
          <a:xfrm>
            <a:off x="2692400" y="3797300"/>
            <a:ext cx="1701800" cy="127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0" hangingPunct="0"/>
            <a:endParaRPr lang="en-US" smtClean="0">
              <a:solidFill>
                <a:srgbClr val="000000"/>
              </a:solidFill>
              <a:latin typeface="Arial Black" panose="020B0A04020102020204" pitchFamily="34" charset="0"/>
            </a:endParaRPr>
          </a:p>
        </p:txBody>
      </p:sp>
      <p:sp>
        <p:nvSpPr>
          <p:cNvPr id="126998" name="Rectangle 22"/>
          <p:cNvSpPr>
            <a:spLocks noChangeArrowheads="1"/>
          </p:cNvSpPr>
          <p:nvPr/>
        </p:nvSpPr>
        <p:spPr bwMode="auto">
          <a:xfrm>
            <a:off x="2692400" y="4064000"/>
            <a:ext cx="1651000" cy="128588"/>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0" hangingPunct="0"/>
            <a:endParaRPr lang="en-US" smtClean="0">
              <a:solidFill>
                <a:srgbClr val="000000"/>
              </a:solidFill>
              <a:latin typeface="Arial Black" panose="020B0A04020102020204" pitchFamily="34" charset="0"/>
            </a:endParaRPr>
          </a:p>
        </p:txBody>
      </p:sp>
      <p:sp>
        <p:nvSpPr>
          <p:cNvPr id="126999" name="Rectangle 23"/>
          <p:cNvSpPr>
            <a:spLocks noChangeArrowheads="1"/>
          </p:cNvSpPr>
          <p:nvPr/>
        </p:nvSpPr>
        <p:spPr bwMode="auto">
          <a:xfrm>
            <a:off x="2692400" y="4368800"/>
            <a:ext cx="1409700" cy="127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0" hangingPunct="0"/>
            <a:endParaRPr lang="en-US" smtClean="0">
              <a:solidFill>
                <a:srgbClr val="000000"/>
              </a:solidFill>
              <a:latin typeface="Arial Black" panose="020B0A04020102020204" pitchFamily="34" charset="0"/>
            </a:endParaRPr>
          </a:p>
        </p:txBody>
      </p:sp>
      <p:sp>
        <p:nvSpPr>
          <p:cNvPr id="127000" name="Rectangle 24"/>
          <p:cNvSpPr>
            <a:spLocks noChangeArrowheads="1"/>
          </p:cNvSpPr>
          <p:nvPr/>
        </p:nvSpPr>
        <p:spPr bwMode="auto">
          <a:xfrm>
            <a:off x="2692400" y="4648200"/>
            <a:ext cx="1143000" cy="128588"/>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0" hangingPunct="0"/>
            <a:endParaRPr lang="en-US" smtClean="0">
              <a:solidFill>
                <a:srgbClr val="000000"/>
              </a:solidFill>
              <a:latin typeface="Arial Black" panose="020B0A04020102020204" pitchFamily="34" charset="0"/>
            </a:endParaRPr>
          </a:p>
        </p:txBody>
      </p:sp>
      <p:sp>
        <p:nvSpPr>
          <p:cNvPr id="127001" name="Rectangle 25"/>
          <p:cNvSpPr>
            <a:spLocks noChangeArrowheads="1"/>
          </p:cNvSpPr>
          <p:nvPr/>
        </p:nvSpPr>
        <p:spPr bwMode="auto">
          <a:xfrm>
            <a:off x="2692400" y="4927600"/>
            <a:ext cx="1104900" cy="127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0" hangingPunct="0"/>
            <a:endParaRPr lang="en-US" smtClean="0">
              <a:solidFill>
                <a:srgbClr val="000000"/>
              </a:solidFill>
              <a:latin typeface="Arial Black" panose="020B0A04020102020204" pitchFamily="34" charset="0"/>
            </a:endParaRPr>
          </a:p>
        </p:txBody>
      </p:sp>
      <p:sp>
        <p:nvSpPr>
          <p:cNvPr id="127002" name="Rectangle 26"/>
          <p:cNvSpPr>
            <a:spLocks noChangeArrowheads="1"/>
          </p:cNvSpPr>
          <p:nvPr/>
        </p:nvSpPr>
        <p:spPr bwMode="auto">
          <a:xfrm>
            <a:off x="2692400" y="5219700"/>
            <a:ext cx="1092200" cy="127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0" hangingPunct="0"/>
            <a:endParaRPr lang="en-US" smtClean="0">
              <a:solidFill>
                <a:srgbClr val="000000"/>
              </a:solidFill>
              <a:latin typeface="Arial Black" panose="020B0A04020102020204" pitchFamily="34" charset="0"/>
            </a:endParaRPr>
          </a:p>
        </p:txBody>
      </p:sp>
      <p:sp>
        <p:nvSpPr>
          <p:cNvPr id="127003" name="Rectangle 27"/>
          <p:cNvSpPr>
            <a:spLocks noChangeArrowheads="1"/>
          </p:cNvSpPr>
          <p:nvPr/>
        </p:nvSpPr>
        <p:spPr bwMode="auto">
          <a:xfrm>
            <a:off x="2692400" y="5499100"/>
            <a:ext cx="952500" cy="127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0" hangingPunct="0"/>
            <a:endParaRPr lang="en-US" smtClean="0">
              <a:solidFill>
                <a:srgbClr val="000000"/>
              </a:solidFill>
              <a:latin typeface="Arial Black" panose="020B0A04020102020204" pitchFamily="34" charset="0"/>
            </a:endParaRPr>
          </a:p>
        </p:txBody>
      </p:sp>
      <p:sp>
        <p:nvSpPr>
          <p:cNvPr id="127005" name="Text Box 29"/>
          <p:cNvSpPr txBox="1">
            <a:spLocks noChangeArrowheads="1"/>
          </p:cNvSpPr>
          <p:nvPr/>
        </p:nvSpPr>
        <p:spPr bwMode="auto">
          <a:xfrm>
            <a:off x="4757738" y="3144838"/>
            <a:ext cx="520700"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000" smtClean="0">
                <a:solidFill>
                  <a:srgbClr val="000000"/>
                </a:solidFill>
                <a:latin typeface="Arial Black" panose="020B0A04020102020204" pitchFamily="34" charset="0"/>
              </a:rPr>
              <a:t>$224</a:t>
            </a:r>
          </a:p>
        </p:txBody>
      </p:sp>
      <p:sp>
        <p:nvSpPr>
          <p:cNvPr id="127006" name="Text Box 30"/>
          <p:cNvSpPr txBox="1">
            <a:spLocks noChangeArrowheads="1"/>
          </p:cNvSpPr>
          <p:nvPr/>
        </p:nvSpPr>
        <p:spPr bwMode="auto">
          <a:xfrm>
            <a:off x="4751388" y="3432175"/>
            <a:ext cx="52070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000" smtClean="0">
                <a:solidFill>
                  <a:srgbClr val="000000"/>
                </a:solidFill>
                <a:latin typeface="Arial Black" panose="020B0A04020102020204" pitchFamily="34" charset="0"/>
              </a:rPr>
              <a:t>$224</a:t>
            </a:r>
          </a:p>
        </p:txBody>
      </p:sp>
      <p:sp>
        <p:nvSpPr>
          <p:cNvPr id="127007" name="Text Box 31"/>
          <p:cNvSpPr txBox="1">
            <a:spLocks noChangeArrowheads="1"/>
          </p:cNvSpPr>
          <p:nvPr/>
        </p:nvSpPr>
        <p:spPr bwMode="auto">
          <a:xfrm>
            <a:off x="4376738" y="3724275"/>
            <a:ext cx="52070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000" smtClean="0">
                <a:solidFill>
                  <a:srgbClr val="000000"/>
                </a:solidFill>
                <a:latin typeface="Arial Black" panose="020B0A04020102020204" pitchFamily="34" charset="0"/>
              </a:rPr>
              <a:t>$187</a:t>
            </a:r>
          </a:p>
        </p:txBody>
      </p:sp>
      <p:sp>
        <p:nvSpPr>
          <p:cNvPr id="127008" name="Text Box 32"/>
          <p:cNvSpPr txBox="1">
            <a:spLocks noChangeArrowheads="1"/>
          </p:cNvSpPr>
          <p:nvPr/>
        </p:nvSpPr>
        <p:spPr bwMode="auto">
          <a:xfrm>
            <a:off x="4325938" y="4003675"/>
            <a:ext cx="52070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000" smtClean="0">
                <a:solidFill>
                  <a:srgbClr val="000000"/>
                </a:solidFill>
                <a:latin typeface="Arial Black" panose="020B0A04020102020204" pitchFamily="34" charset="0"/>
              </a:rPr>
              <a:t>$182</a:t>
            </a:r>
          </a:p>
        </p:txBody>
      </p:sp>
      <p:sp>
        <p:nvSpPr>
          <p:cNvPr id="127009" name="Text Box 33"/>
          <p:cNvSpPr txBox="1">
            <a:spLocks noChangeArrowheads="1"/>
          </p:cNvSpPr>
          <p:nvPr/>
        </p:nvSpPr>
        <p:spPr bwMode="auto">
          <a:xfrm>
            <a:off x="4090988" y="4295775"/>
            <a:ext cx="52070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000" smtClean="0">
                <a:solidFill>
                  <a:srgbClr val="000000"/>
                </a:solidFill>
                <a:latin typeface="Arial Black" panose="020B0A04020102020204" pitchFamily="34" charset="0"/>
              </a:rPr>
              <a:t>$164</a:t>
            </a:r>
          </a:p>
        </p:txBody>
      </p:sp>
      <p:sp>
        <p:nvSpPr>
          <p:cNvPr id="127010" name="Text Box 34"/>
          <p:cNvSpPr txBox="1">
            <a:spLocks noChangeArrowheads="1"/>
          </p:cNvSpPr>
          <p:nvPr/>
        </p:nvSpPr>
        <p:spPr bwMode="auto">
          <a:xfrm>
            <a:off x="3811588" y="4600575"/>
            <a:ext cx="52070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000" smtClean="0">
                <a:solidFill>
                  <a:srgbClr val="000000"/>
                </a:solidFill>
                <a:latin typeface="Arial Black" panose="020B0A04020102020204" pitchFamily="34" charset="0"/>
              </a:rPr>
              <a:t>$146</a:t>
            </a:r>
          </a:p>
        </p:txBody>
      </p:sp>
      <p:sp>
        <p:nvSpPr>
          <p:cNvPr id="127011" name="Text Box 35"/>
          <p:cNvSpPr txBox="1">
            <a:spLocks noChangeArrowheads="1"/>
          </p:cNvSpPr>
          <p:nvPr/>
        </p:nvSpPr>
        <p:spPr bwMode="auto">
          <a:xfrm>
            <a:off x="3786188" y="4867275"/>
            <a:ext cx="52070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000" smtClean="0">
                <a:solidFill>
                  <a:srgbClr val="000000"/>
                </a:solidFill>
                <a:latin typeface="Arial Black" panose="020B0A04020102020204" pitchFamily="34" charset="0"/>
              </a:rPr>
              <a:t>$143</a:t>
            </a:r>
          </a:p>
        </p:txBody>
      </p:sp>
      <p:sp>
        <p:nvSpPr>
          <p:cNvPr id="127012" name="Text Box 36"/>
          <p:cNvSpPr txBox="1">
            <a:spLocks noChangeArrowheads="1"/>
          </p:cNvSpPr>
          <p:nvPr/>
        </p:nvSpPr>
        <p:spPr bwMode="auto">
          <a:xfrm>
            <a:off x="3748088" y="5159375"/>
            <a:ext cx="52070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000" smtClean="0">
                <a:solidFill>
                  <a:srgbClr val="000000"/>
                </a:solidFill>
                <a:latin typeface="Arial Black" panose="020B0A04020102020204" pitchFamily="34" charset="0"/>
              </a:rPr>
              <a:t>$143</a:t>
            </a:r>
          </a:p>
        </p:txBody>
      </p:sp>
      <p:sp>
        <p:nvSpPr>
          <p:cNvPr id="127013" name="Text Box 37"/>
          <p:cNvSpPr txBox="1">
            <a:spLocks noChangeArrowheads="1"/>
          </p:cNvSpPr>
          <p:nvPr/>
        </p:nvSpPr>
        <p:spPr bwMode="auto">
          <a:xfrm>
            <a:off x="3646488" y="5438775"/>
            <a:ext cx="52070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000" smtClean="0">
                <a:solidFill>
                  <a:srgbClr val="000000"/>
                </a:solidFill>
                <a:latin typeface="Arial Black" panose="020B0A04020102020204" pitchFamily="34" charset="0"/>
              </a:rPr>
              <a:t>$126</a:t>
            </a:r>
          </a:p>
        </p:txBody>
      </p:sp>
      <p:sp>
        <p:nvSpPr>
          <p:cNvPr id="29" name="TextBox 28"/>
          <p:cNvSpPr txBox="1"/>
          <p:nvPr/>
        </p:nvSpPr>
        <p:spPr>
          <a:xfrm>
            <a:off x="18245" y="6237444"/>
            <a:ext cx="5378440" cy="600164"/>
          </a:xfrm>
          <a:prstGeom prst="rect">
            <a:avLst/>
          </a:prstGeom>
          <a:noFill/>
        </p:spPr>
        <p:txBody>
          <a:bodyPr wrap="square" rtlCol="0">
            <a:spAutoFit/>
          </a:bodyPr>
          <a:lstStyle/>
          <a:p>
            <a:r>
              <a:rPr lang="en-US" sz="1100" dirty="0"/>
              <a:t>OC 1 Differentiate between direct and indirect channels of distribution OC 2 Identify the channels of distribution members (e.g., manufacturer, wholesaler, retailer) OC 3 Identify the levels of distribution intensity (e.g., exclusive, selective, intensive)</a:t>
            </a:r>
          </a:p>
        </p:txBody>
      </p:sp>
    </p:spTree>
    <p:extLst>
      <p:ext uri="{BB962C8B-B14F-4D97-AF65-F5344CB8AC3E}">
        <p14:creationId xmlns:p14="http://schemas.microsoft.com/office/powerpoint/2010/main" val="3278365821"/>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6" name="Text Box 6"/>
          <p:cNvSpPr txBox="1">
            <a:spLocks noChangeArrowheads="1"/>
          </p:cNvSpPr>
          <p:nvPr/>
        </p:nvSpPr>
        <p:spPr bwMode="auto">
          <a:xfrm>
            <a:off x="1371600" y="2514600"/>
            <a:ext cx="6781800"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693738" indent="-465138" algn="l">
              <a:defRPr sz="2400">
                <a:solidFill>
                  <a:schemeClr val="tx1"/>
                </a:solidFill>
                <a:latin typeface="Times" panose="02020603050405020304" pitchFamily="18" charset="0"/>
              </a:defRPr>
            </a:lvl3pPr>
            <a:lvl4pPr marL="1028700"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lvl="1">
              <a:spcAft>
                <a:spcPct val="40000"/>
              </a:spcAft>
            </a:pPr>
            <a:r>
              <a:rPr lang="en-US" altLang="en-US" smtClean="0">
                <a:solidFill>
                  <a:srgbClr val="000000"/>
                </a:solidFill>
                <a:latin typeface="Arial" panose="020B0604020202020204" pitchFamily="34" charset="0"/>
              </a:rPr>
              <a:t>Unlike wholesalers and retailers, agents </a:t>
            </a:r>
            <a:br>
              <a:rPr lang="en-US" altLang="en-US" smtClean="0">
                <a:solidFill>
                  <a:srgbClr val="000000"/>
                </a:solidFill>
                <a:latin typeface="Arial" panose="020B0604020202020204" pitchFamily="34" charset="0"/>
              </a:rPr>
            </a:br>
            <a:r>
              <a:rPr lang="en-US" altLang="en-US" smtClean="0">
                <a:solidFill>
                  <a:srgbClr val="000000"/>
                </a:solidFill>
                <a:latin typeface="Arial" panose="020B0604020202020204" pitchFamily="34" charset="0"/>
              </a:rPr>
              <a:t>do not own the goods they sell. </a:t>
            </a:r>
            <a:r>
              <a:rPr lang="en-US" altLang="en-US" b="1" smtClean="0">
                <a:solidFill>
                  <a:srgbClr val="000000"/>
                </a:solidFill>
                <a:latin typeface="Arial" panose="020B0604020202020204" pitchFamily="34" charset="0"/>
              </a:rPr>
              <a:t>Agents </a:t>
            </a:r>
            <a:r>
              <a:rPr lang="en-US" altLang="en-US" smtClean="0">
                <a:solidFill>
                  <a:srgbClr val="000000"/>
                </a:solidFill>
                <a:latin typeface="Arial" panose="020B0604020202020204" pitchFamily="34" charset="0"/>
              </a:rPr>
              <a:t>act </a:t>
            </a:r>
            <a:br>
              <a:rPr lang="en-US" altLang="en-US" smtClean="0">
                <a:solidFill>
                  <a:srgbClr val="000000"/>
                </a:solidFill>
                <a:latin typeface="Arial" panose="020B0604020202020204" pitchFamily="34" charset="0"/>
              </a:rPr>
            </a:br>
            <a:r>
              <a:rPr lang="en-US" altLang="en-US" smtClean="0">
                <a:solidFill>
                  <a:srgbClr val="000000"/>
                </a:solidFill>
                <a:latin typeface="Arial" panose="020B0604020202020204" pitchFamily="34" charset="0"/>
              </a:rPr>
              <a:t>as intermediaries by bringing buyers and </a:t>
            </a:r>
            <a:br>
              <a:rPr lang="en-US" altLang="en-US" smtClean="0">
                <a:solidFill>
                  <a:srgbClr val="000000"/>
                </a:solidFill>
                <a:latin typeface="Arial" panose="020B0604020202020204" pitchFamily="34" charset="0"/>
              </a:rPr>
            </a:br>
            <a:r>
              <a:rPr lang="en-US" altLang="en-US" smtClean="0">
                <a:solidFill>
                  <a:srgbClr val="000000"/>
                </a:solidFill>
                <a:latin typeface="Arial" panose="020B0604020202020204" pitchFamily="34" charset="0"/>
              </a:rPr>
              <a:t>sellers together.</a:t>
            </a:r>
          </a:p>
        </p:txBody>
      </p:sp>
      <p:sp>
        <p:nvSpPr>
          <p:cNvPr id="128007" name="Text Box 7"/>
          <p:cNvSpPr txBox="1">
            <a:spLocks noChangeArrowheads="1"/>
          </p:cNvSpPr>
          <p:nvPr/>
        </p:nvSpPr>
        <p:spPr bwMode="auto">
          <a:xfrm>
            <a:off x="314564" y="1751012"/>
            <a:ext cx="2200035" cy="54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prstTxWarp prst="textPlain">
              <a:avLst/>
            </a:prstTxWarp>
            <a:spAutoFit/>
          </a:bodyPr>
          <a:lstStyle/>
          <a:p>
            <a:pPr eaLnBrk="0" hangingPunct="0">
              <a:lnSpc>
                <a:spcPct val="80000"/>
              </a:lnSpc>
            </a:pPr>
            <a:r>
              <a:rPr lang="en-US" altLang="en-US" dirty="0" smtClean="0">
                <a:solidFill>
                  <a:srgbClr val="FF0000"/>
                </a:solidFill>
                <a:latin typeface="Snap ITC" panose="04040A07060A02020202" pitchFamily="82" charset="0"/>
              </a:rPr>
              <a:t>Agents</a:t>
            </a:r>
          </a:p>
        </p:txBody>
      </p:sp>
      <p:sp>
        <p:nvSpPr>
          <p:cNvPr id="128008" name="Text Box 8"/>
          <p:cNvSpPr txBox="1">
            <a:spLocks noChangeArrowheads="1"/>
          </p:cNvSpPr>
          <p:nvPr/>
        </p:nvSpPr>
        <p:spPr bwMode="auto">
          <a:xfrm>
            <a:off x="1508125" y="4154488"/>
            <a:ext cx="6627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06400" indent="-406400" algn="l">
              <a:defRPr sz="2400">
                <a:solidFill>
                  <a:schemeClr val="tx1"/>
                </a:solidFill>
                <a:latin typeface="Times" panose="02020603050405020304" pitchFamily="18" charset="0"/>
              </a:defRPr>
            </a:lvl1pPr>
            <a:lvl2pPr marL="520700" algn="l">
              <a:defRPr sz="2400">
                <a:solidFill>
                  <a:schemeClr val="tx1"/>
                </a:solidFill>
                <a:latin typeface="Times" panose="02020603050405020304" pitchFamily="18" charset="0"/>
              </a:defRPr>
            </a:lvl2pPr>
            <a:lvl3pPr algn="l">
              <a:defRPr sz="2400">
                <a:solidFill>
                  <a:schemeClr val="tx1"/>
                </a:solidFill>
                <a:latin typeface="Times" panose="02020603050405020304" pitchFamily="18" charset="0"/>
              </a:defRPr>
            </a:lvl3pPr>
            <a:lvl4pPr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0" hangingPunct="0">
              <a:buClr>
                <a:srgbClr val="FF0000"/>
              </a:buClr>
              <a:buFont typeface="Webdings" panose="05030102010509060703" pitchFamily="18" charset="2"/>
              <a:buChar char="="/>
            </a:pPr>
            <a:r>
              <a:rPr lang="en-US" altLang="en-US" b="1" smtClean="0">
                <a:solidFill>
                  <a:srgbClr val="000000"/>
                </a:solidFill>
                <a:latin typeface="Arial" panose="020B0604020202020204" pitchFamily="34" charset="0"/>
              </a:rPr>
              <a:t>Example </a:t>
            </a:r>
            <a:r>
              <a:rPr lang="en-US" altLang="en-US" smtClean="0">
                <a:solidFill>
                  <a:srgbClr val="000000"/>
                </a:solidFill>
                <a:latin typeface="Arial" panose="020B0604020202020204" pitchFamily="34" charset="0"/>
              </a:rPr>
              <a:t> Real estate agents, food brokers, </a:t>
            </a:r>
            <a:br>
              <a:rPr lang="en-US" altLang="en-US" smtClean="0">
                <a:solidFill>
                  <a:srgbClr val="000000"/>
                </a:solidFill>
                <a:latin typeface="Arial" panose="020B0604020202020204" pitchFamily="34" charset="0"/>
              </a:rPr>
            </a:br>
            <a:r>
              <a:rPr lang="en-US" altLang="en-US" smtClean="0">
                <a:solidFill>
                  <a:srgbClr val="000000"/>
                </a:solidFill>
                <a:latin typeface="Arial" panose="020B0604020202020204" pitchFamily="34" charset="0"/>
              </a:rPr>
              <a:t>independent manufacturer’s representatives.</a:t>
            </a:r>
          </a:p>
        </p:txBody>
      </p:sp>
      <p:sp>
        <p:nvSpPr>
          <p:cNvPr id="5" name="TextBox 4"/>
          <p:cNvSpPr txBox="1"/>
          <p:nvPr/>
        </p:nvSpPr>
        <p:spPr>
          <a:xfrm>
            <a:off x="18245" y="6237444"/>
            <a:ext cx="5378440" cy="600164"/>
          </a:xfrm>
          <a:prstGeom prst="rect">
            <a:avLst/>
          </a:prstGeom>
          <a:noFill/>
        </p:spPr>
        <p:txBody>
          <a:bodyPr wrap="square" rtlCol="0">
            <a:spAutoFit/>
          </a:bodyPr>
          <a:lstStyle/>
          <a:p>
            <a:r>
              <a:rPr lang="en-US" sz="1100" dirty="0"/>
              <a:t>OC 1 Differentiate between direct and indirect channels of distribution OC 2 Identify the channels of distribution members (e.g., manufacturer, wholesaler, retailer) OC 3 Identify the levels of distribution intensity (e.g., exclusive, selective, intensive)</a:t>
            </a:r>
          </a:p>
        </p:txBody>
      </p:sp>
    </p:spTree>
    <p:extLst>
      <p:ext uri="{BB962C8B-B14F-4D97-AF65-F5344CB8AC3E}">
        <p14:creationId xmlns:p14="http://schemas.microsoft.com/office/powerpoint/2010/main" val="2381188704"/>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0" name="Text Box 6"/>
          <p:cNvSpPr txBox="1">
            <a:spLocks noChangeArrowheads="1"/>
          </p:cNvSpPr>
          <p:nvPr/>
        </p:nvSpPr>
        <p:spPr bwMode="auto">
          <a:xfrm>
            <a:off x="1295400" y="1447800"/>
            <a:ext cx="7010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449263" algn="l">
              <a:defRPr sz="2400">
                <a:solidFill>
                  <a:schemeClr val="tx1"/>
                </a:solidFill>
                <a:latin typeface="Times" panose="02020603050405020304" pitchFamily="18" charset="0"/>
              </a:defRPr>
            </a:lvl3pPr>
            <a:lvl4pPr marL="563563"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lvl="1">
              <a:spcAft>
                <a:spcPct val="40000"/>
              </a:spcAft>
            </a:pPr>
            <a:r>
              <a:rPr lang="en-US" altLang="en-US" dirty="0" smtClean="0">
                <a:solidFill>
                  <a:srgbClr val="000000"/>
                </a:solidFill>
                <a:latin typeface="Arial" panose="020B0604020202020204" pitchFamily="34" charset="0"/>
              </a:rPr>
              <a:t>Channels of distribution are classified as direct </a:t>
            </a:r>
            <a:br>
              <a:rPr lang="en-US" altLang="en-US" dirty="0" smtClean="0">
                <a:solidFill>
                  <a:srgbClr val="000000"/>
                </a:solidFill>
                <a:latin typeface="Arial" panose="020B0604020202020204" pitchFamily="34" charset="0"/>
              </a:rPr>
            </a:br>
            <a:r>
              <a:rPr lang="en-US" altLang="en-US" dirty="0" smtClean="0">
                <a:solidFill>
                  <a:srgbClr val="000000"/>
                </a:solidFill>
                <a:latin typeface="Arial" panose="020B0604020202020204" pitchFamily="34" charset="0"/>
              </a:rPr>
              <a:t>or indirect. </a:t>
            </a:r>
          </a:p>
          <a:p>
            <a:pPr lvl="1">
              <a:spcAft>
                <a:spcPct val="40000"/>
              </a:spcAft>
            </a:pPr>
            <a:r>
              <a:rPr lang="en-US" altLang="en-US" b="1" dirty="0" smtClean="0">
                <a:solidFill>
                  <a:srgbClr val="000000"/>
                </a:solidFill>
                <a:latin typeface="Arial" panose="020B0604020202020204" pitchFamily="34" charset="0"/>
              </a:rPr>
              <a:t>Direct distribution </a:t>
            </a:r>
            <a:r>
              <a:rPr lang="en-US" altLang="en-US" dirty="0" smtClean="0">
                <a:solidFill>
                  <a:srgbClr val="000000"/>
                </a:solidFill>
                <a:latin typeface="Arial" panose="020B0604020202020204" pitchFamily="34" charset="0"/>
              </a:rPr>
              <a:t>occurs when the goods or services are sold from the producer directly to the customer; no intermediaries are involved. </a:t>
            </a:r>
          </a:p>
          <a:p>
            <a:pPr lvl="1">
              <a:spcAft>
                <a:spcPct val="40000"/>
              </a:spcAft>
            </a:pPr>
            <a:r>
              <a:rPr lang="en-US" altLang="en-US" b="1" dirty="0" smtClean="0">
                <a:solidFill>
                  <a:srgbClr val="000000"/>
                </a:solidFill>
                <a:latin typeface="Arial" panose="020B0604020202020204" pitchFamily="34" charset="0"/>
              </a:rPr>
              <a:t>Indirect distribution </a:t>
            </a:r>
            <a:r>
              <a:rPr lang="en-US" altLang="en-US" dirty="0" smtClean="0">
                <a:solidFill>
                  <a:srgbClr val="000000"/>
                </a:solidFill>
                <a:latin typeface="Arial" panose="020B0604020202020204" pitchFamily="34" charset="0"/>
              </a:rPr>
              <a:t>involves one or more intermediaries.</a:t>
            </a:r>
          </a:p>
        </p:txBody>
      </p:sp>
      <p:sp>
        <p:nvSpPr>
          <p:cNvPr id="129031" name="Text Box 7"/>
          <p:cNvSpPr txBox="1">
            <a:spLocks noChangeArrowheads="1"/>
          </p:cNvSpPr>
          <p:nvPr/>
        </p:nvSpPr>
        <p:spPr bwMode="auto">
          <a:xfrm>
            <a:off x="152400" y="228600"/>
            <a:ext cx="600710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eaLnBrk="0" hangingPunct="0">
              <a:lnSpc>
                <a:spcPct val="80000"/>
              </a:lnSpc>
            </a:pPr>
            <a:r>
              <a:rPr lang="en-US" altLang="en-US" dirty="0" smtClean="0">
                <a:solidFill>
                  <a:srgbClr val="FF0000"/>
                </a:solidFill>
                <a:latin typeface="Snap ITC" panose="04040A07060A02020202" pitchFamily="82" charset="0"/>
              </a:rPr>
              <a:t>Direct and Indirect Channels</a:t>
            </a:r>
          </a:p>
        </p:txBody>
      </p:sp>
      <p:pic>
        <p:nvPicPr>
          <p:cNvPr id="2" name="Picture 1"/>
          <p:cNvPicPr>
            <a:picLocks noChangeAspect="1"/>
          </p:cNvPicPr>
          <p:nvPr/>
        </p:nvPicPr>
        <p:blipFill>
          <a:blip r:embed="rId2"/>
          <a:stretch>
            <a:fillRect/>
          </a:stretch>
        </p:blipFill>
        <p:spPr>
          <a:xfrm>
            <a:off x="5087937" y="4343400"/>
            <a:ext cx="2143125" cy="2143125"/>
          </a:xfrm>
          <a:prstGeom prst="rect">
            <a:avLst/>
          </a:prstGeom>
        </p:spPr>
      </p:pic>
      <p:sp>
        <p:nvSpPr>
          <p:cNvPr id="5" name="TextBox 4"/>
          <p:cNvSpPr txBox="1"/>
          <p:nvPr/>
        </p:nvSpPr>
        <p:spPr>
          <a:xfrm>
            <a:off x="18245" y="6237444"/>
            <a:ext cx="5378440" cy="600164"/>
          </a:xfrm>
          <a:prstGeom prst="rect">
            <a:avLst/>
          </a:prstGeom>
          <a:noFill/>
        </p:spPr>
        <p:txBody>
          <a:bodyPr wrap="square" rtlCol="0">
            <a:spAutoFit/>
          </a:bodyPr>
          <a:lstStyle/>
          <a:p>
            <a:r>
              <a:rPr lang="en-US" sz="1100" dirty="0"/>
              <a:t>OC 1 Differentiate between direct and indirect channels of distribution OC 2 Identify the channels of distribution members (e.g., manufacturer, wholesaler, retailer) OC 3 Identify the levels of distribution intensity (e.g., exclusive, selective, intensive)</a:t>
            </a:r>
          </a:p>
        </p:txBody>
      </p:sp>
    </p:spTree>
    <p:extLst>
      <p:ext uri="{BB962C8B-B14F-4D97-AF65-F5344CB8AC3E}">
        <p14:creationId xmlns:p14="http://schemas.microsoft.com/office/powerpoint/2010/main" val="1722609073"/>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8" name="Text Box 14"/>
          <p:cNvSpPr txBox="1">
            <a:spLocks noChangeArrowheads="1"/>
          </p:cNvSpPr>
          <p:nvPr/>
        </p:nvSpPr>
        <p:spPr bwMode="auto">
          <a:xfrm>
            <a:off x="1295400" y="838200"/>
            <a:ext cx="6546850" cy="114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eaLnBrk="0" hangingPunct="0">
              <a:lnSpc>
                <a:spcPct val="85000"/>
              </a:lnSpc>
            </a:pPr>
            <a:r>
              <a:rPr lang="en-US" altLang="en-US" sz="2800" b="1" smtClean="0">
                <a:solidFill>
                  <a:srgbClr val="FF0000"/>
                </a:solidFill>
                <a:latin typeface="Snap ITC" panose="04040A07060A02020202" pitchFamily="82" charset="0"/>
              </a:rPr>
              <a:t>Reviewing Key Terms and Concepts</a:t>
            </a:r>
          </a:p>
        </p:txBody>
      </p:sp>
      <p:sp>
        <p:nvSpPr>
          <p:cNvPr id="21519" name="Text Box 15"/>
          <p:cNvSpPr txBox="1">
            <a:spLocks noChangeArrowheads="1"/>
          </p:cNvSpPr>
          <p:nvPr/>
        </p:nvSpPr>
        <p:spPr bwMode="auto">
          <a:xfrm>
            <a:off x="381000" y="2286000"/>
            <a:ext cx="8001000" cy="33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6350" algn="l">
              <a:defRPr sz="2400">
                <a:solidFill>
                  <a:schemeClr val="tx1"/>
                </a:solidFill>
                <a:latin typeface="Times" panose="02020603050405020304" pitchFamily="18" charset="0"/>
              </a:defRPr>
            </a:lvl1pPr>
            <a:lvl2pPr marL="508000" indent="-387350" algn="l">
              <a:defRPr sz="2400">
                <a:solidFill>
                  <a:schemeClr val="tx1"/>
                </a:solidFill>
                <a:latin typeface="Times" panose="02020603050405020304" pitchFamily="18" charset="0"/>
              </a:defRPr>
            </a:lvl2pPr>
            <a:lvl3pPr marL="1606550" indent="-457200" algn="l">
              <a:defRPr sz="2400">
                <a:solidFill>
                  <a:schemeClr val="tx1"/>
                </a:solidFill>
                <a:latin typeface="Times" panose="02020603050405020304" pitchFamily="18" charset="0"/>
              </a:defRPr>
            </a:lvl3pPr>
            <a:lvl4pPr marL="2178050" indent="-457200" algn="l">
              <a:defRPr sz="2400">
                <a:solidFill>
                  <a:schemeClr val="tx1"/>
                </a:solidFill>
                <a:latin typeface="Times" panose="02020603050405020304" pitchFamily="18" charset="0"/>
              </a:defRPr>
            </a:lvl4pPr>
            <a:lvl5pPr marL="2749550" indent="-457200" algn="l">
              <a:defRPr sz="2400">
                <a:solidFill>
                  <a:schemeClr val="tx1"/>
                </a:solidFill>
                <a:latin typeface="Times" panose="02020603050405020304" pitchFamily="18" charset="0"/>
              </a:defRPr>
            </a:lvl5pPr>
            <a:lvl6pPr marL="3206750" indent="-457200" eaLnBrk="0" fontAlgn="base" hangingPunct="0">
              <a:spcBef>
                <a:spcPct val="0"/>
              </a:spcBef>
              <a:spcAft>
                <a:spcPct val="0"/>
              </a:spcAft>
              <a:defRPr sz="2400">
                <a:solidFill>
                  <a:schemeClr val="tx1"/>
                </a:solidFill>
                <a:latin typeface="Times" panose="02020603050405020304" pitchFamily="18" charset="0"/>
              </a:defRPr>
            </a:lvl6pPr>
            <a:lvl7pPr marL="3663950" indent="-457200" eaLnBrk="0" fontAlgn="base" hangingPunct="0">
              <a:spcBef>
                <a:spcPct val="0"/>
              </a:spcBef>
              <a:spcAft>
                <a:spcPct val="0"/>
              </a:spcAft>
              <a:defRPr sz="2400">
                <a:solidFill>
                  <a:schemeClr val="tx1"/>
                </a:solidFill>
                <a:latin typeface="Times" panose="02020603050405020304" pitchFamily="18" charset="0"/>
              </a:defRPr>
            </a:lvl7pPr>
            <a:lvl8pPr marL="4121150" indent="-457200" eaLnBrk="0" fontAlgn="base" hangingPunct="0">
              <a:spcBef>
                <a:spcPct val="0"/>
              </a:spcBef>
              <a:spcAft>
                <a:spcPct val="0"/>
              </a:spcAft>
              <a:defRPr sz="2400">
                <a:solidFill>
                  <a:schemeClr val="tx1"/>
                </a:solidFill>
                <a:latin typeface="Times" panose="02020603050405020304" pitchFamily="18" charset="0"/>
              </a:defRPr>
            </a:lvl8pPr>
            <a:lvl9pPr marL="4578350" indent="-457200" eaLnBrk="0" fontAlgn="base" hangingPunct="0">
              <a:spcBef>
                <a:spcPct val="0"/>
              </a:spcBef>
              <a:spcAft>
                <a:spcPct val="0"/>
              </a:spcAft>
              <a:defRPr sz="2400">
                <a:solidFill>
                  <a:schemeClr val="tx1"/>
                </a:solidFill>
                <a:latin typeface="Times" panose="02020603050405020304" pitchFamily="18" charset="0"/>
              </a:defRPr>
            </a:lvl9pPr>
          </a:lstStyle>
          <a:p>
            <a:pPr lvl="1">
              <a:lnSpc>
                <a:spcPct val="90000"/>
              </a:lnSpc>
              <a:spcAft>
                <a:spcPct val="20000"/>
              </a:spcAft>
            </a:pPr>
            <a:r>
              <a:rPr lang="en-US" altLang="en-US" dirty="0" smtClean="0">
                <a:solidFill>
                  <a:srgbClr val="000000"/>
                </a:solidFill>
                <a:latin typeface="Arial Black" panose="020B0A04020102020204" pitchFamily="34" charset="0"/>
              </a:rPr>
              <a:t>1.</a:t>
            </a:r>
            <a:r>
              <a:rPr lang="en-US" altLang="en-US" dirty="0" smtClean="0">
                <a:solidFill>
                  <a:srgbClr val="000000"/>
                </a:solidFill>
                <a:latin typeface="Arial" panose="020B0604020202020204" pitchFamily="34" charset="0"/>
              </a:rPr>
              <a:t> What is a channel of distribution?</a:t>
            </a:r>
          </a:p>
          <a:p>
            <a:pPr lvl="1">
              <a:lnSpc>
                <a:spcPct val="90000"/>
              </a:lnSpc>
              <a:spcAft>
                <a:spcPct val="20000"/>
              </a:spcAft>
            </a:pPr>
            <a:r>
              <a:rPr lang="en-US" altLang="en-US" dirty="0" smtClean="0">
                <a:solidFill>
                  <a:srgbClr val="000000"/>
                </a:solidFill>
                <a:latin typeface="Arial Black" panose="020B0A04020102020204" pitchFamily="34" charset="0"/>
              </a:rPr>
              <a:t>2.</a:t>
            </a:r>
            <a:r>
              <a:rPr lang="en-US" altLang="en-US" dirty="0" smtClean="0">
                <a:solidFill>
                  <a:srgbClr val="000000"/>
                </a:solidFill>
                <a:latin typeface="Arial" panose="020B0604020202020204" pitchFamily="34" charset="0"/>
              </a:rPr>
              <a:t> Name two major types of merchant intermediaries.</a:t>
            </a:r>
          </a:p>
          <a:p>
            <a:pPr lvl="1">
              <a:lnSpc>
                <a:spcPct val="90000"/>
              </a:lnSpc>
              <a:spcAft>
                <a:spcPct val="20000"/>
              </a:spcAft>
            </a:pPr>
            <a:r>
              <a:rPr lang="en-US" altLang="en-US" dirty="0" smtClean="0">
                <a:solidFill>
                  <a:srgbClr val="000000"/>
                </a:solidFill>
                <a:latin typeface="Arial Black" panose="020B0A04020102020204" pitchFamily="34" charset="0"/>
              </a:rPr>
              <a:t>3.</a:t>
            </a:r>
            <a:r>
              <a:rPr lang="en-US" altLang="en-US" dirty="0" smtClean="0">
                <a:solidFill>
                  <a:srgbClr val="000000"/>
                </a:solidFill>
                <a:latin typeface="Arial" panose="020B0604020202020204" pitchFamily="34" charset="0"/>
              </a:rPr>
              <a:t> What type of intermediary is a rack jobber? A drop shipper? </a:t>
            </a:r>
          </a:p>
          <a:p>
            <a:pPr lvl="1">
              <a:lnSpc>
                <a:spcPct val="90000"/>
              </a:lnSpc>
              <a:spcAft>
                <a:spcPct val="20000"/>
              </a:spcAft>
            </a:pPr>
            <a:r>
              <a:rPr lang="en-US" altLang="en-US" dirty="0" smtClean="0">
                <a:solidFill>
                  <a:srgbClr val="000000"/>
                </a:solidFill>
                <a:latin typeface="Arial Black" panose="020B0A04020102020204" pitchFamily="34" charset="0"/>
              </a:rPr>
              <a:t>4.</a:t>
            </a:r>
            <a:r>
              <a:rPr lang="en-US" altLang="en-US" dirty="0" smtClean="0">
                <a:solidFill>
                  <a:srgbClr val="000000"/>
                </a:solidFill>
                <a:latin typeface="Arial" panose="020B0604020202020204" pitchFamily="34" charset="0"/>
              </a:rPr>
              <a:t> Distinguish between brick and mortar and online retailers.</a:t>
            </a:r>
          </a:p>
          <a:p>
            <a:pPr lvl="1">
              <a:lnSpc>
                <a:spcPct val="90000"/>
              </a:lnSpc>
              <a:spcAft>
                <a:spcPct val="20000"/>
              </a:spcAft>
            </a:pPr>
            <a:r>
              <a:rPr lang="en-US" altLang="en-US" dirty="0" smtClean="0">
                <a:solidFill>
                  <a:srgbClr val="000000"/>
                </a:solidFill>
                <a:latin typeface="Arial Black" panose="020B0A04020102020204" pitchFamily="34" charset="0"/>
              </a:rPr>
              <a:t>5.</a:t>
            </a:r>
            <a:r>
              <a:rPr lang="en-US" altLang="en-US" dirty="0" smtClean="0">
                <a:solidFill>
                  <a:srgbClr val="000000"/>
                </a:solidFill>
                <a:latin typeface="Arial" panose="020B0604020202020204" pitchFamily="34" charset="0"/>
              </a:rPr>
              <a:t> Which type of distribution channel—direct or indirect—is used more frequently for consumer products? For industrial products?</a:t>
            </a:r>
          </a:p>
        </p:txBody>
      </p:sp>
      <p:sp>
        <p:nvSpPr>
          <p:cNvPr id="4" name="TextBox 3"/>
          <p:cNvSpPr txBox="1"/>
          <p:nvPr/>
        </p:nvSpPr>
        <p:spPr>
          <a:xfrm>
            <a:off x="18245" y="6237444"/>
            <a:ext cx="5378440" cy="600164"/>
          </a:xfrm>
          <a:prstGeom prst="rect">
            <a:avLst/>
          </a:prstGeom>
          <a:noFill/>
        </p:spPr>
        <p:txBody>
          <a:bodyPr wrap="square" rtlCol="0">
            <a:spAutoFit/>
          </a:bodyPr>
          <a:lstStyle/>
          <a:p>
            <a:r>
              <a:rPr lang="en-US" sz="1100" dirty="0"/>
              <a:t>OC 1 Differentiate between direct and indirect channels of distribution OC 2 Identify the channels of distribution members (e.g., manufacturer, wholesaler, retailer) OC 3 Identify the levels of distribution intensity (e.g., exclusive, selective, intensive)</a:t>
            </a:r>
          </a:p>
        </p:txBody>
      </p:sp>
    </p:spTree>
    <p:extLst>
      <p:ext uri="{BB962C8B-B14F-4D97-AF65-F5344CB8AC3E}">
        <p14:creationId xmlns:p14="http://schemas.microsoft.com/office/powerpoint/2010/main" val="1191693011"/>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Channel Management</a:t>
            </a:r>
          </a:p>
        </p:txBody>
      </p:sp>
      <p:sp>
        <p:nvSpPr>
          <p:cNvPr id="4" name="TextBox 3"/>
          <p:cNvSpPr txBox="1"/>
          <p:nvPr/>
        </p:nvSpPr>
        <p:spPr>
          <a:xfrm>
            <a:off x="18245" y="6237444"/>
            <a:ext cx="5378440" cy="600164"/>
          </a:xfrm>
          <a:prstGeom prst="rect">
            <a:avLst/>
          </a:prstGeom>
          <a:noFill/>
        </p:spPr>
        <p:txBody>
          <a:bodyPr wrap="square" rtlCol="0">
            <a:spAutoFit/>
          </a:bodyPr>
          <a:lstStyle/>
          <a:p>
            <a:r>
              <a:rPr lang="en-US" sz="1100" dirty="0">
                <a:solidFill>
                  <a:schemeClr val="bg1"/>
                </a:solidFill>
              </a:rPr>
              <a:t>OC 1 Differentiate between direct and indirect channels of distribution OC 2 Identify the channels of distribution members (e.g., manufacturer, wholesaler, retailer) OC 3 Identify the levels of distribution intensity (e.g., exclusive, selective, intensive)</a:t>
            </a:r>
          </a:p>
        </p:txBody>
      </p:sp>
    </p:spTree>
    <p:extLst>
      <p:ext uri="{BB962C8B-B14F-4D97-AF65-F5344CB8AC3E}">
        <p14:creationId xmlns:p14="http://schemas.microsoft.com/office/powerpoint/2010/main" val="4178685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Understanding Distribution Planning</a:t>
            </a:r>
          </a:p>
        </p:txBody>
      </p:sp>
      <p:sp>
        <p:nvSpPr>
          <p:cNvPr id="27651" name="Rectangle 3"/>
          <p:cNvSpPr>
            <a:spLocks noGrp="1" noChangeArrowheads="1"/>
          </p:cNvSpPr>
          <p:nvPr>
            <p:ph type="body" idx="1"/>
          </p:nvPr>
        </p:nvSpPr>
        <p:spPr/>
        <p:txBody>
          <a:bodyPr/>
          <a:lstStyle/>
          <a:p>
            <a:pPr eaLnBrk="1" hangingPunct="1"/>
            <a:r>
              <a:rPr lang="en-US" sz="2900" smtClean="0"/>
              <a:t>Key Considerations in Distribution Planning </a:t>
            </a:r>
          </a:p>
          <a:p>
            <a:pPr eaLnBrk="1" hangingPunct="1"/>
            <a:r>
              <a:rPr lang="en-US" sz="2900" smtClean="0"/>
              <a:t>Involves decisions about a product’s physical movement and transfer of ownership from producer to consumer</a:t>
            </a:r>
          </a:p>
          <a:p>
            <a:pPr eaLnBrk="1" hangingPunct="1"/>
            <a:r>
              <a:rPr lang="en-US" sz="2900" smtClean="0"/>
              <a:t>The decisions affect a firm’s marketing program.</a:t>
            </a:r>
          </a:p>
          <a:p>
            <a:pPr eaLnBrk="1" hangingPunct="1"/>
            <a:r>
              <a:rPr lang="en-US" sz="2900" smtClean="0"/>
              <a:t>Some of the major considerations follow: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anim calcmode="lin" valueType="num">
                                      <p:cBhvr>
                                        <p:cTn id="8" dur="500" fill="hold"/>
                                        <p:tgtEl>
                                          <p:spTgt spid="27651">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2765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27651">
                                            <p:txEl>
                                              <p:pRg st="1" end="1"/>
                                            </p:txEl>
                                          </p:spTgt>
                                        </p:tgtEl>
                                        <p:attrNameLst>
                                          <p:attrName>style.visibility</p:attrName>
                                        </p:attrNameLst>
                                      </p:cBhvr>
                                      <p:to>
                                        <p:strVal val="visible"/>
                                      </p:to>
                                    </p:set>
                                    <p:animEffect transition="in" filter="fade">
                                      <p:cBhvr>
                                        <p:cTn id="14" dur="500"/>
                                        <p:tgtEl>
                                          <p:spTgt spid="27651">
                                            <p:txEl>
                                              <p:pRg st="1" end="1"/>
                                            </p:txEl>
                                          </p:spTgt>
                                        </p:tgtEl>
                                      </p:cBhvr>
                                    </p:animEffect>
                                    <p:anim calcmode="lin" valueType="num">
                                      <p:cBhvr>
                                        <p:cTn id="15" dur="500" fill="hold"/>
                                        <p:tgtEl>
                                          <p:spTgt spid="27651">
                                            <p:txEl>
                                              <p:pRg st="1" end="1"/>
                                            </p:txEl>
                                          </p:spTgt>
                                        </p:tgtEl>
                                        <p:attrNameLst>
                                          <p:attrName>ppt_w</p:attrName>
                                        </p:attrNameLst>
                                      </p:cBhvr>
                                      <p:tavLst>
                                        <p:tav tm="0" fmla="#ppt_w*sin(2.5*pi*$)">
                                          <p:val>
                                            <p:fltVal val="0"/>
                                          </p:val>
                                        </p:tav>
                                        <p:tav tm="100000">
                                          <p:val>
                                            <p:fltVal val="1"/>
                                          </p:val>
                                        </p:tav>
                                      </p:tavLst>
                                    </p:anim>
                                    <p:anim calcmode="lin" valueType="num">
                                      <p:cBhvr>
                                        <p:cTn id="16" dur="500" fill="hold"/>
                                        <p:tgtEl>
                                          <p:spTgt spid="2765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27651">
                                            <p:txEl>
                                              <p:pRg st="2" end="2"/>
                                            </p:txEl>
                                          </p:spTgt>
                                        </p:tgtEl>
                                        <p:attrNameLst>
                                          <p:attrName>style.visibility</p:attrName>
                                        </p:attrNameLst>
                                      </p:cBhvr>
                                      <p:to>
                                        <p:strVal val="visible"/>
                                      </p:to>
                                    </p:set>
                                    <p:animEffect transition="in" filter="fade">
                                      <p:cBhvr>
                                        <p:cTn id="21" dur="500"/>
                                        <p:tgtEl>
                                          <p:spTgt spid="27651">
                                            <p:txEl>
                                              <p:pRg st="2" end="2"/>
                                            </p:txEl>
                                          </p:spTgt>
                                        </p:tgtEl>
                                      </p:cBhvr>
                                    </p:animEffect>
                                    <p:anim calcmode="lin" valueType="num">
                                      <p:cBhvr>
                                        <p:cTn id="22" dur="500" fill="hold"/>
                                        <p:tgtEl>
                                          <p:spTgt spid="27651">
                                            <p:txEl>
                                              <p:pRg st="2" end="2"/>
                                            </p:txEl>
                                          </p:spTgt>
                                        </p:tgtEl>
                                        <p:attrNameLst>
                                          <p:attrName>ppt_w</p:attrName>
                                        </p:attrNameLst>
                                      </p:cBhvr>
                                      <p:tavLst>
                                        <p:tav tm="0" fmla="#ppt_w*sin(2.5*pi*$)">
                                          <p:val>
                                            <p:fltVal val="0"/>
                                          </p:val>
                                        </p:tav>
                                        <p:tav tm="100000">
                                          <p:val>
                                            <p:fltVal val="1"/>
                                          </p:val>
                                        </p:tav>
                                      </p:tavLst>
                                    </p:anim>
                                    <p:anim calcmode="lin" valueType="num">
                                      <p:cBhvr>
                                        <p:cTn id="23" dur="500" fill="hold"/>
                                        <p:tgtEl>
                                          <p:spTgt spid="2765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27651">
                                            <p:txEl>
                                              <p:pRg st="3" end="3"/>
                                            </p:txEl>
                                          </p:spTgt>
                                        </p:tgtEl>
                                        <p:attrNameLst>
                                          <p:attrName>style.visibility</p:attrName>
                                        </p:attrNameLst>
                                      </p:cBhvr>
                                      <p:to>
                                        <p:strVal val="visible"/>
                                      </p:to>
                                    </p:set>
                                    <p:animEffect transition="in" filter="fade">
                                      <p:cBhvr>
                                        <p:cTn id="28" dur="500"/>
                                        <p:tgtEl>
                                          <p:spTgt spid="27651">
                                            <p:txEl>
                                              <p:pRg st="3" end="3"/>
                                            </p:txEl>
                                          </p:spTgt>
                                        </p:tgtEl>
                                      </p:cBhvr>
                                    </p:animEffect>
                                    <p:anim calcmode="lin" valueType="num">
                                      <p:cBhvr>
                                        <p:cTn id="29" dur="500" fill="hold"/>
                                        <p:tgtEl>
                                          <p:spTgt spid="27651">
                                            <p:txEl>
                                              <p:pRg st="3" end="3"/>
                                            </p:txEl>
                                          </p:spTgt>
                                        </p:tgtEl>
                                        <p:attrNameLst>
                                          <p:attrName>ppt_w</p:attrName>
                                        </p:attrNameLst>
                                      </p:cBhvr>
                                      <p:tavLst>
                                        <p:tav tm="0" fmla="#ppt_w*sin(2.5*pi*$)">
                                          <p:val>
                                            <p:fltVal val="0"/>
                                          </p:val>
                                        </p:tav>
                                        <p:tav tm="100000">
                                          <p:val>
                                            <p:fltVal val="1"/>
                                          </p:val>
                                        </p:tav>
                                      </p:tavLst>
                                    </p:anim>
                                    <p:anim calcmode="lin" valueType="num">
                                      <p:cBhvr>
                                        <p:cTn id="30" dur="500" fill="hold"/>
                                        <p:tgtEl>
                                          <p:spTgt spid="27651">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Understanding Distribution Planning</a:t>
            </a:r>
          </a:p>
        </p:txBody>
      </p:sp>
      <p:sp>
        <p:nvSpPr>
          <p:cNvPr id="11267" name="Rectangle 3"/>
          <p:cNvSpPr>
            <a:spLocks noGrp="1" noChangeArrowheads="1"/>
          </p:cNvSpPr>
          <p:nvPr>
            <p:ph type="body" idx="1"/>
          </p:nvPr>
        </p:nvSpPr>
        <p:spPr/>
        <p:txBody>
          <a:bodyPr/>
          <a:lstStyle/>
          <a:p>
            <a:pPr eaLnBrk="1" hangingPunct="1">
              <a:lnSpc>
                <a:spcPct val="90000"/>
              </a:lnSpc>
            </a:pPr>
            <a:r>
              <a:rPr lang="en-US" sz="2900" u="sng" smtClean="0"/>
              <a:t>Multiple Distribution</a:t>
            </a:r>
            <a:r>
              <a:rPr lang="en-US" sz="2900" smtClean="0"/>
              <a:t> – used when a product fits the needs of both industrial and customer markets.</a:t>
            </a:r>
          </a:p>
        </p:txBody>
      </p:sp>
      <p:pic>
        <p:nvPicPr>
          <p:cNvPr id="6148" name="Picture 3" descr="Otis Spunkmeyer Sweet Discovery® Frozen Cookie Dou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32004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oti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09800"/>
            <a:ext cx="22574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8"/>
          <p:cNvSpPr txBox="1">
            <a:spLocks noChangeArrowheads="1"/>
          </p:cNvSpPr>
          <p:nvPr/>
        </p:nvSpPr>
        <p:spPr bwMode="auto">
          <a:xfrm>
            <a:off x="4267200" y="3200400"/>
            <a:ext cx="4495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b="1">
                <a:solidFill>
                  <a:srgbClr val="FF0000"/>
                </a:solidFill>
              </a:rPr>
              <a:t>“We're #1</a:t>
            </a:r>
            <a:r>
              <a:rPr lang="en-US">
                <a:solidFill>
                  <a:srgbClr val="FF0000"/>
                </a:solidFill>
              </a:rPr>
              <a:t> in every foodservice segment: K-12 Schools, College/University, Healthcare, Business Dining, Lodging, and Restaurants!“ You can also buy this brand in your local grocery store.</a:t>
            </a:r>
          </a:p>
        </p:txBody>
      </p:sp>
      <p:pic>
        <p:nvPicPr>
          <p:cNvPr id="6151" name="Picture 10" descr="img_muff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667000"/>
            <a:ext cx="1905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4" descr="img_brown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67000"/>
            <a:ext cx="1905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Understanding Distribution Planning</a:t>
            </a:r>
          </a:p>
        </p:txBody>
      </p:sp>
      <p:sp>
        <p:nvSpPr>
          <p:cNvPr id="28675" name="Rectangle 3"/>
          <p:cNvSpPr>
            <a:spLocks noGrp="1" noChangeArrowheads="1"/>
          </p:cNvSpPr>
          <p:nvPr>
            <p:ph type="body" idx="1"/>
          </p:nvPr>
        </p:nvSpPr>
        <p:spPr/>
        <p:txBody>
          <a:bodyPr/>
          <a:lstStyle/>
          <a:p>
            <a:pPr eaLnBrk="1" hangingPunct="1"/>
            <a:r>
              <a:rPr lang="en-US" sz="2900" u="sng" smtClean="0"/>
              <a:t>Control vs. Costs</a:t>
            </a:r>
            <a:r>
              <a:rPr lang="en-US" sz="2900" smtClean="0"/>
              <a:t> – Producers must weigh the control they want to keep</a:t>
            </a:r>
          </a:p>
          <a:p>
            <a:pPr lvl="1" eaLnBrk="1" hangingPunct="1"/>
            <a:r>
              <a:rPr lang="en-US" sz="2900" smtClean="0"/>
              <a:t>Who does the selling?</a:t>
            </a:r>
          </a:p>
          <a:p>
            <a:pPr lvl="2" eaLnBrk="1" hangingPunct="1"/>
            <a:r>
              <a:rPr lang="en-US" sz="2900" smtClean="0"/>
              <a:t> A direct sales force is costly.</a:t>
            </a:r>
          </a:p>
          <a:p>
            <a:pPr lvl="2" eaLnBrk="1" hangingPunct="1"/>
            <a:r>
              <a:rPr lang="en-US" sz="2900" smtClean="0"/>
              <a:t>With an agent, a manufacturer loses some of its control over how sales are made</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675">
                                            <p:txEl>
                                              <p:pRg st="0" end="0"/>
                                            </p:txEl>
                                          </p:spTgt>
                                        </p:tgtEl>
                                        <p:attrNameLst>
                                          <p:attrName>style.visibility</p:attrName>
                                        </p:attrNameLst>
                                      </p:cBhvr>
                                      <p:to>
                                        <p:strVal val="visible"/>
                                      </p:to>
                                    </p:set>
                                    <p:anim calcmode="discrete" valueType="clr">
                                      <p:cBhvr override="childStyle">
                                        <p:cTn id="7" dur="80"/>
                                        <p:tgtEl>
                                          <p:spTgt spid="286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8675">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8675">
                                            <p:txEl>
                                              <p:pRg st="1" end="1"/>
                                            </p:txEl>
                                          </p:spTgt>
                                        </p:tgtEl>
                                        <p:attrNameLst>
                                          <p:attrName>style.visibility</p:attrName>
                                        </p:attrNameLst>
                                      </p:cBhvr>
                                      <p:to>
                                        <p:strVal val="visible"/>
                                      </p:to>
                                    </p:set>
                                    <p:anim calcmode="discrete" valueType="clr">
                                      <p:cBhvr override="childStyle">
                                        <p:cTn id="14" dur="80"/>
                                        <p:tgtEl>
                                          <p:spTgt spid="286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8675">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28675">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8675">
                                            <p:txEl>
                                              <p:pRg st="2" end="2"/>
                                            </p:txEl>
                                          </p:spTgt>
                                        </p:tgtEl>
                                        <p:attrNameLst>
                                          <p:attrName>style.visibility</p:attrName>
                                        </p:attrNameLst>
                                      </p:cBhvr>
                                      <p:to>
                                        <p:strVal val="visible"/>
                                      </p:to>
                                    </p:set>
                                    <p:anim calcmode="discrete" valueType="clr">
                                      <p:cBhvr override="childStyle">
                                        <p:cTn id="21" dur="80"/>
                                        <p:tgtEl>
                                          <p:spTgt spid="2867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8675">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28675">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8675">
                                            <p:txEl>
                                              <p:pRg st="3" end="3"/>
                                            </p:txEl>
                                          </p:spTgt>
                                        </p:tgtEl>
                                        <p:attrNameLst>
                                          <p:attrName>style.visibility</p:attrName>
                                        </p:attrNameLst>
                                      </p:cBhvr>
                                      <p:to>
                                        <p:strVal val="visible"/>
                                      </p:to>
                                    </p:set>
                                    <p:anim calcmode="discrete" valueType="clr">
                                      <p:cBhvr override="childStyle">
                                        <p:cTn id="28" dur="80"/>
                                        <p:tgtEl>
                                          <p:spTgt spid="2867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8675">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2867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Text Box 17"/>
          <p:cNvSpPr txBox="1">
            <a:spLocks noChangeArrowheads="1"/>
          </p:cNvSpPr>
          <p:nvPr/>
        </p:nvSpPr>
        <p:spPr bwMode="auto">
          <a:xfrm>
            <a:off x="228600" y="304800"/>
            <a:ext cx="4114800" cy="1144588"/>
          </a:xfrm>
          <a:prstGeom prst="rect">
            <a:avLst/>
          </a:prstGeom>
          <a:noFill/>
          <a:ln>
            <a:noFill/>
          </a:ln>
          <a:effectLst>
            <a:outerShdw dist="35921" dir="2700000" algn="ctr" rotWithShape="0">
              <a:srgbClr val="B3B3B3">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prstTxWarp prst="textPlain">
              <a:avLst/>
            </a:prstTxWarp>
            <a:spAutoFit/>
          </a:bodyPr>
          <a:lstStyle/>
          <a:p>
            <a:pPr eaLnBrk="0" hangingPunct="0">
              <a:lnSpc>
                <a:spcPct val="80000"/>
              </a:lnSpc>
            </a:pPr>
            <a:r>
              <a:rPr lang="en-US" altLang="en-US" sz="3000" b="1" dirty="0" smtClean="0">
                <a:solidFill>
                  <a:srgbClr val="003FBF"/>
                </a:solidFill>
                <a:latin typeface="Snap ITC" panose="04040A07060A02020202" pitchFamily="82" charset="0"/>
              </a:rPr>
              <a:t>Distribution</a:t>
            </a:r>
          </a:p>
        </p:txBody>
      </p:sp>
      <p:sp>
        <p:nvSpPr>
          <p:cNvPr id="4131" name="Text Box 35"/>
          <p:cNvSpPr txBox="1">
            <a:spLocks noChangeArrowheads="1"/>
          </p:cNvSpPr>
          <p:nvPr/>
        </p:nvSpPr>
        <p:spPr bwMode="auto">
          <a:xfrm>
            <a:off x="1295400" y="2133600"/>
            <a:ext cx="6934200"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508000" indent="-393700" algn="l">
              <a:defRPr sz="2400">
                <a:solidFill>
                  <a:schemeClr val="tx1"/>
                </a:solidFill>
                <a:latin typeface="Times" panose="02020603050405020304" pitchFamily="18" charset="0"/>
              </a:defRPr>
            </a:lvl2pPr>
            <a:lvl3pPr algn="l">
              <a:defRPr sz="2400">
                <a:solidFill>
                  <a:schemeClr val="tx1"/>
                </a:solidFill>
                <a:latin typeface="Times" panose="02020603050405020304" pitchFamily="18" charset="0"/>
              </a:defRPr>
            </a:lvl3pPr>
            <a:lvl4pPr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lvl="1">
              <a:spcAft>
                <a:spcPct val="4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The concept of a channel of distribution </a:t>
            </a:r>
          </a:p>
          <a:p>
            <a:pPr lvl="1">
              <a:spcAft>
                <a:spcPct val="4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Who channel members are</a:t>
            </a:r>
          </a:p>
          <a:p>
            <a:pPr lvl="1">
              <a:spcAft>
                <a:spcPct val="4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Non-store retailing methods</a:t>
            </a:r>
          </a:p>
          <a:p>
            <a:pPr lvl="1">
              <a:spcAft>
                <a:spcPct val="4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How channels of distribution differ for consumer and business-to-business products</a:t>
            </a:r>
          </a:p>
        </p:txBody>
      </p:sp>
      <p:pic>
        <p:nvPicPr>
          <p:cNvPr id="2" name="Picture 1"/>
          <p:cNvPicPr>
            <a:picLocks noChangeAspect="1"/>
          </p:cNvPicPr>
          <p:nvPr/>
        </p:nvPicPr>
        <p:blipFill>
          <a:blip r:embed="rId2"/>
          <a:stretch>
            <a:fillRect/>
          </a:stretch>
        </p:blipFill>
        <p:spPr>
          <a:xfrm>
            <a:off x="6019800" y="5121275"/>
            <a:ext cx="2714625" cy="1685925"/>
          </a:xfrm>
          <a:prstGeom prst="rect">
            <a:avLst/>
          </a:prstGeom>
        </p:spPr>
      </p:pic>
      <p:sp>
        <p:nvSpPr>
          <p:cNvPr id="5" name="TextBox 4"/>
          <p:cNvSpPr txBox="1"/>
          <p:nvPr/>
        </p:nvSpPr>
        <p:spPr>
          <a:xfrm>
            <a:off x="18245" y="6237444"/>
            <a:ext cx="5378440" cy="600164"/>
          </a:xfrm>
          <a:prstGeom prst="rect">
            <a:avLst/>
          </a:prstGeom>
          <a:noFill/>
        </p:spPr>
        <p:txBody>
          <a:bodyPr wrap="square" rtlCol="0">
            <a:spAutoFit/>
          </a:bodyPr>
          <a:lstStyle/>
          <a:p>
            <a:r>
              <a:rPr lang="en-US" sz="1100" dirty="0"/>
              <a:t>OC 1 Differentiate between direct and indirect channels of distribution OC 2 Identify the channels of distribution members (e.g., manufacturer, wholesaler, retailer) OC 3 Identify the levels of distribution intensity (e.g., exclusive, selective, intensive)</a:t>
            </a:r>
          </a:p>
        </p:txBody>
      </p:sp>
    </p:spTree>
    <p:extLst>
      <p:ext uri="{BB962C8B-B14F-4D97-AF65-F5344CB8AC3E}">
        <p14:creationId xmlns:p14="http://schemas.microsoft.com/office/powerpoint/2010/main" val="3875335209"/>
      </p:ext>
    </p:extLst>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5" name="Picture 5" descr="life amplif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038600"/>
            <a:ext cx="56483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p:txBody>
          <a:bodyPr/>
          <a:lstStyle/>
          <a:p>
            <a:pPr eaLnBrk="1" hangingPunct="1"/>
            <a:r>
              <a:rPr lang="en-US" smtClean="0"/>
              <a:t>Distribution Intensity</a:t>
            </a:r>
          </a:p>
        </p:txBody>
      </p:sp>
      <p:sp>
        <p:nvSpPr>
          <p:cNvPr id="12291" name="Rectangle 3"/>
          <p:cNvSpPr>
            <a:spLocks noGrp="1" noChangeArrowheads="1"/>
          </p:cNvSpPr>
          <p:nvPr>
            <p:ph type="body" idx="1"/>
          </p:nvPr>
        </p:nvSpPr>
        <p:spPr/>
        <p:txBody>
          <a:bodyPr/>
          <a:lstStyle/>
          <a:p>
            <a:pPr eaLnBrk="1" hangingPunct="1">
              <a:lnSpc>
                <a:spcPct val="90000"/>
              </a:lnSpc>
            </a:pPr>
            <a:r>
              <a:rPr lang="en-US" u="sng" smtClean="0"/>
              <a:t>Exclusive Distribution</a:t>
            </a:r>
            <a:r>
              <a:rPr lang="en-US" smtClean="0"/>
              <a:t> – involves protected territories in a given geographic area.</a:t>
            </a:r>
          </a:p>
          <a:p>
            <a:pPr eaLnBrk="1" hangingPunct="1">
              <a:lnSpc>
                <a:spcPct val="90000"/>
              </a:lnSpc>
            </a:pPr>
            <a:r>
              <a:rPr lang="en-US" smtClean="0"/>
              <a:t>Prestige, image, channel control, and a high profit margin for both the manufacturer and intermediaries.</a:t>
            </a:r>
          </a:p>
        </p:txBody>
      </p:sp>
      <p:pic>
        <p:nvPicPr>
          <p:cNvPr id="20487" name="Picture 7" descr="Image of SR5500 Dolby Digital EX®/DTS ES® Surround Receiv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200400"/>
            <a:ext cx="19145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Marantz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733800"/>
            <a:ext cx="16859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8"/>
          <p:cNvSpPr txBox="1">
            <a:spLocks noChangeArrowheads="1"/>
          </p:cNvSpPr>
          <p:nvPr/>
        </p:nvSpPr>
        <p:spPr bwMode="auto">
          <a:xfrm>
            <a:off x="1905000" y="4800600"/>
            <a:ext cx="6400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solidFill>
                  <a:srgbClr val="CC0000"/>
                </a:solidFill>
              </a:rPr>
              <a:t>Click the receiver to see the number of dealers in your area.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2000"/>
                                        <p:tgtEl>
                                          <p:spTgt spid="12291">
                                            <p:txEl>
                                              <p:pRg st="1" end="1"/>
                                            </p:txEl>
                                          </p:spTgt>
                                        </p:tgtEl>
                                      </p:cBhvr>
                                    </p:animEffect>
                                  </p:childTnLst>
                                </p:cTn>
                              </p:par>
                            </p:childTnLst>
                          </p:cTn>
                        </p:par>
                        <p:par>
                          <p:cTn id="13" fill="hold" nodeType="afterGroup">
                            <p:stCondLst>
                              <p:cond delay="2000"/>
                            </p:stCondLst>
                            <p:childTnLst>
                              <p:par>
                                <p:cTn id="14" presetID="21" presetClass="entr" presetSubtype="4" fill="hold" nodeType="afterEffect">
                                  <p:stCondLst>
                                    <p:cond delay="0"/>
                                  </p:stCondLst>
                                  <p:childTnLst>
                                    <p:set>
                                      <p:cBhvr>
                                        <p:cTn id="15" dur="1" fill="hold">
                                          <p:stCondLst>
                                            <p:cond delay="0"/>
                                          </p:stCondLst>
                                        </p:cTn>
                                        <p:tgtEl>
                                          <p:spTgt spid="20487"/>
                                        </p:tgtEl>
                                        <p:attrNameLst>
                                          <p:attrName>style.visibility</p:attrName>
                                        </p:attrNameLst>
                                      </p:cBhvr>
                                      <p:to>
                                        <p:strVal val="visible"/>
                                      </p:to>
                                    </p:set>
                                    <p:animEffect transition="in" filter="wheel(4)">
                                      <p:cBhvr>
                                        <p:cTn id="16" dur="2000"/>
                                        <p:tgtEl>
                                          <p:spTgt spid="20487"/>
                                        </p:tgtEl>
                                      </p:cBhvr>
                                    </p:animEffect>
                                  </p:childTnLst>
                                </p:cTn>
                              </p:par>
                            </p:childTnLst>
                          </p:cTn>
                        </p:par>
                        <p:par>
                          <p:cTn id="17" fill="hold" nodeType="afterGroup">
                            <p:stCondLst>
                              <p:cond delay="4000"/>
                            </p:stCondLst>
                            <p:childTnLst>
                              <p:par>
                                <p:cTn id="18" presetID="1" presetClass="entr" presetSubtype="0" fill="hold" nodeType="afterEffect">
                                  <p:stCondLst>
                                    <p:cond delay="0"/>
                                  </p:stCondLst>
                                  <p:childTnLst>
                                    <p:set>
                                      <p:cBhvr>
                                        <p:cTn id="19" dur="1" fill="hold">
                                          <p:stCondLst>
                                            <p:cond delay="0"/>
                                          </p:stCondLst>
                                        </p:cTn>
                                        <p:tgtEl>
                                          <p:spTgt spid="20483"/>
                                        </p:tgtEl>
                                        <p:attrNameLst>
                                          <p:attrName>style.visibility</p:attrName>
                                        </p:attrNameLst>
                                      </p:cBhvr>
                                      <p:to>
                                        <p:strVal val="visible"/>
                                      </p:to>
                                    </p:set>
                                  </p:childTnLst>
                                </p:cTn>
                              </p:par>
                            </p:childTnLst>
                          </p:cTn>
                        </p:par>
                        <p:par>
                          <p:cTn id="20" fill="hold" nodeType="afterGroup">
                            <p:stCondLst>
                              <p:cond delay="4000"/>
                            </p:stCondLst>
                            <p:childTnLst>
                              <p:par>
                                <p:cTn id="21" presetID="1" presetClass="entr" presetSubtype="0" fill="hold" nodeType="afterEffect">
                                  <p:stCondLst>
                                    <p:cond delay="0"/>
                                  </p:stCondLst>
                                  <p:childTnLst>
                                    <p:set>
                                      <p:cBhvr>
                                        <p:cTn id="22" dur="1" fill="hold">
                                          <p:stCondLst>
                                            <p:cond delay="0"/>
                                          </p:stCondLst>
                                        </p:cTn>
                                        <p:tgtEl>
                                          <p:spTgt spid="2048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5" presetClass="entr" presetSubtype="0" fill="hold" grpId="0" nodeType="clickEffect">
                                  <p:stCondLst>
                                    <p:cond delay="0"/>
                                  </p:stCondLst>
                                  <p:iterate type="lt">
                                    <p:tmPct val="10000"/>
                                  </p:iterate>
                                  <p:childTnLst>
                                    <p:set>
                                      <p:cBhvr>
                                        <p:cTn id="26" dur="1" fill="hold">
                                          <p:stCondLst>
                                            <p:cond delay="0"/>
                                          </p:stCondLst>
                                        </p:cTn>
                                        <p:tgtEl>
                                          <p:spTgt spid="20488"/>
                                        </p:tgtEl>
                                        <p:attrNameLst>
                                          <p:attrName>style.visibility</p:attrName>
                                        </p:attrNameLst>
                                      </p:cBhvr>
                                      <p:to>
                                        <p:strVal val="visible"/>
                                      </p:to>
                                    </p:set>
                                    <p:animEffect transition="in" filter="fade">
                                      <p:cBhvr>
                                        <p:cTn id="27" dur="500"/>
                                        <p:tgtEl>
                                          <p:spTgt spid="20488"/>
                                        </p:tgtEl>
                                      </p:cBhvr>
                                    </p:animEffect>
                                    <p:anim calcmode="lin" valueType="num">
                                      <p:cBhvr>
                                        <p:cTn id="28" dur="500" fill="hold"/>
                                        <p:tgtEl>
                                          <p:spTgt spid="20488"/>
                                        </p:tgtEl>
                                        <p:attrNameLst>
                                          <p:attrName>ppt_w</p:attrName>
                                        </p:attrNameLst>
                                      </p:cBhvr>
                                      <p:tavLst>
                                        <p:tav tm="0" fmla="#ppt_w*sin(2.5*pi*$)">
                                          <p:val>
                                            <p:fltVal val="0"/>
                                          </p:val>
                                        </p:tav>
                                        <p:tav tm="100000">
                                          <p:val>
                                            <p:fltVal val="1"/>
                                          </p:val>
                                        </p:tav>
                                      </p:tavLst>
                                    </p:anim>
                                    <p:anim calcmode="lin" valueType="num">
                                      <p:cBhvr>
                                        <p:cTn id="29" dur="500" fill="hold"/>
                                        <p:tgtEl>
                                          <p:spTgt spid="204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2048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Distribution Intensity</a:t>
            </a:r>
          </a:p>
        </p:txBody>
      </p:sp>
      <p:sp>
        <p:nvSpPr>
          <p:cNvPr id="29699" name="Rectangle 3"/>
          <p:cNvSpPr>
            <a:spLocks noGrp="1" noChangeArrowheads="1"/>
          </p:cNvSpPr>
          <p:nvPr>
            <p:ph type="body" idx="1"/>
          </p:nvPr>
        </p:nvSpPr>
        <p:spPr/>
        <p:txBody>
          <a:bodyPr/>
          <a:lstStyle/>
          <a:p>
            <a:pPr eaLnBrk="1" hangingPunct="1"/>
            <a:r>
              <a:rPr lang="en-US" u="sng" smtClean="0"/>
              <a:t>Selective Distribution</a:t>
            </a:r>
            <a:r>
              <a:rPr lang="en-US" smtClean="0"/>
              <a:t> – means that a limited number of outlets in a given geographic area are used to sell the product.</a:t>
            </a:r>
          </a:p>
          <a:p>
            <a:pPr eaLnBrk="1" hangingPunct="1"/>
            <a:r>
              <a:rPr lang="en-US" smtClean="0"/>
              <a:t>The intermediaries chosen are selected for their ability to cater to the final users that the manufacturer wants to attract.</a:t>
            </a:r>
          </a:p>
          <a:p>
            <a:pPr eaLnBrk="1" hangingPunct="1"/>
            <a:endParaRPr lang="en-US" smtClean="0"/>
          </a:p>
        </p:txBody>
      </p:sp>
      <p:pic>
        <p:nvPicPr>
          <p:cNvPr id="10244" name="Picture 5" descr="Logo_Ralph_lLau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0325"/>
            <a:ext cx="37338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nordstrom_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648075"/>
            <a:ext cx="41148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Distribution Intensity</a:t>
            </a:r>
          </a:p>
        </p:txBody>
      </p:sp>
      <p:sp>
        <p:nvSpPr>
          <p:cNvPr id="30723" name="Rectangle 3"/>
          <p:cNvSpPr>
            <a:spLocks noGrp="1" noChangeArrowheads="1"/>
          </p:cNvSpPr>
          <p:nvPr>
            <p:ph type="body" idx="1"/>
          </p:nvPr>
        </p:nvSpPr>
        <p:spPr/>
        <p:txBody>
          <a:bodyPr/>
          <a:lstStyle/>
          <a:p>
            <a:pPr eaLnBrk="1" hangingPunct="1"/>
            <a:r>
              <a:rPr lang="en-US" u="sng" smtClean="0"/>
              <a:t>Intensive Distribution</a:t>
            </a:r>
            <a:r>
              <a:rPr lang="en-US" smtClean="0"/>
              <a:t> – involves the use of all suitable outlets to sell a product.</a:t>
            </a:r>
          </a:p>
          <a:p>
            <a:pPr eaLnBrk="1" hangingPunct="1"/>
            <a:r>
              <a:rPr lang="en-US" smtClean="0"/>
              <a:t>The goal is complete market coverage</a:t>
            </a:r>
          </a:p>
        </p:txBody>
      </p:sp>
      <p:pic>
        <p:nvPicPr>
          <p:cNvPr id="11268" name="Picture 5" descr="pACE2-1160968r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h_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276600"/>
            <a:ext cx="2438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9" descr="1-6724-Jiffy-Lu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724400"/>
            <a:ext cx="25527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1" descr="20040301%20Costco%20Pict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2600" y="2667000"/>
            <a:ext cx="24003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3" descr="AutoZo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4572000"/>
            <a:ext cx="27432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7" descr="Albertsons%20close%20up%20fro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2590800"/>
            <a:ext cx="211455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Distribution Intensity</a:t>
            </a:r>
          </a:p>
        </p:txBody>
      </p:sp>
      <p:sp>
        <p:nvSpPr>
          <p:cNvPr id="31747" name="Rectangle 3"/>
          <p:cNvSpPr>
            <a:spLocks noGrp="1" noChangeArrowheads="1"/>
          </p:cNvSpPr>
          <p:nvPr>
            <p:ph type="body" idx="1"/>
          </p:nvPr>
        </p:nvSpPr>
        <p:spPr>
          <a:xfrm>
            <a:off x="4495800" y="1447800"/>
            <a:ext cx="4191000" cy="5232400"/>
          </a:xfrm>
        </p:spPr>
        <p:txBody>
          <a:bodyPr/>
          <a:lstStyle/>
          <a:p>
            <a:pPr eaLnBrk="1" hangingPunct="1"/>
            <a:r>
              <a:rPr lang="en-US" u="sng" smtClean="0"/>
              <a:t>E-Commerce</a:t>
            </a:r>
            <a:r>
              <a:rPr lang="en-US" smtClean="0"/>
              <a:t> – products are sold to customers and industrial users through the use of the Internet.</a:t>
            </a:r>
          </a:p>
          <a:p>
            <a:pPr eaLnBrk="1" hangingPunct="1"/>
            <a:r>
              <a:rPr lang="en-US" smtClean="0"/>
              <a:t>B2B operations provide one-stop shopping and substantial savings for industrial buyers.</a:t>
            </a:r>
          </a:p>
          <a:p>
            <a:pPr eaLnBrk="1" hangingPunct="1"/>
            <a:endParaRPr lang="en-US" smtClean="0"/>
          </a:p>
          <a:p>
            <a:pPr eaLnBrk="1" hangingPunct="1"/>
            <a:endParaRPr lang="en-US" smtClean="0"/>
          </a:p>
        </p:txBody>
      </p:sp>
      <p:pic>
        <p:nvPicPr>
          <p:cNvPr id="12292" name="Picture 27" descr="shoppingtrolle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4000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pPr>
              <a:lnSpc>
                <a:spcPct val="80000"/>
              </a:lnSpc>
            </a:pPr>
            <a:r>
              <a:rPr lang="en-US" altLang="en-US"/>
              <a:t>Physical Distribution</a:t>
            </a:r>
          </a:p>
        </p:txBody>
      </p:sp>
      <p:sp>
        <p:nvSpPr>
          <p:cNvPr id="296963" name="AutoShape 3"/>
          <p:cNvSpPr>
            <a:spLocks noChangeArrowheads="1"/>
          </p:cNvSpPr>
          <p:nvPr/>
        </p:nvSpPr>
        <p:spPr bwMode="auto">
          <a:xfrm>
            <a:off x="3505200" y="1600200"/>
            <a:ext cx="5334000" cy="4419600"/>
          </a:xfrm>
          <a:prstGeom prst="roundRect">
            <a:avLst>
              <a:gd name="adj" fmla="val 16667"/>
            </a:avLst>
          </a:prstGeom>
          <a:gradFill rotWithShape="0">
            <a:gsLst>
              <a:gs pos="0">
                <a:srgbClr val="4F4C82"/>
              </a:gs>
              <a:gs pos="50000">
                <a:srgbClr val="800000"/>
              </a:gs>
              <a:gs pos="100000">
                <a:srgbClr val="4F4C82"/>
              </a:gs>
            </a:gsLst>
            <a:lin ang="5400000" scaled="1"/>
          </a:gradFill>
          <a:ln w="38100">
            <a:solidFill>
              <a:schemeClr val="tx1"/>
            </a:solidFill>
            <a:round/>
            <a:headEnd/>
            <a:tailEnd/>
          </a:ln>
          <a:effectLst>
            <a:outerShdw dist="71842" dir="2700000" algn="ctr" rotWithShape="0">
              <a:srgbClr val="4A744E"/>
            </a:outerShdw>
          </a:effectLst>
        </p:spPr>
        <p:txBody>
          <a:bodyPr wrap="none" anchor="ctr"/>
          <a:lstStyle/>
          <a:p>
            <a:pPr algn="ctr"/>
            <a:endParaRPr lang="en-US" altLang="en-US" sz="2800" smtClean="0">
              <a:solidFill>
                <a:srgbClr val="FFFFFF"/>
              </a:solidFill>
              <a:latin typeface="Arial Rounded MT Bold" panose="020F0704030504030204" pitchFamily="34" charset="0"/>
            </a:endParaRPr>
          </a:p>
          <a:p>
            <a:pPr algn="ctr"/>
            <a:r>
              <a:rPr lang="en-US" altLang="en-US" sz="2800" b="1" smtClean="0">
                <a:solidFill>
                  <a:srgbClr val="FFFFFF"/>
                </a:solidFill>
                <a:latin typeface="Arial Rounded MT Bold" panose="020F0704030504030204" pitchFamily="34" charset="0"/>
              </a:rPr>
              <a:t>PHYSICAL DISTRIBUTION</a:t>
            </a:r>
          </a:p>
          <a:p>
            <a:pPr algn="ctr"/>
            <a:endParaRPr lang="en-US" altLang="en-US" sz="2800" b="1" smtClean="0">
              <a:solidFill>
                <a:srgbClr val="FFFFFF"/>
              </a:solidFill>
              <a:latin typeface="Arial Rounded MT Bold" panose="020F0704030504030204" pitchFamily="34" charset="0"/>
            </a:endParaRPr>
          </a:p>
          <a:p>
            <a:pPr algn="ctr"/>
            <a:r>
              <a:rPr lang="en-US" altLang="en-US" sz="2800" b="1" smtClean="0">
                <a:solidFill>
                  <a:srgbClr val="FFFFFF"/>
                </a:solidFill>
                <a:latin typeface="Arial Rounded MT Bold" panose="020F0704030504030204" pitchFamily="34" charset="0"/>
              </a:rPr>
              <a:t>LOGISTICS</a:t>
            </a:r>
          </a:p>
          <a:p>
            <a:pPr algn="ctr"/>
            <a:endParaRPr lang="en-US" altLang="en-US" sz="2800" b="1" smtClean="0">
              <a:solidFill>
                <a:srgbClr val="FFFFFF"/>
              </a:solidFill>
              <a:latin typeface="Arial Rounded MT Bold" panose="020F0704030504030204" pitchFamily="34" charset="0"/>
            </a:endParaRPr>
          </a:p>
          <a:p>
            <a:pPr algn="ctr"/>
            <a:r>
              <a:rPr lang="en-US" altLang="en-US" sz="2800" b="1" smtClean="0">
                <a:solidFill>
                  <a:srgbClr val="FFFFFF"/>
                </a:solidFill>
                <a:latin typeface="Arial Rounded MT Bold" panose="020F0704030504030204" pitchFamily="34" charset="0"/>
              </a:rPr>
              <a:t>All activities involved </a:t>
            </a:r>
          </a:p>
          <a:p>
            <a:pPr algn="ctr"/>
            <a:r>
              <a:rPr lang="en-US" altLang="en-US" sz="2800" b="1" smtClean="0">
                <a:solidFill>
                  <a:srgbClr val="FFFFFF"/>
                </a:solidFill>
                <a:latin typeface="Arial Rounded MT Bold" panose="020F0704030504030204" pitchFamily="34" charset="0"/>
              </a:rPr>
              <a:t>in moving the right product</a:t>
            </a:r>
          </a:p>
          <a:p>
            <a:pPr algn="ctr"/>
            <a:r>
              <a:rPr lang="en-US" altLang="en-US" sz="2800" b="1" smtClean="0">
                <a:solidFill>
                  <a:srgbClr val="FFFFFF"/>
                </a:solidFill>
                <a:latin typeface="Arial Rounded MT Bold" panose="020F0704030504030204" pitchFamily="34" charset="0"/>
              </a:rPr>
              <a:t>to the right place</a:t>
            </a:r>
          </a:p>
          <a:p>
            <a:pPr algn="ctr"/>
            <a:r>
              <a:rPr lang="en-US" altLang="en-US" sz="2800" b="1" smtClean="0">
                <a:solidFill>
                  <a:srgbClr val="FFFFFF"/>
                </a:solidFill>
                <a:latin typeface="Arial Rounded MT Bold" panose="020F0704030504030204" pitchFamily="34" charset="0"/>
              </a:rPr>
              <a:t>at the right time</a:t>
            </a:r>
          </a:p>
          <a:p>
            <a:pPr algn="ctr"/>
            <a:endParaRPr lang="en-US" altLang="en-US" sz="2800" b="1" smtClean="0">
              <a:solidFill>
                <a:srgbClr val="FFFFFF"/>
              </a:solidFill>
              <a:latin typeface="Arial Rounded MT Bold" panose="020F0704030504030204" pitchFamily="34" charset="0"/>
            </a:endParaRPr>
          </a:p>
        </p:txBody>
      </p:sp>
      <p:pic>
        <p:nvPicPr>
          <p:cNvPr id="296965" name="Picture 5" descr="C:\Documents and Settings\malbrecht\Application Data\Microsoft\Media Catalog\Downloaded Clips\cl33\j012985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0" y="1739900"/>
            <a:ext cx="3352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820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96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a:lnSpc>
                <a:spcPct val="80000"/>
              </a:lnSpc>
            </a:pPr>
            <a:r>
              <a:rPr lang="en-US" altLang="en-US"/>
              <a:t>Physical Distribution</a:t>
            </a:r>
          </a:p>
        </p:txBody>
      </p:sp>
      <p:sp>
        <p:nvSpPr>
          <p:cNvPr id="288776" name="Oval 8"/>
          <p:cNvSpPr>
            <a:spLocks noChangeArrowheads="1"/>
          </p:cNvSpPr>
          <p:nvPr/>
        </p:nvSpPr>
        <p:spPr bwMode="auto">
          <a:xfrm>
            <a:off x="3429000" y="1600200"/>
            <a:ext cx="2667000" cy="1600200"/>
          </a:xfrm>
          <a:prstGeom prst="ellipse">
            <a:avLst/>
          </a:prstGeom>
          <a:gradFill rotWithShape="0">
            <a:gsLst>
              <a:gs pos="0">
                <a:srgbClr val="1A0884"/>
              </a:gs>
              <a:gs pos="100000">
                <a:srgbClr val="954355"/>
              </a:gs>
            </a:gsLst>
            <a:lin ang="5400000" scaled="1"/>
          </a:gradFill>
          <a:ln w="38100">
            <a:solidFill>
              <a:schemeClr val="tx1"/>
            </a:solidFill>
            <a:round/>
            <a:headEnd/>
            <a:tailEnd/>
          </a:ln>
          <a:effectLst/>
          <a:extLst>
            <a:ext uri="{AF507438-7753-43E0-B8FC-AC1667EBCBE1}">
              <a14:hiddenEffects xmlns:a14="http://schemas.microsoft.com/office/drawing/2010/main">
                <a:effectLst>
                  <a:outerShdw dist="71842" dir="2700000" algn="ctr" rotWithShape="0">
                    <a:schemeClr val="tx1"/>
                  </a:outerShdw>
                </a:effectLst>
              </a14:hiddenEffects>
            </a:ext>
          </a:extLst>
        </p:spPr>
        <p:txBody>
          <a:bodyPr wrap="none" anchor="ctr"/>
          <a:lstStyle/>
          <a:p>
            <a:pPr algn="ctr"/>
            <a:r>
              <a:rPr lang="en-US" altLang="en-US" sz="2800" b="1" smtClean="0">
                <a:solidFill>
                  <a:srgbClr val="E1E1D1"/>
                </a:solidFill>
                <a:latin typeface="Arial Rounded MT Bold" panose="020F0704030504030204" pitchFamily="34" charset="0"/>
              </a:rPr>
              <a:t>Gain </a:t>
            </a:r>
          </a:p>
          <a:p>
            <a:pPr algn="ctr"/>
            <a:r>
              <a:rPr lang="en-US" altLang="en-US" sz="2800" b="1" smtClean="0">
                <a:solidFill>
                  <a:srgbClr val="E1E1D1"/>
                </a:solidFill>
                <a:latin typeface="Arial Rounded MT Bold" panose="020F0704030504030204" pitchFamily="34" charset="0"/>
              </a:rPr>
              <a:t>Differential</a:t>
            </a:r>
          </a:p>
          <a:p>
            <a:pPr algn="ctr"/>
            <a:r>
              <a:rPr lang="en-US" altLang="en-US" sz="2800" b="1" smtClean="0">
                <a:solidFill>
                  <a:srgbClr val="E1E1D1"/>
                </a:solidFill>
                <a:latin typeface="Arial Rounded MT Bold" panose="020F0704030504030204" pitchFamily="34" charset="0"/>
              </a:rPr>
              <a:t>advantage</a:t>
            </a:r>
          </a:p>
        </p:txBody>
      </p:sp>
      <p:grpSp>
        <p:nvGrpSpPr>
          <p:cNvPr id="288785" name="Group 17"/>
          <p:cNvGrpSpPr>
            <a:grpSpLocks/>
          </p:cNvGrpSpPr>
          <p:nvPr/>
        </p:nvGrpSpPr>
        <p:grpSpPr bwMode="auto">
          <a:xfrm>
            <a:off x="1371600" y="3962400"/>
            <a:ext cx="7369175" cy="2209800"/>
            <a:chOff x="864" y="2496"/>
            <a:chExt cx="4642" cy="1392"/>
          </a:xfrm>
        </p:grpSpPr>
        <p:sp>
          <p:nvSpPr>
            <p:cNvPr id="288778" name="Oval 10"/>
            <p:cNvSpPr>
              <a:spLocks noChangeArrowheads="1"/>
            </p:cNvSpPr>
            <p:nvPr/>
          </p:nvSpPr>
          <p:spPr bwMode="auto">
            <a:xfrm>
              <a:off x="2352" y="3120"/>
              <a:ext cx="1632" cy="768"/>
            </a:xfrm>
            <a:prstGeom prst="ellipse">
              <a:avLst/>
            </a:prstGeom>
            <a:gradFill rotWithShape="0">
              <a:gsLst>
                <a:gs pos="0">
                  <a:srgbClr val="1A0884"/>
                </a:gs>
                <a:gs pos="100000">
                  <a:srgbClr val="954355"/>
                </a:gs>
              </a:gsLst>
              <a:lin ang="5400000" scaled="1"/>
            </a:gradFill>
            <a:ln w="38100">
              <a:solidFill>
                <a:schemeClr val="tx1"/>
              </a:solidFill>
              <a:round/>
              <a:headEnd/>
              <a:tailEnd/>
            </a:ln>
            <a:effectLst/>
            <a:extLst>
              <a:ext uri="{AF507438-7753-43E0-B8FC-AC1667EBCBE1}">
                <a14:hiddenEffects xmlns:a14="http://schemas.microsoft.com/office/drawing/2010/main">
                  <a:effectLst>
                    <a:outerShdw dist="71842" dir="2700000" algn="ctr" rotWithShape="0">
                      <a:schemeClr val="tx1"/>
                    </a:outerShdw>
                  </a:effectLst>
                </a14:hiddenEffects>
              </a:ext>
            </a:extLst>
          </p:spPr>
          <p:txBody>
            <a:bodyPr wrap="none" anchor="ctr"/>
            <a:lstStyle/>
            <a:p>
              <a:pPr algn="ctr"/>
              <a:r>
                <a:rPr lang="en-US" altLang="en-US" sz="2800" b="1" smtClean="0">
                  <a:solidFill>
                    <a:srgbClr val="E1E1D1"/>
                  </a:solidFill>
                  <a:latin typeface="Arial Rounded MT Bold" panose="020F0704030504030204" pitchFamily="34" charset="0"/>
                </a:rPr>
                <a:t>Coordinated</a:t>
              </a:r>
            </a:p>
            <a:p>
              <a:pPr algn="ctr"/>
              <a:r>
                <a:rPr lang="en-US" altLang="en-US" sz="2800" b="1" smtClean="0">
                  <a:solidFill>
                    <a:srgbClr val="E1E1D1"/>
                  </a:solidFill>
                  <a:latin typeface="Arial Rounded MT Bold" panose="020F0704030504030204" pitchFamily="34" charset="0"/>
                </a:rPr>
                <a:t>logistics</a:t>
              </a:r>
            </a:p>
          </p:txBody>
        </p:sp>
        <p:sp>
          <p:nvSpPr>
            <p:cNvPr id="288779" name="Oval 11"/>
            <p:cNvSpPr>
              <a:spLocks noChangeArrowheads="1"/>
            </p:cNvSpPr>
            <p:nvPr/>
          </p:nvSpPr>
          <p:spPr bwMode="auto">
            <a:xfrm>
              <a:off x="864" y="2496"/>
              <a:ext cx="1728" cy="1200"/>
            </a:xfrm>
            <a:prstGeom prst="ellipse">
              <a:avLst/>
            </a:prstGeom>
            <a:gradFill rotWithShape="0">
              <a:gsLst>
                <a:gs pos="0">
                  <a:srgbClr val="1A0884"/>
                </a:gs>
                <a:gs pos="100000">
                  <a:srgbClr val="954355"/>
                </a:gs>
              </a:gsLst>
              <a:lin ang="5400000" scaled="1"/>
            </a:gradFill>
            <a:ln w="38100">
              <a:solidFill>
                <a:schemeClr val="tx1"/>
              </a:solidFill>
              <a:round/>
              <a:headEnd/>
              <a:tailEnd/>
            </a:ln>
            <a:effectLst/>
            <a:extLst>
              <a:ext uri="{AF507438-7753-43E0-B8FC-AC1667EBCBE1}">
                <a14:hiddenEffects xmlns:a14="http://schemas.microsoft.com/office/drawing/2010/main">
                  <a:effectLst>
                    <a:outerShdw dist="71842" dir="2700000" algn="ctr" rotWithShape="0">
                      <a:schemeClr val="tx1"/>
                    </a:outerShdw>
                  </a:effectLst>
                </a14:hiddenEffects>
              </a:ext>
            </a:extLst>
          </p:spPr>
          <p:txBody>
            <a:bodyPr wrap="none" anchor="ctr"/>
            <a:lstStyle/>
            <a:p>
              <a:pPr algn="ctr"/>
              <a:r>
                <a:rPr lang="en-US" altLang="en-US" sz="2800" b="1" smtClean="0">
                  <a:solidFill>
                    <a:srgbClr val="E1E1D1"/>
                  </a:solidFill>
                  <a:latin typeface="Arial Rounded MT Bold" panose="020F0704030504030204" pitchFamily="34" charset="0"/>
                </a:rPr>
                <a:t>Supply</a:t>
              </a:r>
            </a:p>
            <a:p>
              <a:pPr algn="ctr"/>
              <a:r>
                <a:rPr lang="en-US" altLang="en-US" sz="2800" b="1" smtClean="0">
                  <a:solidFill>
                    <a:srgbClr val="E1E1D1"/>
                  </a:solidFill>
                  <a:latin typeface="Arial Rounded MT Bold" panose="020F0704030504030204" pitchFamily="34" charset="0"/>
                </a:rPr>
                <a:t>Chain</a:t>
              </a:r>
            </a:p>
            <a:p>
              <a:pPr algn="ctr"/>
              <a:r>
                <a:rPr lang="en-US" altLang="en-US" sz="2800" b="1" smtClean="0">
                  <a:solidFill>
                    <a:srgbClr val="E1E1D1"/>
                  </a:solidFill>
                  <a:latin typeface="Arial Rounded MT Bold" panose="020F0704030504030204" pitchFamily="34" charset="0"/>
                </a:rPr>
                <a:t>Management</a:t>
              </a:r>
            </a:p>
            <a:p>
              <a:pPr algn="ctr"/>
              <a:endParaRPr lang="en-US" altLang="en-US" sz="2800" b="1" smtClean="0">
                <a:solidFill>
                  <a:srgbClr val="E1E1D1"/>
                </a:solidFill>
                <a:latin typeface="Arial Rounded MT Bold" panose="020F0704030504030204" pitchFamily="34" charset="0"/>
              </a:endParaRPr>
            </a:p>
          </p:txBody>
        </p:sp>
        <p:pic>
          <p:nvPicPr>
            <p:cNvPr id="288780" name="Picture 12" descr="C:\Documents and Settings\malbrecht\Application Data\Microsoft\Media Catalog\Downloaded Clips\cl0\TN00303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8" y="2640"/>
              <a:ext cx="1378" cy="10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8784" name="Group 16"/>
          <p:cNvGrpSpPr>
            <a:grpSpLocks/>
          </p:cNvGrpSpPr>
          <p:nvPr/>
        </p:nvGrpSpPr>
        <p:grpSpPr bwMode="auto">
          <a:xfrm>
            <a:off x="5486400" y="1447800"/>
            <a:ext cx="3121025" cy="2667000"/>
            <a:chOff x="3456" y="912"/>
            <a:chExt cx="1966" cy="1680"/>
          </a:xfrm>
        </p:grpSpPr>
        <p:sp>
          <p:nvSpPr>
            <p:cNvPr id="288777" name="Oval 9"/>
            <p:cNvSpPr>
              <a:spLocks noChangeArrowheads="1"/>
            </p:cNvSpPr>
            <p:nvPr/>
          </p:nvSpPr>
          <p:spPr bwMode="auto">
            <a:xfrm>
              <a:off x="3456" y="1536"/>
              <a:ext cx="1920" cy="1056"/>
            </a:xfrm>
            <a:prstGeom prst="ellipse">
              <a:avLst/>
            </a:prstGeom>
            <a:gradFill rotWithShape="0">
              <a:gsLst>
                <a:gs pos="0">
                  <a:srgbClr val="1A0884"/>
                </a:gs>
                <a:gs pos="100000">
                  <a:srgbClr val="954355"/>
                </a:gs>
              </a:gsLst>
              <a:lin ang="5400000" scaled="1"/>
            </a:gradFill>
            <a:ln w="38100">
              <a:solidFill>
                <a:schemeClr val="tx1"/>
              </a:solidFill>
              <a:round/>
              <a:headEnd/>
              <a:tailEnd/>
            </a:ln>
            <a:effectLst/>
            <a:extLst>
              <a:ext uri="{AF507438-7753-43E0-B8FC-AC1667EBCBE1}">
                <a14:hiddenEffects xmlns:a14="http://schemas.microsoft.com/office/drawing/2010/main">
                  <a:effectLst>
                    <a:outerShdw dist="71842" dir="2700000" algn="ctr" rotWithShape="0">
                      <a:schemeClr val="tx1"/>
                    </a:outerShdw>
                  </a:effectLst>
                </a14:hiddenEffects>
              </a:ext>
            </a:extLst>
          </p:spPr>
          <p:txBody>
            <a:bodyPr wrap="none" anchor="ctr"/>
            <a:lstStyle/>
            <a:p>
              <a:pPr algn="ctr"/>
              <a:r>
                <a:rPr lang="en-US" altLang="en-US" sz="2800" b="1" smtClean="0">
                  <a:solidFill>
                    <a:srgbClr val="E1E1D1"/>
                  </a:solidFill>
                  <a:latin typeface="Arial Rounded MT Bold" panose="020F0704030504030204" pitchFamily="34" charset="0"/>
                </a:rPr>
                <a:t>Fulfillment</a:t>
              </a:r>
            </a:p>
            <a:p>
              <a:pPr algn="ctr"/>
              <a:r>
                <a:rPr lang="en-US" altLang="en-US" sz="2800" b="1" smtClean="0">
                  <a:solidFill>
                    <a:srgbClr val="E1E1D1"/>
                  </a:solidFill>
                  <a:latin typeface="Arial Rounded MT Bold" panose="020F0704030504030204" pitchFamily="34" charset="0"/>
                </a:rPr>
                <a:t>In</a:t>
              </a:r>
            </a:p>
            <a:p>
              <a:pPr algn="ctr"/>
              <a:r>
                <a:rPr lang="en-US" altLang="en-US" sz="2800" b="1" smtClean="0">
                  <a:solidFill>
                    <a:srgbClr val="E1E1D1"/>
                  </a:solidFill>
                  <a:latin typeface="Arial Rounded MT Bold" panose="020F0704030504030204" pitchFamily="34" charset="0"/>
                </a:rPr>
                <a:t>E-commerce</a:t>
              </a:r>
            </a:p>
          </p:txBody>
        </p:sp>
        <p:pic>
          <p:nvPicPr>
            <p:cNvPr id="288781" name="Picture 13" descr="C:\Documents and Settings\malbrecht\Application Data\Microsoft\Media Catalog\Downloaded Clips\cl76\j029575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 y="912"/>
              <a:ext cx="766" cy="7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8783" name="Group 15"/>
          <p:cNvGrpSpPr>
            <a:grpSpLocks/>
          </p:cNvGrpSpPr>
          <p:nvPr/>
        </p:nvGrpSpPr>
        <p:grpSpPr bwMode="auto">
          <a:xfrm>
            <a:off x="762000" y="1447800"/>
            <a:ext cx="3200400" cy="2708275"/>
            <a:chOff x="480" y="912"/>
            <a:chExt cx="2016" cy="1706"/>
          </a:xfrm>
        </p:grpSpPr>
        <p:sp>
          <p:nvSpPr>
            <p:cNvPr id="288775" name="Oval 7"/>
            <p:cNvSpPr>
              <a:spLocks noChangeArrowheads="1"/>
            </p:cNvSpPr>
            <p:nvPr/>
          </p:nvSpPr>
          <p:spPr bwMode="auto">
            <a:xfrm>
              <a:off x="864" y="912"/>
              <a:ext cx="1632" cy="720"/>
            </a:xfrm>
            <a:prstGeom prst="ellipse">
              <a:avLst/>
            </a:prstGeom>
            <a:gradFill rotWithShape="0">
              <a:gsLst>
                <a:gs pos="0">
                  <a:srgbClr val="1A0884"/>
                </a:gs>
                <a:gs pos="100000">
                  <a:srgbClr val="954355"/>
                </a:gs>
              </a:gsLst>
              <a:lin ang="5400000" scaled="1"/>
            </a:gradFill>
            <a:ln w="38100">
              <a:solidFill>
                <a:schemeClr val="tx1"/>
              </a:solidFill>
              <a:round/>
              <a:headEnd/>
              <a:tailEnd/>
            </a:ln>
            <a:effectLst/>
            <a:extLst>
              <a:ext uri="{AF507438-7753-43E0-B8FC-AC1667EBCBE1}">
                <a14:hiddenEffects xmlns:a14="http://schemas.microsoft.com/office/drawing/2010/main">
                  <a:effectLst>
                    <a:outerShdw dist="71842" dir="2700000" algn="ctr" rotWithShape="0">
                      <a:schemeClr val="tx1"/>
                    </a:outerShdw>
                  </a:effectLst>
                </a14:hiddenEffects>
              </a:ext>
            </a:extLst>
          </p:spPr>
          <p:txBody>
            <a:bodyPr wrap="none" anchor="ctr"/>
            <a:lstStyle/>
            <a:p>
              <a:pPr algn="ctr"/>
              <a:r>
                <a:rPr lang="en-US" altLang="en-US" sz="2800" b="1" smtClean="0">
                  <a:solidFill>
                    <a:srgbClr val="E1E1D1"/>
                  </a:solidFill>
                  <a:latin typeface="Arial Rounded MT Bold" panose="020F0704030504030204" pitchFamily="34" charset="0"/>
                </a:rPr>
                <a:t>Reduce</a:t>
              </a:r>
            </a:p>
            <a:p>
              <a:pPr algn="ctr"/>
              <a:r>
                <a:rPr lang="en-US" altLang="en-US" sz="2800" b="1" smtClean="0">
                  <a:solidFill>
                    <a:srgbClr val="E1E1D1"/>
                  </a:solidFill>
                  <a:latin typeface="Arial Rounded MT Bold" panose="020F0704030504030204" pitchFamily="34" charset="0"/>
                </a:rPr>
                <a:t>costs</a:t>
              </a:r>
            </a:p>
          </p:txBody>
        </p:sp>
        <p:pic>
          <p:nvPicPr>
            <p:cNvPr id="288782" name="Picture 14" descr="C:\Documents and Settings\malbrecht\Application Data\Microsoft\Media Catalog\Downloaded Clips\cl3e\j0157019.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1536"/>
              <a:ext cx="1104" cy="10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78651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88776"/>
                                        </p:tgtEl>
                                        <p:attrNameLst>
                                          <p:attrName>style.visibility</p:attrName>
                                        </p:attrNameLst>
                                      </p:cBhvr>
                                      <p:to>
                                        <p:strVal val="visible"/>
                                      </p:to>
                                    </p:set>
                                    <p:animEffect transition="in" filter="checkerboard(across)">
                                      <p:cBhvr>
                                        <p:cTn id="7" dur="500"/>
                                        <p:tgtEl>
                                          <p:spTgt spid="288776"/>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288784"/>
                                        </p:tgtEl>
                                        <p:attrNameLst>
                                          <p:attrName>style.visibility</p:attrName>
                                        </p:attrNameLst>
                                      </p:cBhvr>
                                      <p:to>
                                        <p:strVal val="visible"/>
                                      </p:to>
                                    </p:set>
                                    <p:animEffect transition="in" filter="checkerboard(across)">
                                      <p:cBhvr>
                                        <p:cTn id="11" dur="500"/>
                                        <p:tgtEl>
                                          <p:spTgt spid="288784"/>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288785"/>
                                        </p:tgtEl>
                                        <p:attrNameLst>
                                          <p:attrName>style.visibility</p:attrName>
                                        </p:attrNameLst>
                                      </p:cBhvr>
                                      <p:to>
                                        <p:strVal val="visible"/>
                                      </p:to>
                                    </p:set>
                                    <p:animEffect transition="in" filter="checkerboard(across)">
                                      <p:cBhvr>
                                        <p:cTn id="15" dur="500"/>
                                        <p:tgtEl>
                                          <p:spTgt spid="288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6"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pPr>
              <a:lnSpc>
                <a:spcPct val="80000"/>
              </a:lnSpc>
            </a:pPr>
            <a:r>
              <a:rPr lang="en-US" altLang="en-US"/>
              <a:t>Strategic Use of Physical Distribution</a:t>
            </a:r>
          </a:p>
        </p:txBody>
      </p:sp>
      <p:sp>
        <p:nvSpPr>
          <p:cNvPr id="291846" name="AutoShape 6"/>
          <p:cNvSpPr>
            <a:spLocks noChangeArrowheads="1"/>
          </p:cNvSpPr>
          <p:nvPr/>
        </p:nvSpPr>
        <p:spPr bwMode="auto">
          <a:xfrm>
            <a:off x="990600" y="3429000"/>
            <a:ext cx="2895600" cy="1600200"/>
          </a:xfrm>
          <a:prstGeom prst="octagon">
            <a:avLst>
              <a:gd name="adj" fmla="val 29287"/>
            </a:avLst>
          </a:prstGeom>
          <a:gradFill rotWithShape="0">
            <a:gsLst>
              <a:gs pos="0">
                <a:srgbClr val="800000"/>
              </a:gs>
              <a:gs pos="100000">
                <a:srgbClr val="4F4C82"/>
              </a:gs>
            </a:gsLst>
            <a:path path="shape">
              <a:fillToRect l="50000" t="50000" r="50000" b="50000"/>
            </a:path>
          </a:gradFill>
          <a:ln w="38100">
            <a:solidFill>
              <a:schemeClr val="tx1"/>
            </a:solidFill>
            <a:miter lim="800000"/>
            <a:headEnd/>
            <a:tailEnd/>
          </a:ln>
          <a:effectLst>
            <a:outerShdw dist="71842" dir="2700000" algn="ctr" rotWithShape="0">
              <a:srgbClr val="4A744E"/>
            </a:outerShdw>
          </a:effectLst>
        </p:spPr>
        <p:txBody>
          <a:bodyPr wrap="none" anchor="ctr"/>
          <a:lstStyle/>
          <a:p>
            <a:pPr algn="ctr"/>
            <a:r>
              <a:rPr lang="en-US" altLang="en-US" sz="2800" b="1" smtClean="0">
                <a:solidFill>
                  <a:srgbClr val="FFFFFF"/>
                </a:solidFill>
                <a:latin typeface="Arial Rounded MT Bold" panose="020F0704030504030204" pitchFamily="34" charset="0"/>
              </a:rPr>
              <a:t>Create</a:t>
            </a:r>
          </a:p>
          <a:p>
            <a:pPr algn="ctr"/>
            <a:r>
              <a:rPr lang="en-US" altLang="en-US" sz="2800" b="1" smtClean="0">
                <a:solidFill>
                  <a:srgbClr val="FFFFFF"/>
                </a:solidFill>
                <a:latin typeface="Arial Rounded MT Bold" panose="020F0704030504030204" pitchFamily="34" charset="0"/>
              </a:rPr>
              <a:t> Time and Place </a:t>
            </a:r>
          </a:p>
          <a:p>
            <a:pPr algn="ctr"/>
            <a:r>
              <a:rPr lang="en-US" altLang="en-US" sz="2800" b="1" smtClean="0">
                <a:solidFill>
                  <a:srgbClr val="FFFFFF"/>
                </a:solidFill>
                <a:latin typeface="Arial Rounded MT Bold" panose="020F0704030504030204" pitchFamily="34" charset="0"/>
              </a:rPr>
              <a:t>Utilities</a:t>
            </a:r>
          </a:p>
        </p:txBody>
      </p:sp>
      <p:sp>
        <p:nvSpPr>
          <p:cNvPr id="291847" name="AutoShape 7"/>
          <p:cNvSpPr>
            <a:spLocks noChangeArrowheads="1"/>
          </p:cNvSpPr>
          <p:nvPr/>
        </p:nvSpPr>
        <p:spPr bwMode="auto">
          <a:xfrm>
            <a:off x="4800600" y="1371600"/>
            <a:ext cx="2895600" cy="2057400"/>
          </a:xfrm>
          <a:prstGeom prst="octagon">
            <a:avLst>
              <a:gd name="adj" fmla="val 29287"/>
            </a:avLst>
          </a:prstGeom>
          <a:gradFill rotWithShape="0">
            <a:gsLst>
              <a:gs pos="0">
                <a:srgbClr val="800000"/>
              </a:gs>
              <a:gs pos="100000">
                <a:srgbClr val="4F4C82"/>
              </a:gs>
            </a:gsLst>
            <a:path path="shape">
              <a:fillToRect l="50000" t="50000" r="50000" b="50000"/>
            </a:path>
          </a:gradFill>
          <a:ln w="38100">
            <a:solidFill>
              <a:schemeClr val="tx1"/>
            </a:solidFill>
            <a:miter lim="800000"/>
            <a:headEnd/>
            <a:tailEnd/>
          </a:ln>
          <a:effectLst>
            <a:outerShdw dist="71842" dir="2700000" algn="ctr" rotWithShape="0">
              <a:srgbClr val="4A744E"/>
            </a:outerShdw>
          </a:effectLst>
        </p:spPr>
        <p:txBody>
          <a:bodyPr wrap="none" anchor="ctr"/>
          <a:lstStyle/>
          <a:p>
            <a:pPr algn="ctr"/>
            <a:r>
              <a:rPr lang="en-US" altLang="en-US" sz="2800" b="1" smtClean="0">
                <a:solidFill>
                  <a:srgbClr val="FFFFFF"/>
                </a:solidFill>
                <a:latin typeface="Arial Rounded MT Bold" panose="020F0704030504030204" pitchFamily="34" charset="0"/>
              </a:rPr>
              <a:t>Reduce </a:t>
            </a:r>
          </a:p>
          <a:p>
            <a:pPr algn="ctr"/>
            <a:r>
              <a:rPr lang="en-US" altLang="en-US" sz="2800" b="1" smtClean="0">
                <a:solidFill>
                  <a:srgbClr val="FFFFFF"/>
                </a:solidFill>
                <a:latin typeface="Arial Rounded MT Bold" panose="020F0704030504030204" pitchFamily="34" charset="0"/>
              </a:rPr>
              <a:t> Distribution</a:t>
            </a:r>
          </a:p>
          <a:p>
            <a:pPr algn="ctr"/>
            <a:r>
              <a:rPr lang="en-US" altLang="en-US" sz="2800" b="1" smtClean="0">
                <a:solidFill>
                  <a:srgbClr val="FFFFFF"/>
                </a:solidFill>
                <a:latin typeface="Arial Rounded MT Bold" panose="020F0704030504030204" pitchFamily="34" charset="0"/>
              </a:rPr>
              <a:t>Costs</a:t>
            </a:r>
          </a:p>
        </p:txBody>
      </p:sp>
      <p:sp>
        <p:nvSpPr>
          <p:cNvPr id="291848" name="AutoShape 8"/>
          <p:cNvSpPr>
            <a:spLocks noChangeArrowheads="1"/>
          </p:cNvSpPr>
          <p:nvPr/>
        </p:nvSpPr>
        <p:spPr bwMode="auto">
          <a:xfrm>
            <a:off x="2057400" y="1447800"/>
            <a:ext cx="2895600" cy="2057400"/>
          </a:xfrm>
          <a:prstGeom prst="octagon">
            <a:avLst>
              <a:gd name="adj" fmla="val 29287"/>
            </a:avLst>
          </a:prstGeom>
          <a:gradFill rotWithShape="0">
            <a:gsLst>
              <a:gs pos="0">
                <a:srgbClr val="800000"/>
              </a:gs>
              <a:gs pos="100000">
                <a:srgbClr val="4F4C82"/>
              </a:gs>
            </a:gsLst>
            <a:path path="shape">
              <a:fillToRect l="50000" t="50000" r="50000" b="50000"/>
            </a:path>
          </a:gradFill>
          <a:ln w="38100">
            <a:solidFill>
              <a:schemeClr val="tx1"/>
            </a:solidFill>
            <a:miter lim="800000"/>
            <a:headEnd/>
            <a:tailEnd/>
          </a:ln>
          <a:effectLst>
            <a:outerShdw dist="71842" dir="2700000" algn="ctr" rotWithShape="0">
              <a:srgbClr val="4A744E"/>
            </a:outerShdw>
          </a:effectLst>
        </p:spPr>
        <p:txBody>
          <a:bodyPr wrap="none" anchor="ctr"/>
          <a:lstStyle/>
          <a:p>
            <a:pPr algn="ctr"/>
            <a:r>
              <a:rPr lang="en-US" altLang="en-US" sz="2800" b="1" smtClean="0">
                <a:solidFill>
                  <a:srgbClr val="FFFFFF"/>
                </a:solidFill>
                <a:latin typeface="Arial Rounded MT Bold" panose="020F0704030504030204" pitchFamily="34" charset="0"/>
              </a:rPr>
              <a:t>Improve </a:t>
            </a:r>
          </a:p>
          <a:p>
            <a:pPr algn="ctr"/>
            <a:r>
              <a:rPr lang="en-US" altLang="en-US" sz="2800" b="1" smtClean="0">
                <a:solidFill>
                  <a:srgbClr val="FFFFFF"/>
                </a:solidFill>
                <a:latin typeface="Arial Rounded MT Bold" panose="020F0704030504030204" pitchFamily="34" charset="0"/>
              </a:rPr>
              <a:t>Customer</a:t>
            </a:r>
          </a:p>
          <a:p>
            <a:pPr algn="ctr"/>
            <a:r>
              <a:rPr lang="en-US" altLang="en-US" sz="2800" b="1" smtClean="0">
                <a:solidFill>
                  <a:srgbClr val="FFFFFF"/>
                </a:solidFill>
                <a:latin typeface="Arial Rounded MT Bold" panose="020F0704030504030204" pitchFamily="34" charset="0"/>
              </a:rPr>
              <a:t>Service</a:t>
            </a:r>
          </a:p>
        </p:txBody>
      </p:sp>
      <p:sp>
        <p:nvSpPr>
          <p:cNvPr id="291849" name="AutoShape 9"/>
          <p:cNvSpPr>
            <a:spLocks noChangeArrowheads="1"/>
          </p:cNvSpPr>
          <p:nvPr/>
        </p:nvSpPr>
        <p:spPr bwMode="auto">
          <a:xfrm>
            <a:off x="5943600" y="3352800"/>
            <a:ext cx="2895600" cy="1676400"/>
          </a:xfrm>
          <a:prstGeom prst="octagon">
            <a:avLst>
              <a:gd name="adj" fmla="val 29287"/>
            </a:avLst>
          </a:prstGeom>
          <a:gradFill rotWithShape="0">
            <a:gsLst>
              <a:gs pos="0">
                <a:srgbClr val="800000"/>
              </a:gs>
              <a:gs pos="100000">
                <a:srgbClr val="4F4C82"/>
              </a:gs>
            </a:gsLst>
            <a:path path="shape">
              <a:fillToRect l="50000" t="50000" r="50000" b="50000"/>
            </a:path>
          </a:gradFill>
          <a:ln w="38100">
            <a:solidFill>
              <a:schemeClr val="tx1"/>
            </a:solidFill>
            <a:miter lim="800000"/>
            <a:headEnd/>
            <a:tailEnd/>
          </a:ln>
          <a:effectLst>
            <a:outerShdw dist="71842" dir="2700000" algn="ctr" rotWithShape="0">
              <a:srgbClr val="4A744E"/>
            </a:outerShdw>
          </a:effectLst>
        </p:spPr>
        <p:txBody>
          <a:bodyPr wrap="none" anchor="ctr"/>
          <a:lstStyle/>
          <a:p>
            <a:pPr algn="ctr"/>
            <a:r>
              <a:rPr lang="en-US" altLang="en-US" sz="2800" b="1" smtClean="0">
                <a:solidFill>
                  <a:srgbClr val="FFFFFF"/>
                </a:solidFill>
                <a:latin typeface="Arial Rounded MT Bold" panose="020F0704030504030204" pitchFamily="34" charset="0"/>
              </a:rPr>
              <a:t>Stabilize</a:t>
            </a:r>
          </a:p>
          <a:p>
            <a:pPr algn="ctr"/>
            <a:r>
              <a:rPr lang="en-US" altLang="en-US" sz="2800" b="1" smtClean="0">
                <a:solidFill>
                  <a:srgbClr val="FFFFFF"/>
                </a:solidFill>
                <a:latin typeface="Arial Rounded MT Bold" panose="020F0704030504030204" pitchFamily="34" charset="0"/>
              </a:rPr>
              <a:t>Prices</a:t>
            </a:r>
          </a:p>
        </p:txBody>
      </p:sp>
      <p:sp>
        <p:nvSpPr>
          <p:cNvPr id="291852" name="AutoShape 12"/>
          <p:cNvSpPr>
            <a:spLocks noChangeArrowheads="1"/>
          </p:cNvSpPr>
          <p:nvPr/>
        </p:nvSpPr>
        <p:spPr bwMode="auto">
          <a:xfrm>
            <a:off x="5105400" y="4876800"/>
            <a:ext cx="2895600" cy="1752600"/>
          </a:xfrm>
          <a:prstGeom prst="octagon">
            <a:avLst>
              <a:gd name="adj" fmla="val 29287"/>
            </a:avLst>
          </a:prstGeom>
          <a:gradFill rotWithShape="0">
            <a:gsLst>
              <a:gs pos="0">
                <a:srgbClr val="800000"/>
              </a:gs>
              <a:gs pos="100000">
                <a:srgbClr val="4F4C82"/>
              </a:gs>
            </a:gsLst>
            <a:path path="shape">
              <a:fillToRect l="50000" t="50000" r="50000" b="50000"/>
            </a:path>
          </a:gradFill>
          <a:ln w="38100">
            <a:solidFill>
              <a:schemeClr val="tx1"/>
            </a:solidFill>
            <a:miter lim="800000"/>
            <a:headEnd/>
            <a:tailEnd/>
          </a:ln>
          <a:effectLst>
            <a:outerShdw dist="71842" dir="2700000" algn="ctr" rotWithShape="0">
              <a:srgbClr val="4A744E"/>
            </a:outerShdw>
          </a:effectLst>
        </p:spPr>
        <p:txBody>
          <a:bodyPr wrap="none" anchor="ctr"/>
          <a:lstStyle/>
          <a:p>
            <a:pPr algn="ctr"/>
            <a:r>
              <a:rPr lang="en-US" altLang="en-US" sz="2800" b="1" smtClean="0">
                <a:solidFill>
                  <a:srgbClr val="FFFFFF"/>
                </a:solidFill>
                <a:latin typeface="Arial Rounded MT Bold" panose="020F0704030504030204" pitchFamily="34" charset="0"/>
              </a:rPr>
              <a:t>Control</a:t>
            </a:r>
          </a:p>
          <a:p>
            <a:pPr algn="ctr"/>
            <a:r>
              <a:rPr lang="en-US" altLang="en-US" sz="2800" b="1" smtClean="0">
                <a:solidFill>
                  <a:srgbClr val="FFFFFF"/>
                </a:solidFill>
                <a:latin typeface="Arial Rounded MT Bold" panose="020F0704030504030204" pitchFamily="34" charset="0"/>
              </a:rPr>
              <a:t>Shipping</a:t>
            </a:r>
          </a:p>
          <a:p>
            <a:pPr algn="ctr"/>
            <a:r>
              <a:rPr lang="en-US" altLang="en-US" sz="2800" b="1" smtClean="0">
                <a:solidFill>
                  <a:srgbClr val="FFFFFF"/>
                </a:solidFill>
                <a:latin typeface="Arial Rounded MT Bold" panose="020F0704030504030204" pitchFamily="34" charset="0"/>
              </a:rPr>
              <a:t>Costs</a:t>
            </a:r>
          </a:p>
        </p:txBody>
      </p:sp>
      <p:sp>
        <p:nvSpPr>
          <p:cNvPr id="291851" name="AutoShape 11"/>
          <p:cNvSpPr>
            <a:spLocks noChangeArrowheads="1"/>
          </p:cNvSpPr>
          <p:nvPr/>
        </p:nvSpPr>
        <p:spPr bwMode="auto">
          <a:xfrm>
            <a:off x="2286000" y="4876800"/>
            <a:ext cx="2895600" cy="1752600"/>
          </a:xfrm>
          <a:prstGeom prst="octagon">
            <a:avLst>
              <a:gd name="adj" fmla="val 29287"/>
            </a:avLst>
          </a:prstGeom>
          <a:gradFill rotWithShape="0">
            <a:gsLst>
              <a:gs pos="0">
                <a:srgbClr val="800000"/>
              </a:gs>
              <a:gs pos="100000">
                <a:srgbClr val="4F4C82"/>
              </a:gs>
            </a:gsLst>
            <a:path path="shape">
              <a:fillToRect l="50000" t="50000" r="50000" b="50000"/>
            </a:path>
          </a:gradFill>
          <a:ln w="38100">
            <a:solidFill>
              <a:schemeClr val="tx1"/>
            </a:solidFill>
            <a:miter lim="800000"/>
            <a:headEnd/>
            <a:tailEnd/>
          </a:ln>
          <a:effectLst>
            <a:outerShdw dist="71842" dir="2700000" algn="ctr" rotWithShape="0">
              <a:srgbClr val="4A744E"/>
            </a:outerShdw>
          </a:effectLst>
        </p:spPr>
        <p:txBody>
          <a:bodyPr wrap="none" anchor="ctr"/>
          <a:lstStyle/>
          <a:p>
            <a:pPr algn="ctr"/>
            <a:r>
              <a:rPr lang="en-US" altLang="en-US" sz="2800" b="1" smtClean="0">
                <a:solidFill>
                  <a:srgbClr val="FFFFFF"/>
                </a:solidFill>
                <a:latin typeface="Arial Rounded MT Bold" panose="020F0704030504030204" pitchFamily="34" charset="0"/>
              </a:rPr>
              <a:t>Influence</a:t>
            </a:r>
          </a:p>
          <a:p>
            <a:pPr algn="ctr"/>
            <a:r>
              <a:rPr lang="en-US" altLang="en-US" sz="2800" b="1" smtClean="0">
                <a:solidFill>
                  <a:srgbClr val="FFFFFF"/>
                </a:solidFill>
                <a:latin typeface="Arial Rounded MT Bold" panose="020F0704030504030204" pitchFamily="34" charset="0"/>
              </a:rPr>
              <a:t>Channel</a:t>
            </a:r>
          </a:p>
          <a:p>
            <a:pPr algn="ctr"/>
            <a:r>
              <a:rPr lang="en-US" altLang="en-US" sz="2800" b="1" smtClean="0">
                <a:solidFill>
                  <a:srgbClr val="FFFFFF"/>
                </a:solidFill>
                <a:latin typeface="Arial Rounded MT Bold" panose="020F0704030504030204" pitchFamily="34" charset="0"/>
              </a:rPr>
              <a:t>Decisions</a:t>
            </a:r>
          </a:p>
        </p:txBody>
      </p:sp>
      <p:pic>
        <p:nvPicPr>
          <p:cNvPr id="291853" name="Picture 13" descr="C:\Documents and Settings\malbrecht\Application Data\Microsoft\Media Catalog\Downloaded Clips\cl7f\j031835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4572000"/>
            <a:ext cx="1447800" cy="1011238"/>
          </a:xfrm>
          <a:prstGeom prst="rect">
            <a:avLst/>
          </a:prstGeom>
          <a:noFill/>
          <a:extLst>
            <a:ext uri="{909E8E84-426E-40DD-AFC4-6F175D3DCCD1}">
              <a14:hiddenFill xmlns:a14="http://schemas.microsoft.com/office/drawing/2010/main">
                <a:solidFill>
                  <a:srgbClr val="FFFFFF"/>
                </a:solidFill>
              </a14:hiddenFill>
            </a:ext>
          </a:extLst>
        </p:spPr>
      </p:pic>
      <p:pic>
        <p:nvPicPr>
          <p:cNvPr id="291854" name="Picture 14" descr="C:\Documents and Settings\malbrecht\Application Data\Microsoft\Media Catalog\Downloaded Clips\cl80\j032092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438400"/>
            <a:ext cx="1811338"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1855" name="Picture 15" descr="C:\Documents and Settings\malbrecht\Application Data\Microsoft\Media Catalog\Downloaded Clips\cl4f\j0198516.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3432175"/>
            <a:ext cx="2209800" cy="1563688"/>
          </a:xfrm>
          <a:prstGeom prst="rect">
            <a:avLst/>
          </a:prstGeom>
          <a:noFill/>
          <a:extLst>
            <a:ext uri="{909E8E84-426E-40DD-AFC4-6F175D3DCCD1}">
              <a14:hiddenFill xmlns:a14="http://schemas.microsoft.com/office/drawing/2010/main">
                <a:solidFill>
                  <a:srgbClr val="FFFFFF"/>
                </a:solidFill>
              </a14:hiddenFill>
            </a:ext>
          </a:extLst>
        </p:spPr>
      </p:pic>
      <p:pic>
        <p:nvPicPr>
          <p:cNvPr id="291856" name="Picture 16" descr="C:\Documents and Settings\malbrecht\Application Data\Microsoft\Media Catalog\Downloaded Clips\cl84\j0332043.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1752600"/>
            <a:ext cx="1524000" cy="1366838"/>
          </a:xfrm>
          <a:prstGeom prst="rect">
            <a:avLst/>
          </a:prstGeom>
          <a:noFill/>
          <a:extLst>
            <a:ext uri="{909E8E84-426E-40DD-AFC4-6F175D3DCCD1}">
              <a14:hiddenFill xmlns:a14="http://schemas.microsoft.com/office/drawing/2010/main">
                <a:solidFill>
                  <a:srgbClr val="FFFFFF"/>
                </a:solidFill>
              </a14:hiddenFill>
            </a:ext>
          </a:extLst>
        </p:spPr>
      </p:pic>
      <p:pic>
        <p:nvPicPr>
          <p:cNvPr id="291857" name="Picture 17" descr="C:\Documents and Settings\malbrecht\Application Data\Microsoft\Media Catalog\Downloaded Clips\cl64\j0251997.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4999038"/>
            <a:ext cx="1835150" cy="163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13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291853"/>
                                        </p:tgtEl>
                                        <p:attrNameLst>
                                          <p:attrName>style.visibility</p:attrName>
                                        </p:attrNameLst>
                                      </p:cBhvr>
                                      <p:to>
                                        <p:strVal val="visible"/>
                                      </p:to>
                                    </p:set>
                                    <p:anim calcmode="lin" valueType="num">
                                      <p:cBhvr>
                                        <p:cTn id="7" dur="500" fill="hold"/>
                                        <p:tgtEl>
                                          <p:spTgt spid="291853"/>
                                        </p:tgtEl>
                                        <p:attrNameLst>
                                          <p:attrName>ppt_w</p:attrName>
                                        </p:attrNameLst>
                                      </p:cBhvr>
                                      <p:tavLst>
                                        <p:tav tm="0">
                                          <p:val>
                                            <p:fltVal val="0"/>
                                          </p:val>
                                        </p:tav>
                                        <p:tav tm="100000">
                                          <p:val>
                                            <p:strVal val="#ppt_w"/>
                                          </p:val>
                                        </p:tav>
                                      </p:tavLst>
                                    </p:anim>
                                    <p:anim calcmode="lin" valueType="num">
                                      <p:cBhvr>
                                        <p:cTn id="8" dur="500" fill="hold"/>
                                        <p:tgtEl>
                                          <p:spTgt spid="291853"/>
                                        </p:tgtEl>
                                        <p:attrNameLst>
                                          <p:attrName>ppt_h</p:attrName>
                                        </p:attrNameLst>
                                      </p:cBhvr>
                                      <p:tavLst>
                                        <p:tav tm="0">
                                          <p:val>
                                            <p:fltVal val="0"/>
                                          </p:val>
                                        </p:tav>
                                        <p:tav tm="100000">
                                          <p:val>
                                            <p:strVal val="#ppt_h"/>
                                          </p:val>
                                        </p:tav>
                                      </p:tavLst>
                                    </p:anim>
                                    <p:anim calcmode="lin" valueType="num">
                                      <p:cBhvr>
                                        <p:cTn id="9" dur="500" fill="hold"/>
                                        <p:tgtEl>
                                          <p:spTgt spid="291853"/>
                                        </p:tgtEl>
                                        <p:attrNameLst>
                                          <p:attrName>ppt_x</p:attrName>
                                        </p:attrNameLst>
                                      </p:cBhvr>
                                      <p:tavLst>
                                        <p:tav tm="0">
                                          <p:val>
                                            <p:fltVal val="0.5"/>
                                          </p:val>
                                        </p:tav>
                                        <p:tav tm="100000">
                                          <p:val>
                                            <p:strVal val="#ppt_x"/>
                                          </p:val>
                                        </p:tav>
                                      </p:tavLst>
                                    </p:anim>
                                    <p:anim calcmode="lin" valueType="num">
                                      <p:cBhvr>
                                        <p:cTn id="10" dur="500" fill="hold"/>
                                        <p:tgtEl>
                                          <p:spTgt spid="29185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291854"/>
                                        </p:tgtEl>
                                        <p:attrNameLst>
                                          <p:attrName>style.visibility</p:attrName>
                                        </p:attrNameLst>
                                      </p:cBhvr>
                                      <p:to>
                                        <p:strVal val="visible"/>
                                      </p:to>
                                    </p:set>
                                    <p:anim calcmode="lin" valueType="num">
                                      <p:cBhvr>
                                        <p:cTn id="14" dur="500" fill="hold"/>
                                        <p:tgtEl>
                                          <p:spTgt spid="291854"/>
                                        </p:tgtEl>
                                        <p:attrNameLst>
                                          <p:attrName>ppt_w</p:attrName>
                                        </p:attrNameLst>
                                      </p:cBhvr>
                                      <p:tavLst>
                                        <p:tav tm="0">
                                          <p:val>
                                            <p:fltVal val="0"/>
                                          </p:val>
                                        </p:tav>
                                        <p:tav tm="100000">
                                          <p:val>
                                            <p:strVal val="#ppt_w"/>
                                          </p:val>
                                        </p:tav>
                                      </p:tavLst>
                                    </p:anim>
                                    <p:anim calcmode="lin" valueType="num">
                                      <p:cBhvr>
                                        <p:cTn id="15" dur="500" fill="hold"/>
                                        <p:tgtEl>
                                          <p:spTgt spid="291854"/>
                                        </p:tgtEl>
                                        <p:attrNameLst>
                                          <p:attrName>ppt_h</p:attrName>
                                        </p:attrNameLst>
                                      </p:cBhvr>
                                      <p:tavLst>
                                        <p:tav tm="0">
                                          <p:val>
                                            <p:fltVal val="0"/>
                                          </p:val>
                                        </p:tav>
                                        <p:tav tm="100000">
                                          <p:val>
                                            <p:strVal val="#ppt_h"/>
                                          </p:val>
                                        </p:tav>
                                      </p:tavLst>
                                    </p:anim>
                                    <p:anim calcmode="lin" valueType="num">
                                      <p:cBhvr>
                                        <p:cTn id="16" dur="500" fill="hold"/>
                                        <p:tgtEl>
                                          <p:spTgt spid="291854"/>
                                        </p:tgtEl>
                                        <p:attrNameLst>
                                          <p:attrName>ppt_x</p:attrName>
                                        </p:attrNameLst>
                                      </p:cBhvr>
                                      <p:tavLst>
                                        <p:tav tm="0">
                                          <p:val>
                                            <p:fltVal val="0.5"/>
                                          </p:val>
                                        </p:tav>
                                        <p:tav tm="100000">
                                          <p:val>
                                            <p:strVal val="#ppt_x"/>
                                          </p:val>
                                        </p:tav>
                                      </p:tavLst>
                                    </p:anim>
                                    <p:anim calcmode="lin" valueType="num">
                                      <p:cBhvr>
                                        <p:cTn id="17" dur="500" fill="hold"/>
                                        <p:tgtEl>
                                          <p:spTgt spid="291854"/>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291855"/>
                                        </p:tgtEl>
                                        <p:attrNameLst>
                                          <p:attrName>style.visibility</p:attrName>
                                        </p:attrNameLst>
                                      </p:cBhvr>
                                      <p:to>
                                        <p:strVal val="visible"/>
                                      </p:to>
                                    </p:set>
                                    <p:anim calcmode="lin" valueType="num">
                                      <p:cBhvr>
                                        <p:cTn id="21" dur="500" fill="hold"/>
                                        <p:tgtEl>
                                          <p:spTgt spid="291855"/>
                                        </p:tgtEl>
                                        <p:attrNameLst>
                                          <p:attrName>ppt_w</p:attrName>
                                        </p:attrNameLst>
                                      </p:cBhvr>
                                      <p:tavLst>
                                        <p:tav tm="0">
                                          <p:val>
                                            <p:fltVal val="0"/>
                                          </p:val>
                                        </p:tav>
                                        <p:tav tm="100000">
                                          <p:val>
                                            <p:strVal val="#ppt_w"/>
                                          </p:val>
                                        </p:tav>
                                      </p:tavLst>
                                    </p:anim>
                                    <p:anim calcmode="lin" valueType="num">
                                      <p:cBhvr>
                                        <p:cTn id="22" dur="500" fill="hold"/>
                                        <p:tgtEl>
                                          <p:spTgt spid="291855"/>
                                        </p:tgtEl>
                                        <p:attrNameLst>
                                          <p:attrName>ppt_h</p:attrName>
                                        </p:attrNameLst>
                                      </p:cBhvr>
                                      <p:tavLst>
                                        <p:tav tm="0">
                                          <p:val>
                                            <p:fltVal val="0"/>
                                          </p:val>
                                        </p:tav>
                                        <p:tav tm="100000">
                                          <p:val>
                                            <p:strVal val="#ppt_h"/>
                                          </p:val>
                                        </p:tav>
                                      </p:tavLst>
                                    </p:anim>
                                    <p:anim calcmode="lin" valueType="num">
                                      <p:cBhvr>
                                        <p:cTn id="23" dur="500" fill="hold"/>
                                        <p:tgtEl>
                                          <p:spTgt spid="291855"/>
                                        </p:tgtEl>
                                        <p:attrNameLst>
                                          <p:attrName>ppt_x</p:attrName>
                                        </p:attrNameLst>
                                      </p:cBhvr>
                                      <p:tavLst>
                                        <p:tav tm="0">
                                          <p:val>
                                            <p:fltVal val="0.5"/>
                                          </p:val>
                                        </p:tav>
                                        <p:tav tm="100000">
                                          <p:val>
                                            <p:strVal val="#ppt_x"/>
                                          </p:val>
                                        </p:tav>
                                      </p:tavLst>
                                    </p:anim>
                                    <p:anim calcmode="lin" valueType="num">
                                      <p:cBhvr>
                                        <p:cTn id="24" dur="500" fill="hold"/>
                                        <p:tgtEl>
                                          <p:spTgt spid="291855"/>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291856"/>
                                        </p:tgtEl>
                                        <p:attrNameLst>
                                          <p:attrName>style.visibility</p:attrName>
                                        </p:attrNameLst>
                                      </p:cBhvr>
                                      <p:to>
                                        <p:strVal val="visible"/>
                                      </p:to>
                                    </p:set>
                                    <p:anim calcmode="lin" valueType="num">
                                      <p:cBhvr>
                                        <p:cTn id="28" dur="500" fill="hold"/>
                                        <p:tgtEl>
                                          <p:spTgt spid="291856"/>
                                        </p:tgtEl>
                                        <p:attrNameLst>
                                          <p:attrName>ppt_w</p:attrName>
                                        </p:attrNameLst>
                                      </p:cBhvr>
                                      <p:tavLst>
                                        <p:tav tm="0">
                                          <p:val>
                                            <p:fltVal val="0"/>
                                          </p:val>
                                        </p:tav>
                                        <p:tav tm="100000">
                                          <p:val>
                                            <p:strVal val="#ppt_w"/>
                                          </p:val>
                                        </p:tav>
                                      </p:tavLst>
                                    </p:anim>
                                    <p:anim calcmode="lin" valueType="num">
                                      <p:cBhvr>
                                        <p:cTn id="29" dur="500" fill="hold"/>
                                        <p:tgtEl>
                                          <p:spTgt spid="291856"/>
                                        </p:tgtEl>
                                        <p:attrNameLst>
                                          <p:attrName>ppt_h</p:attrName>
                                        </p:attrNameLst>
                                      </p:cBhvr>
                                      <p:tavLst>
                                        <p:tav tm="0">
                                          <p:val>
                                            <p:fltVal val="0"/>
                                          </p:val>
                                        </p:tav>
                                        <p:tav tm="100000">
                                          <p:val>
                                            <p:strVal val="#ppt_h"/>
                                          </p:val>
                                        </p:tav>
                                      </p:tavLst>
                                    </p:anim>
                                    <p:anim calcmode="lin" valueType="num">
                                      <p:cBhvr>
                                        <p:cTn id="30" dur="500" fill="hold"/>
                                        <p:tgtEl>
                                          <p:spTgt spid="291856"/>
                                        </p:tgtEl>
                                        <p:attrNameLst>
                                          <p:attrName>ppt_x</p:attrName>
                                        </p:attrNameLst>
                                      </p:cBhvr>
                                      <p:tavLst>
                                        <p:tav tm="0">
                                          <p:val>
                                            <p:fltVal val="0.5"/>
                                          </p:val>
                                        </p:tav>
                                        <p:tav tm="100000">
                                          <p:val>
                                            <p:strVal val="#ppt_x"/>
                                          </p:val>
                                        </p:tav>
                                      </p:tavLst>
                                    </p:anim>
                                    <p:anim calcmode="lin" valueType="num">
                                      <p:cBhvr>
                                        <p:cTn id="31" dur="500" fill="hold"/>
                                        <p:tgtEl>
                                          <p:spTgt spid="291856"/>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fill="hold" nodeType="afterEffect">
                                  <p:stCondLst>
                                    <p:cond delay="0"/>
                                  </p:stCondLst>
                                  <p:childTnLst>
                                    <p:set>
                                      <p:cBhvr>
                                        <p:cTn id="34" dur="1" fill="hold">
                                          <p:stCondLst>
                                            <p:cond delay="0"/>
                                          </p:stCondLst>
                                        </p:cTn>
                                        <p:tgtEl>
                                          <p:spTgt spid="291857"/>
                                        </p:tgtEl>
                                        <p:attrNameLst>
                                          <p:attrName>style.visibility</p:attrName>
                                        </p:attrNameLst>
                                      </p:cBhvr>
                                      <p:to>
                                        <p:strVal val="visible"/>
                                      </p:to>
                                    </p:set>
                                    <p:anim calcmode="lin" valueType="num">
                                      <p:cBhvr>
                                        <p:cTn id="35" dur="500" fill="hold"/>
                                        <p:tgtEl>
                                          <p:spTgt spid="291857"/>
                                        </p:tgtEl>
                                        <p:attrNameLst>
                                          <p:attrName>ppt_w</p:attrName>
                                        </p:attrNameLst>
                                      </p:cBhvr>
                                      <p:tavLst>
                                        <p:tav tm="0">
                                          <p:val>
                                            <p:fltVal val="0"/>
                                          </p:val>
                                        </p:tav>
                                        <p:tav tm="100000">
                                          <p:val>
                                            <p:strVal val="#ppt_w"/>
                                          </p:val>
                                        </p:tav>
                                      </p:tavLst>
                                    </p:anim>
                                    <p:anim calcmode="lin" valueType="num">
                                      <p:cBhvr>
                                        <p:cTn id="36" dur="500" fill="hold"/>
                                        <p:tgtEl>
                                          <p:spTgt spid="291857"/>
                                        </p:tgtEl>
                                        <p:attrNameLst>
                                          <p:attrName>ppt_h</p:attrName>
                                        </p:attrNameLst>
                                      </p:cBhvr>
                                      <p:tavLst>
                                        <p:tav tm="0">
                                          <p:val>
                                            <p:fltVal val="0"/>
                                          </p:val>
                                        </p:tav>
                                        <p:tav tm="100000">
                                          <p:val>
                                            <p:strVal val="#ppt_h"/>
                                          </p:val>
                                        </p:tav>
                                      </p:tavLst>
                                    </p:anim>
                                    <p:anim calcmode="lin" valueType="num">
                                      <p:cBhvr>
                                        <p:cTn id="37" dur="500" fill="hold"/>
                                        <p:tgtEl>
                                          <p:spTgt spid="291857"/>
                                        </p:tgtEl>
                                        <p:attrNameLst>
                                          <p:attrName>ppt_x</p:attrName>
                                        </p:attrNameLst>
                                      </p:cBhvr>
                                      <p:tavLst>
                                        <p:tav tm="0">
                                          <p:val>
                                            <p:fltVal val="0.5"/>
                                          </p:val>
                                        </p:tav>
                                        <p:tav tm="100000">
                                          <p:val>
                                            <p:strVal val="#ppt_x"/>
                                          </p:val>
                                        </p:tav>
                                      </p:tavLst>
                                    </p:anim>
                                    <p:anim calcmode="lin" valueType="num">
                                      <p:cBhvr>
                                        <p:cTn id="38" dur="500" fill="hold"/>
                                        <p:tgtEl>
                                          <p:spTgt spid="2918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altLang="en-US"/>
              <a:t>Physical Distribution</a:t>
            </a:r>
          </a:p>
        </p:txBody>
      </p:sp>
      <p:sp>
        <p:nvSpPr>
          <p:cNvPr id="292869" name="AutoShape 5"/>
          <p:cNvSpPr>
            <a:spLocks noChangeArrowheads="1"/>
          </p:cNvSpPr>
          <p:nvPr/>
        </p:nvSpPr>
        <p:spPr bwMode="auto">
          <a:xfrm>
            <a:off x="4953000" y="1752600"/>
            <a:ext cx="3048000" cy="2286000"/>
          </a:xfrm>
          <a:prstGeom prst="octagon">
            <a:avLst>
              <a:gd name="adj" fmla="val 29287"/>
            </a:avLst>
          </a:prstGeom>
          <a:gradFill rotWithShape="0">
            <a:gsLst>
              <a:gs pos="0">
                <a:srgbClr val="980000"/>
              </a:gs>
              <a:gs pos="100000">
                <a:srgbClr val="4F4C82"/>
              </a:gs>
            </a:gsLst>
            <a:path path="shape">
              <a:fillToRect l="50000" t="50000" r="50000" b="50000"/>
            </a:path>
          </a:gradFill>
          <a:ln w="38100">
            <a:solidFill>
              <a:schemeClr val="tx1"/>
            </a:solidFill>
            <a:miter lim="800000"/>
            <a:headEnd/>
            <a:tailEnd/>
          </a:ln>
          <a:effectLst>
            <a:outerShdw dist="71842" dir="2700000" algn="ctr" rotWithShape="0">
              <a:srgbClr val="4A744E"/>
            </a:outerShdw>
          </a:effectLst>
        </p:spPr>
        <p:txBody>
          <a:bodyPr wrap="none" anchor="ctr"/>
          <a:lstStyle/>
          <a:p>
            <a:pPr algn="ctr"/>
            <a:r>
              <a:rPr lang="en-US" altLang="en-US" sz="2800" b="1" smtClean="0">
                <a:solidFill>
                  <a:srgbClr val="FFFFFF"/>
                </a:solidFill>
                <a:latin typeface="Arial Rounded MT Bold" panose="020F0704030504030204" pitchFamily="34" charset="0"/>
              </a:rPr>
              <a:t>Inventory</a:t>
            </a:r>
          </a:p>
          <a:p>
            <a:pPr algn="ctr"/>
            <a:r>
              <a:rPr lang="en-US" altLang="en-US" sz="2800" b="1" smtClean="0">
                <a:solidFill>
                  <a:srgbClr val="FFFFFF"/>
                </a:solidFill>
                <a:latin typeface="Arial Rounded MT Bold" panose="020F0704030504030204" pitchFamily="34" charset="0"/>
              </a:rPr>
              <a:t>Control</a:t>
            </a:r>
          </a:p>
          <a:p>
            <a:pPr algn="ctr"/>
            <a:endParaRPr lang="en-US" altLang="en-US" sz="2800" b="1" smtClean="0">
              <a:solidFill>
                <a:srgbClr val="FFFFFF"/>
              </a:solidFill>
              <a:latin typeface="Arial Rounded MT Bold" panose="020F0704030504030204" pitchFamily="34" charset="0"/>
            </a:endParaRPr>
          </a:p>
        </p:txBody>
      </p:sp>
      <p:sp>
        <p:nvSpPr>
          <p:cNvPr id="292874" name="AutoShape 10"/>
          <p:cNvSpPr>
            <a:spLocks noChangeArrowheads="1"/>
          </p:cNvSpPr>
          <p:nvPr/>
        </p:nvSpPr>
        <p:spPr bwMode="auto">
          <a:xfrm>
            <a:off x="1828800" y="1752600"/>
            <a:ext cx="3048000" cy="2286000"/>
          </a:xfrm>
          <a:prstGeom prst="octagon">
            <a:avLst>
              <a:gd name="adj" fmla="val 29287"/>
            </a:avLst>
          </a:prstGeom>
          <a:gradFill rotWithShape="0">
            <a:gsLst>
              <a:gs pos="0">
                <a:srgbClr val="800000"/>
              </a:gs>
              <a:gs pos="100000">
                <a:srgbClr val="4F4C82"/>
              </a:gs>
            </a:gsLst>
            <a:path path="shape">
              <a:fillToRect l="50000" t="50000" r="50000" b="50000"/>
            </a:path>
          </a:gradFill>
          <a:ln w="38100">
            <a:solidFill>
              <a:schemeClr val="tx1"/>
            </a:solidFill>
            <a:miter lim="800000"/>
            <a:headEnd/>
            <a:tailEnd/>
          </a:ln>
          <a:effectLst>
            <a:outerShdw dist="71842" dir="2700000" algn="ctr" rotWithShape="0">
              <a:srgbClr val="4A744E"/>
            </a:outerShdw>
          </a:effectLst>
        </p:spPr>
        <p:txBody>
          <a:bodyPr wrap="none" anchor="ctr"/>
          <a:lstStyle/>
          <a:p>
            <a:pPr algn="ctr"/>
            <a:r>
              <a:rPr lang="en-US" altLang="en-US" sz="2800" b="1" smtClean="0">
                <a:solidFill>
                  <a:srgbClr val="FFFFFF"/>
                </a:solidFill>
                <a:latin typeface="Arial Rounded MT Bold" panose="020F0704030504030204" pitchFamily="34" charset="0"/>
              </a:rPr>
              <a:t>Order</a:t>
            </a:r>
          </a:p>
          <a:p>
            <a:pPr algn="ctr"/>
            <a:r>
              <a:rPr lang="en-US" altLang="en-US" sz="2800" b="1" smtClean="0">
                <a:solidFill>
                  <a:srgbClr val="FFFFFF"/>
                </a:solidFill>
                <a:latin typeface="Arial Rounded MT Bold" panose="020F0704030504030204" pitchFamily="34" charset="0"/>
              </a:rPr>
              <a:t>Processing</a:t>
            </a:r>
          </a:p>
          <a:p>
            <a:pPr algn="ctr"/>
            <a:endParaRPr lang="en-US" altLang="en-US" sz="2800" b="1" smtClean="0">
              <a:solidFill>
                <a:srgbClr val="FFFFFF"/>
              </a:solidFill>
              <a:latin typeface="Arial Rounded MT Bold" panose="020F0704030504030204" pitchFamily="34" charset="0"/>
            </a:endParaRPr>
          </a:p>
        </p:txBody>
      </p:sp>
      <p:sp>
        <p:nvSpPr>
          <p:cNvPr id="292876" name="AutoShape 12"/>
          <p:cNvSpPr>
            <a:spLocks noChangeArrowheads="1"/>
          </p:cNvSpPr>
          <p:nvPr/>
        </p:nvSpPr>
        <p:spPr bwMode="auto">
          <a:xfrm>
            <a:off x="5181600" y="4114800"/>
            <a:ext cx="1905000" cy="1371600"/>
          </a:xfrm>
          <a:prstGeom prst="roundRect">
            <a:avLst>
              <a:gd name="adj" fmla="val 16667"/>
            </a:avLst>
          </a:prstGeom>
          <a:gradFill rotWithShape="0">
            <a:gsLst>
              <a:gs pos="0">
                <a:srgbClr val="A00000"/>
              </a:gs>
              <a:gs pos="100000">
                <a:schemeClr val="tx2"/>
              </a:gs>
            </a:gsLst>
            <a:path path="shape">
              <a:fillToRect l="50000" t="50000" r="50000" b="50000"/>
            </a:path>
          </a:gradFill>
          <a:ln w="38100">
            <a:solidFill>
              <a:schemeClr val="tx1"/>
            </a:solidFill>
            <a:round/>
            <a:headEnd/>
            <a:tailEnd/>
          </a:ln>
          <a:effectLst/>
          <a:extLst>
            <a:ext uri="{AF507438-7753-43E0-B8FC-AC1667EBCBE1}">
              <a14:hiddenEffects xmlns:a14="http://schemas.microsoft.com/office/drawing/2010/main">
                <a:effectLst>
                  <a:outerShdw dist="71842" dir="2700000" algn="ctr" rotWithShape="0">
                    <a:schemeClr val="tx1"/>
                  </a:outerShdw>
                </a:effectLst>
              </a14:hiddenEffects>
            </a:ext>
          </a:extLst>
        </p:spPr>
        <p:txBody>
          <a:bodyPr wrap="none" anchor="ctr"/>
          <a:lstStyle/>
          <a:p>
            <a:pPr algn="ctr"/>
            <a:r>
              <a:rPr lang="en-US" altLang="en-US" b="1" smtClean="0">
                <a:solidFill>
                  <a:srgbClr val="E1E1D1"/>
                </a:solidFill>
                <a:latin typeface="Arial Rounded MT Bold" panose="020F0704030504030204" pitchFamily="34" charset="0"/>
              </a:rPr>
              <a:t>Customer</a:t>
            </a:r>
          </a:p>
          <a:p>
            <a:pPr algn="ctr"/>
            <a:r>
              <a:rPr lang="en-US" altLang="en-US" b="1" smtClean="0">
                <a:solidFill>
                  <a:srgbClr val="E1E1D1"/>
                </a:solidFill>
                <a:latin typeface="Arial Rounded MT Bold" panose="020F0704030504030204" pitchFamily="34" charset="0"/>
              </a:rPr>
              <a:t>Service</a:t>
            </a:r>
          </a:p>
        </p:txBody>
      </p:sp>
      <p:pic>
        <p:nvPicPr>
          <p:cNvPr id="292877" name="Picture 13" descr="C:\Documents and Settings\malbrecht\Application Data\Microsoft\Media Catalog\Downloaded Clips\cl78\j030125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276600"/>
            <a:ext cx="1762125" cy="2133600"/>
          </a:xfrm>
          <a:prstGeom prst="rect">
            <a:avLst/>
          </a:prstGeom>
          <a:gradFill rotWithShape="0">
            <a:gsLst>
              <a:gs pos="0">
                <a:srgbClr val="A00000"/>
              </a:gs>
              <a:gs pos="100000">
                <a:schemeClr val="tx2"/>
              </a:gs>
            </a:gsLst>
            <a:path path="shape">
              <a:fillToRect l="50000" t="50000" r="50000" b="50000"/>
            </a:path>
          </a:gradFill>
        </p:spPr>
      </p:pic>
      <p:pic>
        <p:nvPicPr>
          <p:cNvPr id="292878" name="Picture 14" descr="C:\Documents and Settings\malbrecht\Application Data\Microsoft\Media Catalog\Downloaded Clips\cl3\BD08192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124200"/>
            <a:ext cx="2057400" cy="1944688"/>
          </a:xfrm>
          <a:prstGeom prst="rect">
            <a:avLst/>
          </a:prstGeom>
          <a:noFill/>
          <a:extLst>
            <a:ext uri="{909E8E84-426E-40DD-AFC4-6F175D3DCCD1}">
              <a14:hiddenFill xmlns:a14="http://schemas.microsoft.com/office/drawing/2010/main">
                <a:solidFill>
                  <a:srgbClr val="FFFFFF"/>
                </a:solidFill>
              </a14:hiddenFill>
            </a:ext>
          </a:extLst>
        </p:spPr>
      </p:pic>
      <p:sp>
        <p:nvSpPr>
          <p:cNvPr id="292875" name="AutoShape 11"/>
          <p:cNvSpPr>
            <a:spLocks noChangeArrowheads="1"/>
          </p:cNvSpPr>
          <p:nvPr/>
        </p:nvSpPr>
        <p:spPr bwMode="auto">
          <a:xfrm>
            <a:off x="2743200" y="4114800"/>
            <a:ext cx="1905000" cy="1295400"/>
          </a:xfrm>
          <a:prstGeom prst="roundRect">
            <a:avLst>
              <a:gd name="adj" fmla="val 16667"/>
            </a:avLst>
          </a:prstGeom>
          <a:gradFill rotWithShape="0">
            <a:gsLst>
              <a:gs pos="0">
                <a:srgbClr val="A00000"/>
              </a:gs>
              <a:gs pos="100000">
                <a:schemeClr val="tx2"/>
              </a:gs>
            </a:gsLst>
            <a:path path="shape">
              <a:fillToRect l="50000" t="50000" r="50000" b="50000"/>
            </a:path>
          </a:gradFill>
          <a:ln w="38100">
            <a:solidFill>
              <a:schemeClr val="tx1"/>
            </a:solidFill>
            <a:round/>
            <a:headEnd/>
            <a:tailEnd/>
          </a:ln>
          <a:effectLst/>
          <a:extLst>
            <a:ext uri="{AF507438-7753-43E0-B8FC-AC1667EBCBE1}">
              <a14:hiddenEffects xmlns:a14="http://schemas.microsoft.com/office/drawing/2010/main">
                <a:effectLst>
                  <a:outerShdw dist="71842" dir="2700000" algn="ctr" rotWithShape="0">
                    <a:schemeClr val="tx1"/>
                  </a:outerShdw>
                </a:effectLst>
              </a14:hiddenEffects>
            </a:ext>
          </a:extLst>
        </p:spPr>
        <p:txBody>
          <a:bodyPr wrap="none" anchor="ctr"/>
          <a:lstStyle/>
          <a:p>
            <a:pPr algn="ctr"/>
            <a:r>
              <a:rPr lang="en-US" altLang="en-US" b="1" smtClean="0">
                <a:solidFill>
                  <a:srgbClr val="E1E1D1"/>
                </a:solidFill>
                <a:latin typeface="Arial Rounded MT Bold" panose="020F0704030504030204" pitchFamily="34" charset="0"/>
              </a:rPr>
              <a:t>Electronic</a:t>
            </a:r>
          </a:p>
          <a:p>
            <a:pPr algn="ctr"/>
            <a:r>
              <a:rPr lang="en-US" altLang="en-US" b="1" smtClean="0">
                <a:solidFill>
                  <a:srgbClr val="E1E1D1"/>
                </a:solidFill>
                <a:latin typeface="Arial Rounded MT Bold" panose="020F0704030504030204" pitchFamily="34" charset="0"/>
              </a:rPr>
              <a:t>Data</a:t>
            </a:r>
          </a:p>
          <a:p>
            <a:pPr algn="ctr"/>
            <a:r>
              <a:rPr lang="en-US" altLang="en-US" b="1" smtClean="0">
                <a:solidFill>
                  <a:srgbClr val="E1E1D1"/>
                </a:solidFill>
                <a:latin typeface="Arial Rounded MT Bold" panose="020F0704030504030204" pitchFamily="34" charset="0"/>
              </a:rPr>
              <a:t>Interchange</a:t>
            </a:r>
          </a:p>
        </p:txBody>
      </p:sp>
    </p:spTree>
    <p:extLst>
      <p:ext uri="{BB962C8B-B14F-4D97-AF65-F5344CB8AC3E}">
        <p14:creationId xmlns:p14="http://schemas.microsoft.com/office/powerpoint/2010/main" val="3777549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92877"/>
                                        </p:tgtEl>
                                        <p:attrNameLst>
                                          <p:attrName>style.visibility</p:attrName>
                                        </p:attrNameLst>
                                      </p:cBhvr>
                                      <p:to>
                                        <p:strVal val="visible"/>
                                      </p:to>
                                    </p:set>
                                    <p:animEffect transition="in" filter="dissolve">
                                      <p:cBhvr>
                                        <p:cTn id="7" dur="500"/>
                                        <p:tgtEl>
                                          <p:spTgt spid="292877"/>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92875"/>
                                        </p:tgtEl>
                                        <p:attrNameLst>
                                          <p:attrName>style.visibility</p:attrName>
                                        </p:attrNameLst>
                                      </p:cBhvr>
                                      <p:to>
                                        <p:strVal val="visible"/>
                                      </p:to>
                                    </p:set>
                                    <p:anim calcmode="lin" valueType="num">
                                      <p:cBhvr additive="base">
                                        <p:cTn id="11" dur="500" fill="hold"/>
                                        <p:tgtEl>
                                          <p:spTgt spid="292875"/>
                                        </p:tgtEl>
                                        <p:attrNameLst>
                                          <p:attrName>ppt_x</p:attrName>
                                        </p:attrNameLst>
                                      </p:cBhvr>
                                      <p:tavLst>
                                        <p:tav tm="0">
                                          <p:val>
                                            <p:strVal val="0-#ppt_w/2"/>
                                          </p:val>
                                        </p:tav>
                                        <p:tav tm="100000">
                                          <p:val>
                                            <p:strVal val="#ppt_x"/>
                                          </p:val>
                                        </p:tav>
                                      </p:tavLst>
                                    </p:anim>
                                    <p:anim calcmode="lin" valueType="num">
                                      <p:cBhvr additive="base">
                                        <p:cTn id="12" dur="500" fill="hold"/>
                                        <p:tgtEl>
                                          <p:spTgt spid="29287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292869"/>
                                        </p:tgtEl>
                                        <p:attrNameLst>
                                          <p:attrName>style.visibility</p:attrName>
                                        </p:attrNameLst>
                                      </p:cBhvr>
                                      <p:to>
                                        <p:strVal val="visible"/>
                                      </p:to>
                                    </p:set>
                                    <p:animEffect transition="in" filter="dissolve">
                                      <p:cBhvr>
                                        <p:cTn id="16" dur="500"/>
                                        <p:tgtEl>
                                          <p:spTgt spid="292869"/>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292876"/>
                                        </p:tgtEl>
                                        <p:attrNameLst>
                                          <p:attrName>style.visibility</p:attrName>
                                        </p:attrNameLst>
                                      </p:cBhvr>
                                      <p:to>
                                        <p:strVal val="visible"/>
                                      </p:to>
                                    </p:set>
                                    <p:animEffect transition="in" filter="dissolve">
                                      <p:cBhvr>
                                        <p:cTn id="20" dur="500"/>
                                        <p:tgtEl>
                                          <p:spTgt spid="292876"/>
                                        </p:tgtEl>
                                      </p:cBhvr>
                                    </p:animEffect>
                                  </p:childTnLst>
                                </p:cTn>
                              </p:par>
                            </p:childTnLst>
                          </p:cTn>
                        </p:par>
                        <p:par>
                          <p:cTn id="21" fill="hold" nodeType="afterGroup">
                            <p:stCondLst>
                              <p:cond delay="2000"/>
                            </p:stCondLst>
                            <p:childTnLst>
                              <p:par>
                                <p:cTn id="22" presetID="9" presetClass="entr" presetSubtype="0" fill="hold" nodeType="afterEffect">
                                  <p:stCondLst>
                                    <p:cond delay="0"/>
                                  </p:stCondLst>
                                  <p:childTnLst>
                                    <p:set>
                                      <p:cBhvr>
                                        <p:cTn id="23" dur="1" fill="hold">
                                          <p:stCondLst>
                                            <p:cond delay="0"/>
                                          </p:stCondLst>
                                        </p:cTn>
                                        <p:tgtEl>
                                          <p:spTgt spid="292878"/>
                                        </p:tgtEl>
                                        <p:attrNameLst>
                                          <p:attrName>style.visibility</p:attrName>
                                        </p:attrNameLst>
                                      </p:cBhvr>
                                      <p:to>
                                        <p:strVal val="visible"/>
                                      </p:to>
                                    </p:set>
                                    <p:animEffect transition="in" filter="dissolve">
                                      <p:cBhvr>
                                        <p:cTn id="24" dur="500"/>
                                        <p:tgtEl>
                                          <p:spTgt spid="292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9" grpId="0" animBg="1" autoUpdateAnimBg="0"/>
      <p:bldP spid="292876" grpId="0" animBg="1" autoUpdateAnimBg="0"/>
      <p:bldP spid="292875"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pPr>
              <a:lnSpc>
                <a:spcPct val="80000"/>
              </a:lnSpc>
            </a:pPr>
            <a:r>
              <a:rPr lang="en-US" altLang="en-US"/>
              <a:t>Inventory Location and Warehousing</a:t>
            </a:r>
          </a:p>
        </p:txBody>
      </p:sp>
      <p:sp>
        <p:nvSpPr>
          <p:cNvPr id="300039" name="Rectangle 7"/>
          <p:cNvSpPr>
            <a:spLocks noChangeArrowheads="1"/>
          </p:cNvSpPr>
          <p:nvPr/>
        </p:nvSpPr>
        <p:spPr bwMode="auto">
          <a:xfrm>
            <a:off x="2286000" y="1676400"/>
            <a:ext cx="2438400" cy="1524000"/>
          </a:xfrm>
          <a:prstGeom prst="rect">
            <a:avLst/>
          </a:prstGeom>
          <a:gradFill rotWithShape="0">
            <a:gsLst>
              <a:gs pos="0">
                <a:srgbClr val="4F4C82"/>
              </a:gs>
              <a:gs pos="100000">
                <a:srgbClr val="800000"/>
              </a:gs>
            </a:gsLst>
            <a:lin ang="5400000" scaled="1"/>
          </a:gradFill>
          <a:ln w="38100">
            <a:miter lim="800000"/>
            <a:headEnd/>
            <a:tailEnd/>
          </a:ln>
          <a:effectLst/>
          <a:scene3d>
            <a:camera prst="legacyObliqueTopRight"/>
            <a:lightRig rig="legacyFlat3" dir="b"/>
          </a:scene3d>
          <a:sp3d extrusionH="430200" prstMaterial="legacyMatte">
            <a:bevelT w="13500" h="13500" prst="angle"/>
            <a:bevelB w="13500" h="13500" prst="angle"/>
            <a:extrusionClr>
              <a:srgbClr val="4F4C82"/>
            </a:extrusionClr>
            <a:contourClr>
              <a:srgbClr val="4F4C82"/>
            </a:contourClr>
          </a:sp3d>
          <a:extLst>
            <a:ext uri="{AF507438-7753-43E0-B8FC-AC1667EBCBE1}">
              <a14:hiddenEffects xmlns:a14="http://schemas.microsoft.com/office/drawing/2010/main">
                <a:effectLst>
                  <a:outerShdw dist="71842" dir="2700000" algn="ctr" rotWithShape="0">
                    <a:schemeClr val="tx1"/>
                  </a:outerShdw>
                </a:effectLst>
              </a14:hiddenEffects>
            </a:ext>
          </a:extLst>
        </p:spPr>
        <p:txBody>
          <a:bodyPr wrap="none" anchor="ctr">
            <a:flatTx/>
          </a:bodyPr>
          <a:lstStyle/>
          <a:p>
            <a:pPr algn="ctr"/>
            <a:r>
              <a:rPr lang="en-US" altLang="en-US" sz="2800" b="1" smtClean="0">
                <a:solidFill>
                  <a:srgbClr val="FFFFFF"/>
                </a:solidFill>
                <a:latin typeface="Arial Rounded MT Bold" panose="020F0704030504030204" pitchFamily="34" charset="0"/>
              </a:rPr>
              <a:t>Types</a:t>
            </a:r>
          </a:p>
          <a:p>
            <a:pPr algn="ctr"/>
            <a:r>
              <a:rPr lang="en-US" altLang="en-US" sz="2800" b="1" smtClean="0">
                <a:solidFill>
                  <a:srgbClr val="FFFFFF"/>
                </a:solidFill>
                <a:latin typeface="Arial Rounded MT Bold" panose="020F0704030504030204" pitchFamily="34" charset="0"/>
              </a:rPr>
              <a:t>of</a:t>
            </a:r>
          </a:p>
          <a:p>
            <a:pPr algn="ctr"/>
            <a:r>
              <a:rPr lang="en-US" altLang="en-US" sz="2800" b="1" smtClean="0">
                <a:solidFill>
                  <a:srgbClr val="FFFFFF"/>
                </a:solidFill>
                <a:latin typeface="Arial Rounded MT Bold" panose="020F0704030504030204" pitchFamily="34" charset="0"/>
              </a:rPr>
              <a:t>Warehouses</a:t>
            </a:r>
          </a:p>
        </p:txBody>
      </p:sp>
      <p:sp>
        <p:nvSpPr>
          <p:cNvPr id="300040" name="Oval 8"/>
          <p:cNvSpPr>
            <a:spLocks noChangeArrowheads="1"/>
          </p:cNvSpPr>
          <p:nvPr/>
        </p:nvSpPr>
        <p:spPr bwMode="auto">
          <a:xfrm>
            <a:off x="3657600" y="3200400"/>
            <a:ext cx="2525713" cy="762000"/>
          </a:xfrm>
          <a:prstGeom prst="ellipse">
            <a:avLst/>
          </a:prstGeom>
          <a:gradFill rotWithShape="0">
            <a:gsLst>
              <a:gs pos="0">
                <a:srgbClr val="4F4C82"/>
              </a:gs>
              <a:gs pos="100000">
                <a:srgbClr val="800000"/>
              </a:gs>
            </a:gsLst>
            <a:lin ang="5400000" scaled="1"/>
          </a:gradFill>
          <a:ln w="38100">
            <a:solidFill>
              <a:schemeClr val="tx1"/>
            </a:solidFill>
            <a:round/>
            <a:headEnd/>
            <a:tailEnd/>
          </a:ln>
          <a:effectLst/>
          <a:extLst>
            <a:ext uri="{AF507438-7753-43E0-B8FC-AC1667EBCBE1}">
              <a14:hiddenEffects xmlns:a14="http://schemas.microsoft.com/office/drawing/2010/main">
                <a:effectLst>
                  <a:outerShdw dist="71842" dir="2700000" algn="ctr" rotWithShape="0">
                    <a:schemeClr val="tx1"/>
                  </a:outerShdw>
                </a:effectLst>
              </a14:hiddenEffects>
            </a:ext>
          </a:extLst>
        </p:spPr>
        <p:txBody>
          <a:bodyPr wrap="none" anchor="ctr"/>
          <a:lstStyle/>
          <a:p>
            <a:pPr algn="ctr"/>
            <a:r>
              <a:rPr lang="en-US" altLang="en-US" sz="2800" b="1" smtClean="0">
                <a:solidFill>
                  <a:srgbClr val="FFFFFF"/>
                </a:solidFill>
                <a:latin typeface="Arial Rounded MT Bold" panose="020F0704030504030204" pitchFamily="34" charset="0"/>
              </a:rPr>
              <a:t>Private</a:t>
            </a:r>
          </a:p>
        </p:txBody>
      </p:sp>
      <p:sp>
        <p:nvSpPr>
          <p:cNvPr id="300041" name="Oval 9"/>
          <p:cNvSpPr>
            <a:spLocks noChangeArrowheads="1"/>
          </p:cNvSpPr>
          <p:nvPr/>
        </p:nvSpPr>
        <p:spPr bwMode="auto">
          <a:xfrm>
            <a:off x="1143000" y="3200400"/>
            <a:ext cx="2525713" cy="762000"/>
          </a:xfrm>
          <a:prstGeom prst="ellipse">
            <a:avLst/>
          </a:prstGeom>
          <a:gradFill rotWithShape="0">
            <a:gsLst>
              <a:gs pos="0">
                <a:srgbClr val="4F4C82"/>
              </a:gs>
              <a:gs pos="100000">
                <a:srgbClr val="800000"/>
              </a:gs>
            </a:gsLst>
            <a:lin ang="5400000" scaled="1"/>
          </a:gradFill>
          <a:ln w="38100">
            <a:solidFill>
              <a:schemeClr val="tx1"/>
            </a:solidFill>
            <a:round/>
            <a:headEnd/>
            <a:tailEnd/>
          </a:ln>
          <a:effectLst/>
          <a:extLst>
            <a:ext uri="{AF507438-7753-43E0-B8FC-AC1667EBCBE1}">
              <a14:hiddenEffects xmlns:a14="http://schemas.microsoft.com/office/drawing/2010/main">
                <a:effectLst>
                  <a:outerShdw dist="71842" dir="2700000" algn="ctr" rotWithShape="0">
                    <a:schemeClr val="tx1"/>
                  </a:outerShdw>
                </a:effectLst>
              </a14:hiddenEffects>
            </a:ext>
          </a:extLst>
        </p:spPr>
        <p:txBody>
          <a:bodyPr wrap="none" anchor="ctr"/>
          <a:lstStyle/>
          <a:p>
            <a:pPr algn="ctr"/>
            <a:r>
              <a:rPr lang="en-US" altLang="en-US" sz="2800" b="1" smtClean="0">
                <a:solidFill>
                  <a:srgbClr val="FFFFFF"/>
                </a:solidFill>
                <a:latin typeface="Arial Rounded MT Bold" panose="020F0704030504030204" pitchFamily="34" charset="0"/>
              </a:rPr>
              <a:t>Public</a:t>
            </a:r>
          </a:p>
        </p:txBody>
      </p:sp>
      <p:sp>
        <p:nvSpPr>
          <p:cNvPr id="300042" name="Rectangle 10"/>
          <p:cNvSpPr>
            <a:spLocks noChangeArrowheads="1"/>
          </p:cNvSpPr>
          <p:nvPr/>
        </p:nvSpPr>
        <p:spPr bwMode="auto">
          <a:xfrm>
            <a:off x="5562600" y="4419600"/>
            <a:ext cx="2438400" cy="1524000"/>
          </a:xfrm>
          <a:prstGeom prst="rect">
            <a:avLst/>
          </a:prstGeom>
          <a:gradFill rotWithShape="0">
            <a:gsLst>
              <a:gs pos="0">
                <a:srgbClr val="4F4C82"/>
              </a:gs>
              <a:gs pos="100000">
                <a:srgbClr val="800000"/>
              </a:gs>
            </a:gsLst>
            <a:lin ang="5400000" scaled="1"/>
          </a:gradFill>
          <a:ln w="38100">
            <a:miter lim="800000"/>
            <a:headEnd/>
            <a:tailEnd/>
          </a:ln>
          <a:effectLst/>
          <a:scene3d>
            <a:camera prst="legacyObliqueTopRight"/>
            <a:lightRig rig="legacyFlat3" dir="b"/>
          </a:scene3d>
          <a:sp3d extrusionH="430200" prstMaterial="legacyMatte">
            <a:bevelT w="13500" h="13500" prst="angle"/>
            <a:bevelB w="13500" h="13500" prst="angle"/>
            <a:extrusionClr>
              <a:srgbClr val="4F4C82"/>
            </a:extrusionClr>
            <a:contourClr>
              <a:srgbClr val="4F4C82"/>
            </a:contourClr>
          </a:sp3d>
          <a:extLst>
            <a:ext uri="{AF507438-7753-43E0-B8FC-AC1667EBCBE1}">
              <a14:hiddenEffects xmlns:a14="http://schemas.microsoft.com/office/drawing/2010/main">
                <a:effectLst>
                  <a:outerShdw dist="71842" dir="2700000" algn="ctr" rotWithShape="0">
                    <a:schemeClr val="tx1"/>
                  </a:outerShdw>
                </a:effectLst>
              </a14:hiddenEffects>
            </a:ext>
          </a:extLst>
        </p:spPr>
        <p:txBody>
          <a:bodyPr wrap="none" anchor="ctr">
            <a:flatTx/>
          </a:bodyPr>
          <a:lstStyle/>
          <a:p>
            <a:pPr algn="ctr"/>
            <a:r>
              <a:rPr lang="en-US" altLang="en-US" sz="2800" b="1" smtClean="0">
                <a:solidFill>
                  <a:srgbClr val="FFFFFF"/>
                </a:solidFill>
                <a:latin typeface="Arial Rounded MT Bold" panose="020F0704030504030204" pitchFamily="34" charset="0"/>
              </a:rPr>
              <a:t>Materials</a:t>
            </a:r>
          </a:p>
          <a:p>
            <a:pPr algn="ctr"/>
            <a:r>
              <a:rPr lang="en-US" altLang="en-US" sz="2800" b="1" smtClean="0">
                <a:solidFill>
                  <a:srgbClr val="FFFFFF"/>
                </a:solidFill>
                <a:latin typeface="Arial Rounded MT Bold" panose="020F0704030504030204" pitchFamily="34" charset="0"/>
              </a:rPr>
              <a:t>Handling</a:t>
            </a:r>
          </a:p>
        </p:txBody>
      </p:sp>
      <p:pic>
        <p:nvPicPr>
          <p:cNvPr id="300044" name="Picture 12" descr="C:\Documents and Settings\malbrecht\Application Data\Microsoft\Media Catalog\Downloaded Clips\cl4f\j019804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4114800"/>
            <a:ext cx="2849563" cy="2135188"/>
          </a:xfrm>
          <a:prstGeom prst="rect">
            <a:avLst/>
          </a:prstGeom>
          <a:noFill/>
          <a:extLst>
            <a:ext uri="{909E8E84-426E-40DD-AFC4-6F175D3DCCD1}">
              <a14:hiddenFill xmlns:a14="http://schemas.microsoft.com/office/drawing/2010/main">
                <a:solidFill>
                  <a:srgbClr val="FFFFFF"/>
                </a:solidFill>
              </a14:hiddenFill>
            </a:ext>
          </a:extLst>
        </p:spPr>
      </p:pic>
      <p:pic>
        <p:nvPicPr>
          <p:cNvPr id="300045" name="Picture 13" descr="C:\Documents and Settings\malbrecht\Application Data\Microsoft\Media Catalog\Downloaded Clips\cl24\j009002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524000"/>
            <a:ext cx="1895475" cy="263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701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0041"/>
                                        </p:tgtEl>
                                        <p:attrNameLst>
                                          <p:attrName>style.visibility</p:attrName>
                                        </p:attrNameLst>
                                      </p:cBhvr>
                                      <p:to>
                                        <p:strVal val="visible"/>
                                      </p:to>
                                    </p:set>
                                    <p:anim calcmode="lin" valueType="num">
                                      <p:cBhvr additive="base">
                                        <p:cTn id="7" dur="500" fill="hold"/>
                                        <p:tgtEl>
                                          <p:spTgt spid="300041"/>
                                        </p:tgtEl>
                                        <p:attrNameLst>
                                          <p:attrName>ppt_x</p:attrName>
                                        </p:attrNameLst>
                                      </p:cBhvr>
                                      <p:tavLst>
                                        <p:tav tm="0">
                                          <p:val>
                                            <p:strVal val="#ppt_x"/>
                                          </p:val>
                                        </p:tav>
                                        <p:tav tm="100000">
                                          <p:val>
                                            <p:strVal val="#ppt_x"/>
                                          </p:val>
                                        </p:tav>
                                      </p:tavLst>
                                    </p:anim>
                                    <p:anim calcmode="lin" valueType="num">
                                      <p:cBhvr additive="base">
                                        <p:cTn id="8" dur="500" fill="hold"/>
                                        <p:tgtEl>
                                          <p:spTgt spid="30004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0040"/>
                                        </p:tgtEl>
                                        <p:attrNameLst>
                                          <p:attrName>style.visibility</p:attrName>
                                        </p:attrNameLst>
                                      </p:cBhvr>
                                      <p:to>
                                        <p:strVal val="visible"/>
                                      </p:to>
                                    </p:set>
                                    <p:anim calcmode="lin" valueType="num">
                                      <p:cBhvr additive="base">
                                        <p:cTn id="12" dur="500" fill="hold"/>
                                        <p:tgtEl>
                                          <p:spTgt spid="300040"/>
                                        </p:tgtEl>
                                        <p:attrNameLst>
                                          <p:attrName>ppt_x</p:attrName>
                                        </p:attrNameLst>
                                      </p:cBhvr>
                                      <p:tavLst>
                                        <p:tav tm="0">
                                          <p:val>
                                            <p:strVal val="#ppt_x"/>
                                          </p:val>
                                        </p:tav>
                                        <p:tav tm="100000">
                                          <p:val>
                                            <p:strVal val="#ppt_x"/>
                                          </p:val>
                                        </p:tav>
                                      </p:tavLst>
                                    </p:anim>
                                    <p:anim calcmode="lin" valueType="num">
                                      <p:cBhvr additive="base">
                                        <p:cTn id="13" dur="500" fill="hold"/>
                                        <p:tgtEl>
                                          <p:spTgt spid="30004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300044"/>
                                        </p:tgtEl>
                                        <p:attrNameLst>
                                          <p:attrName>style.visibility</p:attrName>
                                        </p:attrNameLst>
                                      </p:cBhvr>
                                      <p:to>
                                        <p:strVal val="visible"/>
                                      </p:to>
                                    </p:set>
                                    <p:anim calcmode="lin" valueType="num">
                                      <p:cBhvr additive="base">
                                        <p:cTn id="17" dur="500" fill="hold"/>
                                        <p:tgtEl>
                                          <p:spTgt spid="300044"/>
                                        </p:tgtEl>
                                        <p:attrNameLst>
                                          <p:attrName>ppt_x</p:attrName>
                                        </p:attrNameLst>
                                      </p:cBhvr>
                                      <p:tavLst>
                                        <p:tav tm="0">
                                          <p:val>
                                            <p:strVal val="#ppt_x"/>
                                          </p:val>
                                        </p:tav>
                                        <p:tav tm="100000">
                                          <p:val>
                                            <p:strVal val="#ppt_x"/>
                                          </p:val>
                                        </p:tav>
                                      </p:tavLst>
                                    </p:anim>
                                    <p:anim calcmode="lin" valueType="num">
                                      <p:cBhvr additive="base">
                                        <p:cTn id="18" dur="500" fill="hold"/>
                                        <p:tgtEl>
                                          <p:spTgt spid="30004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00042"/>
                                        </p:tgtEl>
                                        <p:attrNameLst>
                                          <p:attrName>style.visibility</p:attrName>
                                        </p:attrNameLst>
                                      </p:cBhvr>
                                      <p:to>
                                        <p:strVal val="visible"/>
                                      </p:to>
                                    </p:set>
                                    <p:anim calcmode="lin" valueType="num">
                                      <p:cBhvr additive="base">
                                        <p:cTn id="22" dur="500" fill="hold"/>
                                        <p:tgtEl>
                                          <p:spTgt spid="300042"/>
                                        </p:tgtEl>
                                        <p:attrNameLst>
                                          <p:attrName>ppt_x</p:attrName>
                                        </p:attrNameLst>
                                      </p:cBhvr>
                                      <p:tavLst>
                                        <p:tav tm="0">
                                          <p:val>
                                            <p:strVal val="#ppt_x"/>
                                          </p:val>
                                        </p:tav>
                                        <p:tav tm="100000">
                                          <p:val>
                                            <p:strVal val="#ppt_x"/>
                                          </p:val>
                                        </p:tav>
                                      </p:tavLst>
                                    </p:anim>
                                    <p:anim calcmode="lin" valueType="num">
                                      <p:cBhvr additive="base">
                                        <p:cTn id="23" dur="500" fill="hold"/>
                                        <p:tgtEl>
                                          <p:spTgt spid="300042"/>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2" fill="hold" nodeType="afterEffect">
                                  <p:stCondLst>
                                    <p:cond delay="0"/>
                                  </p:stCondLst>
                                  <p:childTnLst>
                                    <p:set>
                                      <p:cBhvr>
                                        <p:cTn id="26" dur="1" fill="hold">
                                          <p:stCondLst>
                                            <p:cond delay="0"/>
                                          </p:stCondLst>
                                        </p:cTn>
                                        <p:tgtEl>
                                          <p:spTgt spid="300045"/>
                                        </p:tgtEl>
                                        <p:attrNameLst>
                                          <p:attrName>style.visibility</p:attrName>
                                        </p:attrNameLst>
                                      </p:cBhvr>
                                      <p:to>
                                        <p:strVal val="visible"/>
                                      </p:to>
                                    </p:set>
                                    <p:anim calcmode="lin" valueType="num">
                                      <p:cBhvr additive="base">
                                        <p:cTn id="27" dur="500" fill="hold"/>
                                        <p:tgtEl>
                                          <p:spTgt spid="300045"/>
                                        </p:tgtEl>
                                        <p:attrNameLst>
                                          <p:attrName>ppt_x</p:attrName>
                                        </p:attrNameLst>
                                      </p:cBhvr>
                                      <p:tavLst>
                                        <p:tav tm="0">
                                          <p:val>
                                            <p:strVal val="1+#ppt_w/2"/>
                                          </p:val>
                                        </p:tav>
                                        <p:tav tm="100000">
                                          <p:val>
                                            <p:strVal val="#ppt_x"/>
                                          </p:val>
                                        </p:tav>
                                      </p:tavLst>
                                    </p:anim>
                                    <p:anim calcmode="lin" valueType="num">
                                      <p:cBhvr additive="base">
                                        <p:cTn id="28" dur="500" fill="hold"/>
                                        <p:tgtEl>
                                          <p:spTgt spid="3000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40" grpId="0" animBg="1" autoUpdateAnimBg="0"/>
      <p:bldP spid="300041" grpId="0" animBg="1" autoUpdateAnimBg="0"/>
      <p:bldP spid="300042"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altLang="en-US"/>
              <a:t>Transportation</a:t>
            </a:r>
          </a:p>
        </p:txBody>
      </p:sp>
      <p:sp>
        <p:nvSpPr>
          <p:cNvPr id="303108" name="Oval 4"/>
          <p:cNvSpPr>
            <a:spLocks noChangeArrowheads="1"/>
          </p:cNvSpPr>
          <p:nvPr/>
        </p:nvSpPr>
        <p:spPr bwMode="auto">
          <a:xfrm>
            <a:off x="5105400" y="4572000"/>
            <a:ext cx="2819400" cy="2057400"/>
          </a:xfrm>
          <a:prstGeom prst="ellipse">
            <a:avLst/>
          </a:prstGeom>
          <a:gradFill rotWithShape="0">
            <a:gsLst>
              <a:gs pos="0">
                <a:srgbClr val="4F4C82"/>
              </a:gs>
              <a:gs pos="100000">
                <a:srgbClr val="800000"/>
              </a:gs>
            </a:gsLst>
            <a:lin ang="5400000" scaled="1"/>
          </a:gradFill>
          <a:ln w="38100">
            <a:solidFill>
              <a:schemeClr val="tx1"/>
            </a:solidFill>
            <a:round/>
            <a:headEnd/>
            <a:tailEnd/>
          </a:ln>
          <a:effectLst>
            <a:outerShdw dist="71842" dir="2700000" algn="ctr" rotWithShape="0">
              <a:srgbClr val="4A744E"/>
            </a:outerShdw>
          </a:effectLst>
        </p:spPr>
        <p:txBody>
          <a:bodyPr wrap="none" anchor="ctr"/>
          <a:lstStyle/>
          <a:p>
            <a:pPr algn="ctr"/>
            <a:r>
              <a:rPr lang="en-US" altLang="en-US" sz="2800" b="1" smtClean="0">
                <a:solidFill>
                  <a:srgbClr val="FFFFFF"/>
                </a:solidFill>
                <a:latin typeface="Arial Rounded MT Bold" panose="020F0704030504030204" pitchFamily="34" charset="0"/>
              </a:rPr>
              <a:t>Package-</a:t>
            </a:r>
          </a:p>
          <a:p>
            <a:pPr algn="ctr"/>
            <a:r>
              <a:rPr lang="en-US" altLang="en-US" sz="2800" b="1" smtClean="0">
                <a:solidFill>
                  <a:srgbClr val="FFFFFF"/>
                </a:solidFill>
                <a:latin typeface="Arial Rounded MT Bold" panose="020F0704030504030204" pitchFamily="34" charset="0"/>
              </a:rPr>
              <a:t>delivery</a:t>
            </a:r>
          </a:p>
        </p:txBody>
      </p:sp>
      <p:sp>
        <p:nvSpPr>
          <p:cNvPr id="303109" name="Oval 5"/>
          <p:cNvSpPr>
            <a:spLocks noChangeArrowheads="1"/>
          </p:cNvSpPr>
          <p:nvPr/>
        </p:nvSpPr>
        <p:spPr bwMode="auto">
          <a:xfrm>
            <a:off x="5029200" y="1676400"/>
            <a:ext cx="2819400" cy="2057400"/>
          </a:xfrm>
          <a:prstGeom prst="ellipse">
            <a:avLst/>
          </a:prstGeom>
          <a:gradFill rotWithShape="0">
            <a:gsLst>
              <a:gs pos="0">
                <a:srgbClr val="4F4C82"/>
              </a:gs>
              <a:gs pos="100000">
                <a:srgbClr val="800000"/>
              </a:gs>
            </a:gsLst>
            <a:lin ang="5400000" scaled="1"/>
          </a:gradFill>
          <a:ln w="38100">
            <a:solidFill>
              <a:schemeClr val="tx1"/>
            </a:solidFill>
            <a:round/>
            <a:headEnd/>
            <a:tailEnd/>
          </a:ln>
          <a:effectLst>
            <a:outerShdw dist="71842" dir="2700000" algn="ctr" rotWithShape="0">
              <a:srgbClr val="4A744E"/>
            </a:outerShdw>
          </a:effectLst>
        </p:spPr>
        <p:txBody>
          <a:bodyPr wrap="none" anchor="ctr"/>
          <a:lstStyle/>
          <a:p>
            <a:pPr algn="ctr"/>
            <a:r>
              <a:rPr lang="en-US" altLang="en-US" sz="2800" b="1" smtClean="0">
                <a:solidFill>
                  <a:srgbClr val="FFFFFF"/>
                </a:solidFill>
                <a:latin typeface="Arial Rounded MT Bold" panose="020F0704030504030204" pitchFamily="34" charset="0"/>
              </a:rPr>
              <a:t>Intermodal</a:t>
            </a:r>
          </a:p>
          <a:p>
            <a:pPr algn="ctr"/>
            <a:r>
              <a:rPr lang="en-US" altLang="en-US" sz="2800" b="1" smtClean="0">
                <a:solidFill>
                  <a:srgbClr val="FFFFFF"/>
                </a:solidFill>
                <a:latin typeface="Arial Rounded MT Bold" panose="020F0704030504030204" pitchFamily="34" charset="0"/>
              </a:rPr>
              <a:t>Transportation</a:t>
            </a:r>
            <a:endParaRPr lang="en-US" altLang="en-US" b="1" smtClean="0">
              <a:solidFill>
                <a:srgbClr val="FFFFFF"/>
              </a:solidFill>
              <a:latin typeface="Arial Rounded MT Bold" panose="020F0704030504030204" pitchFamily="34" charset="0"/>
            </a:endParaRPr>
          </a:p>
        </p:txBody>
      </p:sp>
      <p:sp>
        <p:nvSpPr>
          <p:cNvPr id="303110" name="Oval 6"/>
          <p:cNvSpPr>
            <a:spLocks noChangeArrowheads="1"/>
          </p:cNvSpPr>
          <p:nvPr/>
        </p:nvSpPr>
        <p:spPr bwMode="auto">
          <a:xfrm>
            <a:off x="2209800" y="4572000"/>
            <a:ext cx="2819400" cy="2057400"/>
          </a:xfrm>
          <a:prstGeom prst="ellipse">
            <a:avLst/>
          </a:prstGeom>
          <a:gradFill rotWithShape="0">
            <a:gsLst>
              <a:gs pos="0">
                <a:srgbClr val="4F4C82"/>
              </a:gs>
              <a:gs pos="100000">
                <a:srgbClr val="800000"/>
              </a:gs>
            </a:gsLst>
            <a:lin ang="5400000" scaled="1"/>
          </a:gradFill>
          <a:ln w="38100">
            <a:solidFill>
              <a:schemeClr val="tx1"/>
            </a:solidFill>
            <a:round/>
            <a:headEnd/>
            <a:tailEnd/>
          </a:ln>
          <a:effectLst>
            <a:outerShdw dist="71842" dir="2700000" algn="ctr" rotWithShape="0">
              <a:srgbClr val="4A744E"/>
            </a:outerShdw>
          </a:effectLst>
        </p:spPr>
        <p:txBody>
          <a:bodyPr wrap="none" anchor="ctr"/>
          <a:lstStyle/>
          <a:p>
            <a:pPr algn="ctr"/>
            <a:r>
              <a:rPr lang="en-US" altLang="en-US" sz="2800" b="1" smtClean="0">
                <a:solidFill>
                  <a:srgbClr val="FFFFFF"/>
                </a:solidFill>
                <a:latin typeface="Arial Rounded MT Bold" panose="020F0704030504030204" pitchFamily="34" charset="0"/>
              </a:rPr>
              <a:t>Freight </a:t>
            </a:r>
          </a:p>
          <a:p>
            <a:pPr algn="ctr"/>
            <a:r>
              <a:rPr lang="en-US" altLang="en-US" sz="2800" b="1" smtClean="0">
                <a:solidFill>
                  <a:srgbClr val="FFFFFF"/>
                </a:solidFill>
                <a:latin typeface="Arial Rounded MT Bold" panose="020F0704030504030204" pitchFamily="34" charset="0"/>
              </a:rPr>
              <a:t>Forwarders</a:t>
            </a:r>
            <a:endParaRPr lang="en-US" altLang="en-US" b="1" smtClean="0">
              <a:solidFill>
                <a:srgbClr val="FFFFFF"/>
              </a:solidFill>
              <a:latin typeface="Arial Rounded MT Bold" panose="020F0704030504030204" pitchFamily="34" charset="0"/>
            </a:endParaRPr>
          </a:p>
        </p:txBody>
      </p:sp>
      <p:pic>
        <p:nvPicPr>
          <p:cNvPr id="303111" name="Picture 7" descr="C:\Documents and Settings\malbrecht\Application Data\Microsoft\Media Catalog\Downloaded Clips\cl0\TN00012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200400"/>
            <a:ext cx="26670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03112" name="Picture 8" descr="C:\Documents and Settings\malbrecht\Application Data\Microsoft\Media Catalog\Downloaded Clips\cl3c\j015014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1100" y="3200400"/>
            <a:ext cx="2882900" cy="2008188"/>
          </a:xfrm>
          <a:prstGeom prst="rect">
            <a:avLst/>
          </a:prstGeom>
          <a:noFill/>
          <a:extLst>
            <a:ext uri="{909E8E84-426E-40DD-AFC4-6F175D3DCCD1}">
              <a14:hiddenFill xmlns:a14="http://schemas.microsoft.com/office/drawing/2010/main">
                <a:solidFill>
                  <a:srgbClr val="FFFFFF"/>
                </a:solidFill>
              </a14:hiddenFill>
            </a:ext>
          </a:extLst>
        </p:spPr>
      </p:pic>
      <p:sp>
        <p:nvSpPr>
          <p:cNvPr id="303107" name="Oval 3"/>
          <p:cNvSpPr>
            <a:spLocks noChangeArrowheads="1"/>
          </p:cNvSpPr>
          <p:nvPr/>
        </p:nvSpPr>
        <p:spPr bwMode="auto">
          <a:xfrm>
            <a:off x="2133600" y="1676400"/>
            <a:ext cx="2819400" cy="2057400"/>
          </a:xfrm>
          <a:prstGeom prst="ellipse">
            <a:avLst/>
          </a:prstGeom>
          <a:gradFill rotWithShape="0">
            <a:gsLst>
              <a:gs pos="0">
                <a:srgbClr val="4F4C82"/>
              </a:gs>
              <a:gs pos="100000">
                <a:srgbClr val="800000"/>
              </a:gs>
            </a:gsLst>
            <a:lin ang="5400000" scaled="1"/>
          </a:gradFill>
          <a:ln w="38100">
            <a:solidFill>
              <a:schemeClr val="tx1"/>
            </a:solidFill>
            <a:round/>
            <a:headEnd/>
            <a:tailEnd/>
          </a:ln>
          <a:effectLst>
            <a:outerShdw dist="71842" dir="2700000" algn="ctr" rotWithShape="0">
              <a:srgbClr val="4A744E"/>
            </a:outerShdw>
          </a:effectLst>
        </p:spPr>
        <p:txBody>
          <a:bodyPr wrap="none" anchor="ctr"/>
          <a:lstStyle/>
          <a:p>
            <a:pPr algn="ctr"/>
            <a:r>
              <a:rPr lang="en-US" altLang="en-US" sz="2800" b="1" smtClean="0">
                <a:solidFill>
                  <a:srgbClr val="FFFFFF"/>
                </a:solidFill>
                <a:latin typeface="Arial Rounded MT Bold" panose="020F0704030504030204" pitchFamily="34" charset="0"/>
              </a:rPr>
              <a:t>Major</a:t>
            </a:r>
          </a:p>
          <a:p>
            <a:pPr algn="ctr"/>
            <a:r>
              <a:rPr lang="en-US" altLang="en-US" sz="2800" b="1" smtClean="0">
                <a:solidFill>
                  <a:srgbClr val="FFFFFF"/>
                </a:solidFill>
                <a:latin typeface="Arial Rounded MT Bold" panose="020F0704030504030204" pitchFamily="34" charset="0"/>
              </a:rPr>
              <a:t>Modes</a:t>
            </a:r>
            <a:endParaRPr lang="en-US" altLang="en-US" b="1" smtClean="0">
              <a:solidFill>
                <a:srgbClr val="FFFFFF"/>
              </a:solidFill>
              <a:latin typeface="Arial Rounded MT Bold" panose="020F0704030504030204" pitchFamily="34" charset="0"/>
            </a:endParaRPr>
          </a:p>
        </p:txBody>
      </p:sp>
    </p:spTree>
    <p:extLst>
      <p:ext uri="{BB962C8B-B14F-4D97-AF65-F5344CB8AC3E}">
        <p14:creationId xmlns:p14="http://schemas.microsoft.com/office/powerpoint/2010/main" val="696302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03109"/>
                                        </p:tgtEl>
                                        <p:attrNameLst>
                                          <p:attrName>style.visibility</p:attrName>
                                        </p:attrNameLst>
                                      </p:cBhvr>
                                      <p:to>
                                        <p:strVal val="visible"/>
                                      </p:to>
                                    </p:set>
                                    <p:animEffect transition="in" filter="blinds(horizontal)">
                                      <p:cBhvr>
                                        <p:cTn id="7" dur="500"/>
                                        <p:tgtEl>
                                          <p:spTgt spid="303109"/>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03108"/>
                                        </p:tgtEl>
                                        <p:attrNameLst>
                                          <p:attrName>style.visibility</p:attrName>
                                        </p:attrNameLst>
                                      </p:cBhvr>
                                      <p:to>
                                        <p:strVal val="visible"/>
                                      </p:to>
                                    </p:set>
                                    <p:animEffect transition="in" filter="blinds(horizontal)">
                                      <p:cBhvr>
                                        <p:cTn id="11" dur="500"/>
                                        <p:tgtEl>
                                          <p:spTgt spid="303108"/>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03110"/>
                                        </p:tgtEl>
                                        <p:attrNameLst>
                                          <p:attrName>style.visibility</p:attrName>
                                        </p:attrNameLst>
                                      </p:cBhvr>
                                      <p:to>
                                        <p:strVal val="visible"/>
                                      </p:to>
                                    </p:set>
                                    <p:animEffect transition="in" filter="blinds(horizontal)">
                                      <p:cBhvr>
                                        <p:cTn id="15" dur="500"/>
                                        <p:tgtEl>
                                          <p:spTgt spid="303110"/>
                                        </p:tgtEl>
                                      </p:cBhvr>
                                    </p:animEffect>
                                  </p:childTnLst>
                                </p:cTn>
                              </p:par>
                            </p:childTnLst>
                          </p:cTn>
                        </p:par>
                        <p:par>
                          <p:cTn id="16" fill="hold" nodeType="afterGroup">
                            <p:stCondLst>
                              <p:cond delay="1500"/>
                            </p:stCondLst>
                            <p:childTnLst>
                              <p:par>
                                <p:cTn id="17" presetID="2" presetClass="entr" presetSubtype="8" fill="hold" nodeType="afterEffect">
                                  <p:stCondLst>
                                    <p:cond delay="0"/>
                                  </p:stCondLst>
                                  <p:childTnLst>
                                    <p:set>
                                      <p:cBhvr>
                                        <p:cTn id="18" dur="1" fill="hold">
                                          <p:stCondLst>
                                            <p:cond delay="0"/>
                                          </p:stCondLst>
                                        </p:cTn>
                                        <p:tgtEl>
                                          <p:spTgt spid="303111"/>
                                        </p:tgtEl>
                                        <p:attrNameLst>
                                          <p:attrName>style.visibility</p:attrName>
                                        </p:attrNameLst>
                                      </p:cBhvr>
                                      <p:to>
                                        <p:strVal val="visible"/>
                                      </p:to>
                                    </p:set>
                                    <p:anim calcmode="lin" valueType="num">
                                      <p:cBhvr additive="base">
                                        <p:cTn id="19" dur="500" fill="hold"/>
                                        <p:tgtEl>
                                          <p:spTgt spid="303111"/>
                                        </p:tgtEl>
                                        <p:attrNameLst>
                                          <p:attrName>ppt_x</p:attrName>
                                        </p:attrNameLst>
                                      </p:cBhvr>
                                      <p:tavLst>
                                        <p:tav tm="0">
                                          <p:val>
                                            <p:strVal val="0-#ppt_w/2"/>
                                          </p:val>
                                        </p:tav>
                                        <p:tav tm="100000">
                                          <p:val>
                                            <p:strVal val="#ppt_x"/>
                                          </p:val>
                                        </p:tav>
                                      </p:tavLst>
                                    </p:anim>
                                    <p:anim calcmode="lin" valueType="num">
                                      <p:cBhvr additive="base">
                                        <p:cTn id="20" dur="500" fill="hold"/>
                                        <p:tgtEl>
                                          <p:spTgt spid="303111"/>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000"/>
                            </p:stCondLst>
                            <p:childTnLst>
                              <p:par>
                                <p:cTn id="22" presetID="2" presetClass="entr" presetSubtype="2" fill="hold" nodeType="afterEffect">
                                  <p:stCondLst>
                                    <p:cond delay="0"/>
                                  </p:stCondLst>
                                  <p:childTnLst>
                                    <p:set>
                                      <p:cBhvr>
                                        <p:cTn id="23" dur="1" fill="hold">
                                          <p:stCondLst>
                                            <p:cond delay="0"/>
                                          </p:stCondLst>
                                        </p:cTn>
                                        <p:tgtEl>
                                          <p:spTgt spid="303112"/>
                                        </p:tgtEl>
                                        <p:attrNameLst>
                                          <p:attrName>style.visibility</p:attrName>
                                        </p:attrNameLst>
                                      </p:cBhvr>
                                      <p:to>
                                        <p:strVal val="visible"/>
                                      </p:to>
                                    </p:set>
                                    <p:anim calcmode="lin" valueType="num">
                                      <p:cBhvr additive="base">
                                        <p:cTn id="24" dur="500" fill="hold"/>
                                        <p:tgtEl>
                                          <p:spTgt spid="303112"/>
                                        </p:tgtEl>
                                        <p:attrNameLst>
                                          <p:attrName>ppt_x</p:attrName>
                                        </p:attrNameLst>
                                      </p:cBhvr>
                                      <p:tavLst>
                                        <p:tav tm="0">
                                          <p:val>
                                            <p:strVal val="1+#ppt_w/2"/>
                                          </p:val>
                                        </p:tav>
                                        <p:tav tm="100000">
                                          <p:val>
                                            <p:strVal val="#ppt_x"/>
                                          </p:val>
                                        </p:tav>
                                      </p:tavLst>
                                    </p:anim>
                                    <p:anim calcmode="lin" valueType="num">
                                      <p:cBhvr additive="base">
                                        <p:cTn id="25" dur="500" fill="hold"/>
                                        <p:tgtEl>
                                          <p:spTgt spid="303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8" grpId="0" animBg="1" autoUpdateAnimBg="0"/>
      <p:bldP spid="303109" grpId="0" animBg="1" autoUpdateAnimBg="0"/>
      <p:bldP spid="303110"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3" name="Text Box 11"/>
          <p:cNvSpPr txBox="1">
            <a:spLocks noChangeArrowheads="1"/>
          </p:cNvSpPr>
          <p:nvPr/>
        </p:nvSpPr>
        <p:spPr bwMode="auto">
          <a:xfrm>
            <a:off x="495300" y="381000"/>
            <a:ext cx="34671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prstTxWarp prst="textPlain">
              <a:avLst/>
            </a:prstTxWarp>
            <a:spAutoFit/>
          </a:bodyPr>
          <a:lstStyle/>
          <a:p>
            <a:pPr algn="ctr" eaLnBrk="0" hangingPunct="0">
              <a:spcAft>
                <a:spcPct val="40000"/>
              </a:spcAft>
            </a:pPr>
            <a:r>
              <a:rPr lang="en-US" altLang="en-US" sz="1800" b="1" dirty="0" smtClean="0">
                <a:ln w="22225">
                  <a:solidFill>
                    <a:schemeClr val="accent2"/>
                  </a:solidFill>
                  <a:prstDash val="solid"/>
                </a:ln>
                <a:solidFill>
                  <a:schemeClr val="accent2">
                    <a:lumMod val="40000"/>
                    <a:lumOff val="60000"/>
                  </a:schemeClr>
                </a:solidFill>
                <a:latin typeface="Snap ITC" panose="04040A07060A02020202" pitchFamily="82" charset="0"/>
              </a:rPr>
              <a:t>Key Terms</a:t>
            </a:r>
          </a:p>
        </p:txBody>
      </p:sp>
      <p:sp>
        <p:nvSpPr>
          <p:cNvPr id="105488" name="Text Box 16"/>
          <p:cNvSpPr txBox="1">
            <a:spLocks noChangeArrowheads="1"/>
          </p:cNvSpPr>
          <p:nvPr/>
        </p:nvSpPr>
        <p:spPr bwMode="auto">
          <a:xfrm>
            <a:off x="299127" y="1752600"/>
            <a:ext cx="338426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a:solidFill>
                  <a:schemeClr val="tx1"/>
                </a:solidFill>
                <a:latin typeface="Times" panose="02020603050405020304" pitchFamily="18" charset="0"/>
              </a:defRPr>
            </a:lvl1pPr>
            <a:lvl2pPr marL="508000" indent="-393700" algn="l">
              <a:defRPr sz="2400">
                <a:solidFill>
                  <a:schemeClr val="tx1"/>
                </a:solidFill>
                <a:latin typeface="Times" panose="02020603050405020304" pitchFamily="18" charset="0"/>
              </a:defRPr>
            </a:lvl2pPr>
            <a:lvl3pPr algn="l">
              <a:defRPr sz="2400">
                <a:solidFill>
                  <a:schemeClr val="tx1"/>
                </a:solidFill>
                <a:latin typeface="Times" panose="02020603050405020304" pitchFamily="18" charset="0"/>
              </a:defRPr>
            </a:lvl3pPr>
            <a:lvl4pPr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lvl="1">
              <a:spcAft>
                <a:spcPct val="40000"/>
              </a:spcAft>
              <a:buClr>
                <a:srgbClr val="007546"/>
              </a:buClr>
              <a:buFont typeface="Webdings" panose="05030102010509060703" pitchFamily="18" charset="2"/>
              <a:buChar char="="/>
            </a:pPr>
            <a:r>
              <a:rPr lang="en-US" altLang="en-US" dirty="0" smtClean="0">
                <a:solidFill>
                  <a:srgbClr val="000000"/>
                </a:solidFill>
                <a:latin typeface="Bernard MT Condensed" panose="02050806060905020404" pitchFamily="18" charset="0"/>
              </a:rPr>
              <a:t>channel of distribution</a:t>
            </a:r>
          </a:p>
          <a:p>
            <a:pPr lvl="1">
              <a:spcAft>
                <a:spcPct val="40000"/>
              </a:spcAft>
              <a:buClr>
                <a:srgbClr val="007546"/>
              </a:buClr>
              <a:buFont typeface="Webdings" panose="05030102010509060703" pitchFamily="18" charset="2"/>
              <a:buChar char="="/>
            </a:pPr>
            <a:r>
              <a:rPr lang="en-US" altLang="en-US" dirty="0" smtClean="0">
                <a:solidFill>
                  <a:srgbClr val="000000"/>
                </a:solidFill>
                <a:latin typeface="Bernard MT Condensed" panose="02050806060905020404" pitchFamily="18" charset="0"/>
              </a:rPr>
              <a:t>intermediaries</a:t>
            </a:r>
          </a:p>
          <a:p>
            <a:pPr lvl="1">
              <a:spcAft>
                <a:spcPct val="40000"/>
              </a:spcAft>
              <a:buClr>
                <a:srgbClr val="007546"/>
              </a:buClr>
              <a:buFont typeface="Webdings" panose="05030102010509060703" pitchFamily="18" charset="2"/>
              <a:buChar char="="/>
            </a:pPr>
            <a:r>
              <a:rPr lang="en-US" altLang="en-US" dirty="0" smtClean="0">
                <a:solidFill>
                  <a:srgbClr val="000000"/>
                </a:solidFill>
                <a:latin typeface="Bernard MT Condensed" panose="02050806060905020404" pitchFamily="18" charset="0"/>
              </a:rPr>
              <a:t>wholesalers</a:t>
            </a:r>
          </a:p>
          <a:p>
            <a:pPr lvl="1">
              <a:spcAft>
                <a:spcPct val="40000"/>
              </a:spcAft>
              <a:buClr>
                <a:srgbClr val="007546"/>
              </a:buClr>
              <a:buFont typeface="Webdings" panose="05030102010509060703" pitchFamily="18" charset="2"/>
              <a:buChar char="="/>
            </a:pPr>
            <a:r>
              <a:rPr lang="en-US" altLang="en-US" dirty="0" smtClean="0">
                <a:solidFill>
                  <a:srgbClr val="000000"/>
                </a:solidFill>
                <a:latin typeface="Bernard MT Condensed" panose="02050806060905020404" pitchFamily="18" charset="0"/>
              </a:rPr>
              <a:t>rack jobbers</a:t>
            </a:r>
          </a:p>
          <a:p>
            <a:pPr lvl="1">
              <a:spcAft>
                <a:spcPct val="40000"/>
              </a:spcAft>
              <a:buClr>
                <a:srgbClr val="007546"/>
              </a:buClr>
              <a:buFont typeface="Webdings" panose="05030102010509060703" pitchFamily="18" charset="2"/>
              <a:buChar char="="/>
            </a:pPr>
            <a:r>
              <a:rPr lang="en-US" altLang="en-US" dirty="0" smtClean="0">
                <a:solidFill>
                  <a:srgbClr val="000000"/>
                </a:solidFill>
                <a:latin typeface="Bernard MT Condensed" panose="02050806060905020404" pitchFamily="18" charset="0"/>
              </a:rPr>
              <a:t>drop shippers</a:t>
            </a:r>
          </a:p>
          <a:p>
            <a:pPr lvl="1">
              <a:spcAft>
                <a:spcPct val="40000"/>
              </a:spcAft>
              <a:buClr>
                <a:srgbClr val="007546"/>
              </a:buClr>
              <a:buFont typeface="Webdings" panose="05030102010509060703" pitchFamily="18" charset="2"/>
              <a:buChar char="="/>
            </a:pPr>
            <a:r>
              <a:rPr lang="en-US" altLang="en-US" dirty="0" smtClean="0">
                <a:solidFill>
                  <a:srgbClr val="000000"/>
                </a:solidFill>
                <a:latin typeface="Bernard MT Condensed" panose="02050806060905020404" pitchFamily="18" charset="0"/>
              </a:rPr>
              <a:t>retailers</a:t>
            </a:r>
          </a:p>
        </p:txBody>
      </p:sp>
      <p:sp>
        <p:nvSpPr>
          <p:cNvPr id="105489" name="Text Box 17"/>
          <p:cNvSpPr txBox="1">
            <a:spLocks noChangeArrowheads="1"/>
          </p:cNvSpPr>
          <p:nvPr/>
        </p:nvSpPr>
        <p:spPr bwMode="auto">
          <a:xfrm>
            <a:off x="5562600" y="3581400"/>
            <a:ext cx="3046283" cy="289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defRPr sz="2400">
                <a:solidFill>
                  <a:schemeClr val="tx1"/>
                </a:solidFill>
                <a:latin typeface="Times" panose="02020603050405020304" pitchFamily="18" charset="0"/>
              </a:defRPr>
            </a:lvl1pPr>
            <a:lvl2pPr marL="508000" indent="-393700" algn="l">
              <a:defRPr sz="2400">
                <a:solidFill>
                  <a:schemeClr val="tx1"/>
                </a:solidFill>
                <a:latin typeface="Times" panose="02020603050405020304" pitchFamily="18" charset="0"/>
              </a:defRPr>
            </a:lvl2pPr>
            <a:lvl3pPr algn="l">
              <a:defRPr sz="2400">
                <a:solidFill>
                  <a:schemeClr val="tx1"/>
                </a:solidFill>
                <a:latin typeface="Times" panose="02020603050405020304" pitchFamily="18" charset="0"/>
              </a:defRPr>
            </a:lvl3pPr>
            <a:lvl4pPr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lvl="1">
              <a:spcAft>
                <a:spcPct val="40000"/>
              </a:spcAft>
              <a:buClr>
                <a:srgbClr val="007546"/>
              </a:buClr>
              <a:buFont typeface="Webdings" panose="05030102010509060703" pitchFamily="18" charset="2"/>
              <a:buChar char="="/>
            </a:pPr>
            <a:r>
              <a:rPr lang="en-US" altLang="en-US" dirty="0" smtClean="0">
                <a:solidFill>
                  <a:srgbClr val="000000"/>
                </a:solidFill>
                <a:latin typeface="Bernard MT Condensed" panose="02050806060905020404" pitchFamily="18" charset="0"/>
              </a:rPr>
              <a:t>brick and mortar </a:t>
            </a:r>
            <a:br>
              <a:rPr lang="en-US" altLang="en-US" dirty="0" smtClean="0">
                <a:solidFill>
                  <a:srgbClr val="000000"/>
                </a:solidFill>
                <a:latin typeface="Bernard MT Condensed" panose="02050806060905020404" pitchFamily="18" charset="0"/>
              </a:rPr>
            </a:br>
            <a:r>
              <a:rPr lang="en-US" altLang="en-US" dirty="0" smtClean="0">
                <a:solidFill>
                  <a:srgbClr val="000000"/>
                </a:solidFill>
                <a:latin typeface="Bernard MT Condensed" panose="02050806060905020404" pitchFamily="18" charset="0"/>
              </a:rPr>
              <a:t>retailers</a:t>
            </a:r>
          </a:p>
          <a:p>
            <a:pPr lvl="1">
              <a:spcAft>
                <a:spcPct val="40000"/>
              </a:spcAft>
              <a:buClr>
                <a:srgbClr val="007546"/>
              </a:buClr>
              <a:buFont typeface="Webdings" panose="05030102010509060703" pitchFamily="18" charset="2"/>
              <a:buChar char="="/>
            </a:pPr>
            <a:r>
              <a:rPr lang="en-US" altLang="en-US" dirty="0" smtClean="0">
                <a:solidFill>
                  <a:srgbClr val="000000"/>
                </a:solidFill>
                <a:latin typeface="Bernard MT Condensed" panose="02050806060905020404" pitchFamily="18" charset="0"/>
              </a:rPr>
              <a:t>e-tailing</a:t>
            </a:r>
          </a:p>
          <a:p>
            <a:pPr lvl="1">
              <a:spcAft>
                <a:spcPct val="40000"/>
              </a:spcAft>
              <a:buClr>
                <a:srgbClr val="007546"/>
              </a:buClr>
              <a:buFont typeface="Webdings" panose="05030102010509060703" pitchFamily="18" charset="2"/>
              <a:buChar char="="/>
            </a:pPr>
            <a:r>
              <a:rPr lang="en-US" altLang="en-US" dirty="0" smtClean="0">
                <a:solidFill>
                  <a:srgbClr val="000000"/>
                </a:solidFill>
                <a:latin typeface="Bernard MT Condensed" panose="02050806060905020404" pitchFamily="18" charset="0"/>
              </a:rPr>
              <a:t>agents</a:t>
            </a:r>
          </a:p>
          <a:p>
            <a:pPr lvl="1">
              <a:spcAft>
                <a:spcPct val="40000"/>
              </a:spcAft>
              <a:buClr>
                <a:srgbClr val="007546"/>
              </a:buClr>
              <a:buFont typeface="Webdings" panose="05030102010509060703" pitchFamily="18" charset="2"/>
              <a:buChar char="="/>
            </a:pPr>
            <a:r>
              <a:rPr lang="en-US" altLang="en-US" dirty="0" smtClean="0">
                <a:solidFill>
                  <a:srgbClr val="000000"/>
                </a:solidFill>
                <a:latin typeface="Bernard MT Condensed" panose="02050806060905020404" pitchFamily="18" charset="0"/>
              </a:rPr>
              <a:t>direct distribution</a:t>
            </a:r>
          </a:p>
          <a:p>
            <a:pPr lvl="1">
              <a:spcAft>
                <a:spcPct val="40000"/>
              </a:spcAft>
              <a:buClr>
                <a:srgbClr val="007546"/>
              </a:buClr>
              <a:buFont typeface="Webdings" panose="05030102010509060703" pitchFamily="18" charset="2"/>
              <a:buChar char="="/>
            </a:pPr>
            <a:r>
              <a:rPr lang="en-US" altLang="en-US" dirty="0" smtClean="0">
                <a:solidFill>
                  <a:srgbClr val="000000"/>
                </a:solidFill>
                <a:latin typeface="Bernard MT Condensed" panose="02050806060905020404" pitchFamily="18" charset="0"/>
              </a:rPr>
              <a:t>indirect distribution</a:t>
            </a:r>
          </a:p>
        </p:txBody>
      </p:sp>
      <p:pic>
        <p:nvPicPr>
          <p:cNvPr id="2" name="Picture 1"/>
          <p:cNvPicPr>
            <a:picLocks noChangeAspect="1"/>
          </p:cNvPicPr>
          <p:nvPr/>
        </p:nvPicPr>
        <p:blipFill>
          <a:blip r:embed="rId2"/>
          <a:stretch>
            <a:fillRect/>
          </a:stretch>
        </p:blipFill>
        <p:spPr>
          <a:xfrm>
            <a:off x="2648352" y="3965941"/>
            <a:ext cx="2943225" cy="1552575"/>
          </a:xfrm>
          <a:prstGeom prst="rect">
            <a:avLst/>
          </a:prstGeom>
        </p:spPr>
      </p:pic>
      <p:pic>
        <p:nvPicPr>
          <p:cNvPr id="3" name="Picture 2"/>
          <p:cNvPicPr>
            <a:picLocks noChangeAspect="1"/>
          </p:cNvPicPr>
          <p:nvPr/>
        </p:nvPicPr>
        <p:blipFill>
          <a:blip r:embed="rId3"/>
          <a:stretch>
            <a:fillRect/>
          </a:stretch>
        </p:blipFill>
        <p:spPr>
          <a:xfrm>
            <a:off x="5257800" y="652462"/>
            <a:ext cx="2619375" cy="1743075"/>
          </a:xfrm>
          <a:prstGeom prst="rect">
            <a:avLst/>
          </a:prstGeom>
        </p:spPr>
      </p:pic>
      <p:sp>
        <p:nvSpPr>
          <p:cNvPr id="7" name="TextBox 6"/>
          <p:cNvSpPr txBox="1"/>
          <p:nvPr/>
        </p:nvSpPr>
        <p:spPr>
          <a:xfrm>
            <a:off x="18245" y="6237444"/>
            <a:ext cx="5378440" cy="600164"/>
          </a:xfrm>
          <a:prstGeom prst="rect">
            <a:avLst/>
          </a:prstGeom>
          <a:noFill/>
        </p:spPr>
        <p:txBody>
          <a:bodyPr wrap="square" rtlCol="0">
            <a:spAutoFit/>
          </a:bodyPr>
          <a:lstStyle/>
          <a:p>
            <a:r>
              <a:rPr lang="en-US" sz="1100" dirty="0"/>
              <a:t>OC 1 Differentiate between direct and indirect channels of distribution OC 2 Identify the channels of distribution members (e.g., manufacturer, wholesaler, retailer) OC 3 Identify the levels of distribution intensity (e.g., exclusive, selective, intensive)</a:t>
            </a:r>
          </a:p>
        </p:txBody>
      </p:sp>
    </p:spTree>
    <p:extLst>
      <p:ext uri="{BB962C8B-B14F-4D97-AF65-F5344CB8AC3E}">
        <p14:creationId xmlns:p14="http://schemas.microsoft.com/office/powerpoint/2010/main" val="898652204"/>
      </p:ext>
    </p:extLst>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8" name="Text Box 6"/>
          <p:cNvSpPr txBox="1">
            <a:spLocks noChangeArrowheads="1"/>
          </p:cNvSpPr>
          <p:nvPr/>
        </p:nvSpPr>
        <p:spPr bwMode="auto">
          <a:xfrm>
            <a:off x="1590541" y="1226355"/>
            <a:ext cx="6400800" cy="459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449263" algn="l">
              <a:defRPr sz="2400">
                <a:solidFill>
                  <a:schemeClr val="tx1"/>
                </a:solidFill>
                <a:latin typeface="Times" panose="02020603050405020304" pitchFamily="18" charset="0"/>
              </a:defRPr>
            </a:lvl3pPr>
            <a:lvl4pPr marL="563563"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lvl="1">
              <a:spcAft>
                <a:spcPct val="40000"/>
              </a:spcAft>
            </a:pPr>
            <a:r>
              <a:rPr lang="en-US" altLang="en-US" b="1" dirty="0" smtClean="0">
                <a:solidFill>
                  <a:srgbClr val="000000"/>
                </a:solidFill>
                <a:latin typeface="Arial" panose="020B0604020202020204" pitchFamily="34" charset="0"/>
              </a:rPr>
              <a:t>Storage </a:t>
            </a:r>
            <a:r>
              <a:rPr lang="en-US" altLang="en-US" dirty="0" smtClean="0">
                <a:solidFill>
                  <a:srgbClr val="000000"/>
                </a:solidFill>
                <a:latin typeface="Arial" panose="020B0604020202020204" pitchFamily="34" charset="0"/>
              </a:rPr>
              <a:t> The storage function facilitates the actual movement of products through the distribution channel as products are sold.</a:t>
            </a:r>
          </a:p>
          <a:p>
            <a:pPr lvl="1">
              <a:spcAft>
                <a:spcPct val="40000"/>
              </a:spcAft>
            </a:pPr>
            <a:r>
              <a:rPr lang="en-US" altLang="en-US" b="1" dirty="0" smtClean="0">
                <a:solidFill>
                  <a:srgbClr val="000000"/>
                </a:solidFill>
                <a:latin typeface="Arial" panose="020B0604020202020204" pitchFamily="34" charset="0"/>
              </a:rPr>
              <a:t>Stock Handling </a:t>
            </a:r>
            <a:r>
              <a:rPr lang="en-US" altLang="en-US" dirty="0" smtClean="0">
                <a:solidFill>
                  <a:srgbClr val="000000"/>
                </a:solidFill>
                <a:latin typeface="Arial" panose="020B0604020202020204" pitchFamily="34" charset="0"/>
              </a:rPr>
              <a:t> Receiving, checking, and marking items for sale are an important step in the physical distribution system.</a:t>
            </a:r>
          </a:p>
          <a:p>
            <a:pPr lvl="1">
              <a:spcAft>
                <a:spcPct val="40000"/>
              </a:spcAft>
            </a:pPr>
            <a:r>
              <a:rPr lang="en-US" altLang="en-US" b="1" dirty="0" smtClean="0">
                <a:solidFill>
                  <a:srgbClr val="000000"/>
                </a:solidFill>
                <a:latin typeface="Arial" panose="020B0604020202020204" pitchFamily="34" charset="0"/>
              </a:rPr>
              <a:t>Inventory Control </a:t>
            </a:r>
            <a:r>
              <a:rPr lang="en-US" altLang="en-US" dirty="0" smtClean="0">
                <a:solidFill>
                  <a:srgbClr val="000000"/>
                </a:solidFill>
                <a:latin typeface="Arial" panose="020B0604020202020204" pitchFamily="34" charset="0"/>
              </a:rPr>
              <a:t> Proper inventory control ensures that products are kept </a:t>
            </a:r>
            <a:br>
              <a:rPr lang="en-US" altLang="en-US" dirty="0" smtClean="0">
                <a:solidFill>
                  <a:srgbClr val="000000"/>
                </a:solidFill>
                <a:latin typeface="Arial" panose="020B0604020202020204" pitchFamily="34" charset="0"/>
              </a:rPr>
            </a:br>
            <a:r>
              <a:rPr lang="en-US" altLang="en-US" dirty="0" smtClean="0">
                <a:solidFill>
                  <a:srgbClr val="000000"/>
                </a:solidFill>
                <a:latin typeface="Arial" panose="020B0604020202020204" pitchFamily="34" charset="0"/>
              </a:rPr>
              <a:t>in sufficient quantities and available </a:t>
            </a:r>
            <a:br>
              <a:rPr lang="en-US" altLang="en-US" dirty="0" smtClean="0">
                <a:solidFill>
                  <a:srgbClr val="000000"/>
                </a:solidFill>
                <a:latin typeface="Arial" panose="020B0604020202020204" pitchFamily="34" charset="0"/>
              </a:rPr>
            </a:br>
            <a:r>
              <a:rPr lang="en-US" altLang="en-US" dirty="0" smtClean="0">
                <a:solidFill>
                  <a:srgbClr val="000000"/>
                </a:solidFill>
                <a:latin typeface="Arial" panose="020B0604020202020204" pitchFamily="34" charset="0"/>
              </a:rPr>
              <a:t>when requested by customers.</a:t>
            </a:r>
          </a:p>
          <a:p>
            <a:pPr lvl="1">
              <a:spcAft>
                <a:spcPct val="40000"/>
              </a:spcAft>
            </a:pPr>
            <a:endParaRPr lang="en-US" altLang="en-US" dirty="0" smtClean="0">
              <a:solidFill>
                <a:srgbClr val="000000"/>
              </a:solidFill>
              <a:latin typeface="Arial" panose="020B0604020202020204" pitchFamily="34" charset="0"/>
            </a:endParaRPr>
          </a:p>
        </p:txBody>
      </p:sp>
      <p:sp>
        <p:nvSpPr>
          <p:cNvPr id="131079" name="Text Box 7"/>
          <p:cNvSpPr txBox="1">
            <a:spLocks noChangeArrowheads="1"/>
          </p:cNvSpPr>
          <p:nvPr/>
        </p:nvSpPr>
        <p:spPr bwMode="auto">
          <a:xfrm>
            <a:off x="173015" y="181511"/>
            <a:ext cx="4347470" cy="65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eaLnBrk="0" hangingPunct="0">
              <a:lnSpc>
                <a:spcPct val="80000"/>
              </a:lnSpc>
            </a:pPr>
            <a:r>
              <a:rPr lang="en-US" altLang="en-US" dirty="0" smtClean="0">
                <a:solidFill>
                  <a:srgbClr val="FF0000"/>
                </a:solidFill>
                <a:latin typeface="Snap ITC" panose="04040A07060A02020202" pitchFamily="82" charset="0"/>
              </a:rPr>
              <a:t>Physical Distribution</a:t>
            </a:r>
          </a:p>
        </p:txBody>
      </p:sp>
    </p:spTree>
    <p:extLst>
      <p:ext uri="{BB962C8B-B14F-4D97-AF65-F5344CB8AC3E}">
        <p14:creationId xmlns:p14="http://schemas.microsoft.com/office/powerpoint/2010/main" val="693614208"/>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141668" y="227013"/>
            <a:ext cx="8860664" cy="829055"/>
          </a:xfrm>
          <a:prstGeom prst="rect">
            <a:avLst/>
          </a:prstGeom>
          <a:noFill/>
          <a:ln>
            <a:noFill/>
          </a:ln>
          <a:effectLst>
            <a:outerShdw dist="35921" dir="2700000" algn="ctr" rotWithShape="0">
              <a:srgbClr val="B3B3B3">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prstTxWarp prst="textPlain">
              <a:avLst/>
            </a:prstTxWarp>
            <a:spAutoFit/>
          </a:bodyPr>
          <a:lstStyle/>
          <a:p>
            <a:pPr eaLnBrk="0" hangingPunct="0">
              <a:lnSpc>
                <a:spcPct val="80000"/>
              </a:lnSpc>
            </a:pPr>
            <a:r>
              <a:rPr lang="en-US" altLang="en-US" sz="3000" b="1" dirty="0" smtClean="0">
                <a:solidFill>
                  <a:srgbClr val="003FBF"/>
                </a:solidFill>
                <a:latin typeface="Snap ITC" panose="04040A07060A02020202" pitchFamily="82" charset="0"/>
              </a:rPr>
              <a:t>Transportation Systems and Services</a:t>
            </a:r>
          </a:p>
        </p:txBody>
      </p:sp>
      <p:sp>
        <p:nvSpPr>
          <p:cNvPr id="14344" name="Text Box 8"/>
          <p:cNvSpPr txBox="1">
            <a:spLocks noChangeArrowheads="1"/>
          </p:cNvSpPr>
          <p:nvPr/>
        </p:nvSpPr>
        <p:spPr bwMode="auto">
          <a:xfrm>
            <a:off x="330558" y="1833562"/>
            <a:ext cx="3159617"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eaLnBrk="0" hangingPunct="0">
              <a:lnSpc>
                <a:spcPct val="80000"/>
              </a:lnSpc>
            </a:pPr>
            <a:r>
              <a:rPr lang="en-US" altLang="en-US" dirty="0" smtClean="0">
                <a:solidFill>
                  <a:srgbClr val="FF0000"/>
                </a:solidFill>
                <a:latin typeface="Bernard MT Condensed" panose="02050806060905020404" pitchFamily="18" charset="0"/>
              </a:rPr>
              <a:t>Types of Transportation</a:t>
            </a:r>
          </a:p>
        </p:txBody>
      </p:sp>
      <p:sp>
        <p:nvSpPr>
          <p:cNvPr id="14355" name="Text Box 19"/>
          <p:cNvSpPr txBox="1">
            <a:spLocks noChangeArrowheads="1"/>
          </p:cNvSpPr>
          <p:nvPr/>
        </p:nvSpPr>
        <p:spPr bwMode="auto">
          <a:xfrm>
            <a:off x="1371600" y="2514600"/>
            <a:ext cx="6553200" cy="348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850900" indent="-387350" algn="l">
              <a:defRPr sz="2400">
                <a:solidFill>
                  <a:schemeClr val="tx1"/>
                </a:solidFill>
                <a:latin typeface="Times" panose="02020603050405020304" pitchFamily="18" charset="0"/>
              </a:defRPr>
            </a:lvl3pPr>
            <a:lvl4pPr marL="2171700" indent="-457200" algn="l">
              <a:defRPr sz="2400">
                <a:solidFill>
                  <a:schemeClr val="tx1"/>
                </a:solidFill>
                <a:latin typeface="Times" panose="02020603050405020304" pitchFamily="18" charset="0"/>
              </a:defRPr>
            </a:lvl4pPr>
            <a:lvl5pPr marL="2743200" indent="-457200" algn="l">
              <a:defRPr sz="2400">
                <a:solidFill>
                  <a:schemeClr val="tx1"/>
                </a:solidFill>
                <a:latin typeface="Times" panose="02020603050405020304" pitchFamily="18" charset="0"/>
              </a:defRPr>
            </a:lvl5pPr>
            <a:lvl6pPr marL="3200400" indent="-457200" eaLnBrk="0" fontAlgn="base" hangingPunct="0">
              <a:spcBef>
                <a:spcPct val="0"/>
              </a:spcBef>
              <a:spcAft>
                <a:spcPct val="0"/>
              </a:spcAft>
              <a:defRPr sz="2400">
                <a:solidFill>
                  <a:schemeClr val="tx1"/>
                </a:solidFill>
                <a:latin typeface="Times" panose="02020603050405020304" pitchFamily="18" charset="0"/>
              </a:defRPr>
            </a:lvl6pPr>
            <a:lvl7pPr marL="3657600" indent="-457200" eaLnBrk="0" fontAlgn="base" hangingPunct="0">
              <a:spcBef>
                <a:spcPct val="0"/>
              </a:spcBef>
              <a:spcAft>
                <a:spcPct val="0"/>
              </a:spcAft>
              <a:defRPr sz="2400">
                <a:solidFill>
                  <a:schemeClr val="tx1"/>
                </a:solidFill>
                <a:latin typeface="Times" panose="02020603050405020304" pitchFamily="18" charset="0"/>
              </a:defRPr>
            </a:lvl7pPr>
            <a:lvl8pPr marL="4114800" indent="-457200" eaLnBrk="0" fontAlgn="base" hangingPunct="0">
              <a:spcBef>
                <a:spcPct val="0"/>
              </a:spcBef>
              <a:spcAft>
                <a:spcPct val="0"/>
              </a:spcAft>
              <a:defRPr sz="2400">
                <a:solidFill>
                  <a:schemeClr val="tx1"/>
                </a:solidFill>
                <a:latin typeface="Times" panose="02020603050405020304" pitchFamily="18" charset="0"/>
              </a:defRPr>
            </a:lvl8pPr>
            <a:lvl9pPr marL="4572000" indent="-457200" eaLnBrk="0" fontAlgn="base" hangingPunct="0">
              <a:spcBef>
                <a:spcPct val="0"/>
              </a:spcBef>
              <a:spcAft>
                <a:spcPct val="0"/>
              </a:spcAft>
              <a:defRPr sz="2400">
                <a:solidFill>
                  <a:schemeClr val="tx1"/>
                </a:solidFill>
                <a:latin typeface="Times" panose="02020603050405020304" pitchFamily="18" charset="0"/>
              </a:defRPr>
            </a:lvl9pPr>
          </a:lstStyle>
          <a:p>
            <a:pPr lvl="1">
              <a:lnSpc>
                <a:spcPct val="90000"/>
              </a:lnSpc>
              <a:spcAft>
                <a:spcPct val="20000"/>
              </a:spcAft>
            </a:pPr>
            <a:r>
              <a:rPr lang="en-US" altLang="en-US" b="1" dirty="0" smtClean="0">
                <a:solidFill>
                  <a:srgbClr val="000000"/>
                </a:solidFill>
                <a:latin typeface="Arial" panose="020B0604020202020204" pitchFamily="34" charset="0"/>
              </a:rPr>
              <a:t>Transportation </a:t>
            </a:r>
            <a:r>
              <a:rPr lang="en-US" altLang="en-US" dirty="0" smtClean="0">
                <a:solidFill>
                  <a:srgbClr val="000000"/>
                </a:solidFill>
                <a:latin typeface="Arial" panose="020B0604020202020204" pitchFamily="34" charset="0"/>
              </a:rPr>
              <a:t>is the marketing function of moving products from a seller to a buyer. There are five major transportation forms that move products: </a:t>
            </a:r>
          </a:p>
          <a:p>
            <a:pPr lvl="2">
              <a:lnSpc>
                <a:spcPct val="90000"/>
              </a:lnSpc>
              <a:spcAft>
                <a:spcPct val="2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motor carriers</a:t>
            </a:r>
          </a:p>
          <a:p>
            <a:pPr lvl="2">
              <a:lnSpc>
                <a:spcPct val="90000"/>
              </a:lnSpc>
              <a:spcAft>
                <a:spcPct val="2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railroads</a:t>
            </a:r>
          </a:p>
          <a:p>
            <a:pPr lvl="2">
              <a:lnSpc>
                <a:spcPct val="90000"/>
              </a:lnSpc>
              <a:spcAft>
                <a:spcPct val="2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waterways</a:t>
            </a:r>
          </a:p>
          <a:p>
            <a:pPr lvl="2">
              <a:lnSpc>
                <a:spcPct val="90000"/>
              </a:lnSpc>
              <a:spcAft>
                <a:spcPct val="2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pipelines</a:t>
            </a:r>
          </a:p>
          <a:p>
            <a:pPr lvl="2">
              <a:lnSpc>
                <a:spcPct val="90000"/>
              </a:lnSpc>
              <a:spcAft>
                <a:spcPct val="2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air carriers</a:t>
            </a:r>
          </a:p>
        </p:txBody>
      </p:sp>
    </p:spTree>
    <p:extLst>
      <p:ext uri="{BB962C8B-B14F-4D97-AF65-F5344CB8AC3E}">
        <p14:creationId xmlns:p14="http://schemas.microsoft.com/office/powerpoint/2010/main" val="78846912"/>
      </p:ext>
    </p:extLst>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ext Box 8"/>
          <p:cNvSpPr txBox="1">
            <a:spLocks noChangeArrowheads="1"/>
          </p:cNvSpPr>
          <p:nvPr/>
        </p:nvSpPr>
        <p:spPr bwMode="auto">
          <a:xfrm>
            <a:off x="394951" y="451968"/>
            <a:ext cx="2837645" cy="114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eaLnBrk="0" hangingPunct="0">
              <a:lnSpc>
                <a:spcPct val="80000"/>
              </a:lnSpc>
            </a:pPr>
            <a:r>
              <a:rPr lang="en-US" altLang="en-US" dirty="0" smtClean="0">
                <a:solidFill>
                  <a:srgbClr val="FF0000"/>
                </a:solidFill>
                <a:latin typeface="Snap ITC" panose="04040A07060A02020202" pitchFamily="82" charset="0"/>
              </a:rPr>
              <a:t>Trucking</a:t>
            </a:r>
          </a:p>
        </p:txBody>
      </p:sp>
      <p:sp>
        <p:nvSpPr>
          <p:cNvPr id="15377" name="Text Box 17"/>
          <p:cNvSpPr txBox="1">
            <a:spLocks noChangeArrowheads="1"/>
          </p:cNvSpPr>
          <p:nvPr/>
        </p:nvSpPr>
        <p:spPr bwMode="auto">
          <a:xfrm>
            <a:off x="676141" y="2577228"/>
            <a:ext cx="6781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850900" indent="-333375" algn="l">
              <a:defRPr sz="2400">
                <a:solidFill>
                  <a:schemeClr val="tx1"/>
                </a:solidFill>
                <a:latin typeface="Times" panose="02020603050405020304" pitchFamily="18" charset="0"/>
              </a:defRPr>
            </a:lvl3pPr>
            <a:lvl4pPr marL="965200"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lvl="1">
              <a:spcAft>
                <a:spcPct val="40000"/>
              </a:spcAft>
            </a:pPr>
            <a:r>
              <a:rPr lang="en-US" altLang="en-US" b="1" u="sng" dirty="0" smtClean="0">
                <a:solidFill>
                  <a:srgbClr val="000000"/>
                </a:solidFill>
                <a:latin typeface="Arial" panose="020B0604020202020204" pitchFamily="34" charset="0"/>
              </a:rPr>
              <a:t>Trucks </a:t>
            </a:r>
            <a:r>
              <a:rPr lang="en-US" altLang="en-US" dirty="0" smtClean="0">
                <a:solidFill>
                  <a:srgbClr val="000000"/>
                </a:solidFill>
                <a:latin typeface="Arial" panose="020B0604020202020204" pitchFamily="34" charset="0"/>
              </a:rPr>
              <a:t>(or motor carriers) are the most frequently used form of transportation. They carry higher-valued products that are expensive to carry in inventory. Businesses use trucks for virtually all </a:t>
            </a:r>
            <a:r>
              <a:rPr lang="en-US" altLang="en-US" b="1" dirty="0" err="1" smtClean="0">
                <a:solidFill>
                  <a:srgbClr val="000000"/>
                </a:solidFill>
                <a:latin typeface="Arial" panose="020B0604020202020204" pitchFamily="34" charset="0"/>
              </a:rPr>
              <a:t>intracity</a:t>
            </a:r>
            <a:r>
              <a:rPr lang="en-US" altLang="en-US" dirty="0" smtClean="0">
                <a:solidFill>
                  <a:srgbClr val="000000"/>
                </a:solidFill>
                <a:latin typeface="Arial" panose="020B0604020202020204" pitchFamily="34" charset="0"/>
              </a:rPr>
              <a:t> (within a city) shipping and for 26 percent of the </a:t>
            </a:r>
            <a:r>
              <a:rPr lang="en-US" altLang="en-US" b="1" dirty="0" smtClean="0">
                <a:solidFill>
                  <a:srgbClr val="000000"/>
                </a:solidFill>
                <a:latin typeface="Arial" panose="020B0604020202020204" pitchFamily="34" charset="0"/>
              </a:rPr>
              <a:t>intercity</a:t>
            </a:r>
            <a:r>
              <a:rPr lang="en-US" altLang="en-US" dirty="0" smtClean="0">
                <a:solidFill>
                  <a:srgbClr val="000000"/>
                </a:solidFill>
                <a:latin typeface="Arial" panose="020B0604020202020204" pitchFamily="34" charset="0"/>
              </a:rPr>
              <a:t> (between cities) freight traffic in the United States.</a:t>
            </a:r>
          </a:p>
        </p:txBody>
      </p:sp>
      <p:pic>
        <p:nvPicPr>
          <p:cNvPr id="2" name="Picture 1"/>
          <p:cNvPicPr>
            <a:picLocks noChangeAspect="1"/>
          </p:cNvPicPr>
          <p:nvPr/>
        </p:nvPicPr>
        <p:blipFill>
          <a:blip r:embed="rId2"/>
          <a:stretch>
            <a:fillRect/>
          </a:stretch>
        </p:blipFill>
        <p:spPr>
          <a:xfrm>
            <a:off x="5257800" y="915988"/>
            <a:ext cx="3352800" cy="1362075"/>
          </a:xfrm>
          <a:prstGeom prst="rect">
            <a:avLst/>
          </a:prstGeom>
        </p:spPr>
      </p:pic>
      <p:sp>
        <p:nvSpPr>
          <p:cNvPr id="10" name="Text Box 8"/>
          <p:cNvSpPr txBox="1">
            <a:spLocks noChangeArrowheads="1"/>
          </p:cNvSpPr>
          <p:nvPr/>
        </p:nvSpPr>
        <p:spPr bwMode="auto">
          <a:xfrm>
            <a:off x="3335628" y="1024497"/>
            <a:ext cx="2025204" cy="3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eaLnBrk="0" hangingPunct="0">
              <a:lnSpc>
                <a:spcPct val="80000"/>
              </a:lnSpc>
            </a:pPr>
            <a:r>
              <a:rPr lang="en-US" altLang="en-US" dirty="0" smtClean="0">
                <a:solidFill>
                  <a:srgbClr val="000000"/>
                </a:solidFill>
                <a:latin typeface="Snap ITC" panose="04040A07060A02020202" pitchFamily="82" charset="0"/>
              </a:rPr>
              <a:t>(Road)</a:t>
            </a:r>
          </a:p>
        </p:txBody>
      </p:sp>
    </p:spTree>
    <p:extLst>
      <p:ext uri="{BB962C8B-B14F-4D97-AF65-F5344CB8AC3E}">
        <p14:creationId xmlns:p14="http://schemas.microsoft.com/office/powerpoint/2010/main" val="2188419248"/>
      </p:ext>
    </p:extLst>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p:cNvSpPr txBox="1">
            <a:spLocks noChangeArrowheads="1"/>
          </p:cNvSpPr>
          <p:nvPr/>
        </p:nvSpPr>
        <p:spPr bwMode="auto">
          <a:xfrm>
            <a:off x="1371600" y="2527300"/>
            <a:ext cx="6400800"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747713" indent="-400050" algn="l">
              <a:defRPr sz="2400">
                <a:solidFill>
                  <a:schemeClr val="tx1"/>
                </a:solidFill>
                <a:latin typeface="Times" panose="02020603050405020304" pitchFamily="18" charset="0"/>
              </a:defRPr>
            </a:lvl3pPr>
            <a:lvl4pPr marL="862013"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lvl="1">
              <a:spcAft>
                <a:spcPct val="40000"/>
              </a:spcAft>
            </a:pPr>
            <a:r>
              <a:rPr lang="en-US" altLang="en-US" smtClean="0">
                <a:solidFill>
                  <a:srgbClr val="000000"/>
                </a:solidFill>
                <a:latin typeface="Arial" panose="020B0604020202020204" pitchFamily="34" charset="0"/>
              </a:rPr>
              <a:t>Businesses that use trucks to move their products can use: </a:t>
            </a:r>
          </a:p>
          <a:p>
            <a:pPr lvl="2">
              <a:spcAft>
                <a:spcPct val="40000"/>
              </a:spcAft>
              <a:buClr>
                <a:srgbClr val="007546"/>
              </a:buClr>
              <a:buFont typeface="Webdings" panose="05030102010509060703" pitchFamily="18" charset="2"/>
              <a:buChar char="="/>
            </a:pPr>
            <a:r>
              <a:rPr lang="en-US" altLang="en-US" smtClean="0">
                <a:solidFill>
                  <a:srgbClr val="000000"/>
                </a:solidFill>
                <a:latin typeface="Arial" panose="020B0604020202020204" pitchFamily="34" charset="0"/>
              </a:rPr>
              <a:t>for-hire carriers</a:t>
            </a:r>
          </a:p>
          <a:p>
            <a:pPr lvl="2">
              <a:spcAft>
                <a:spcPct val="40000"/>
              </a:spcAft>
              <a:buClr>
                <a:srgbClr val="007546"/>
              </a:buClr>
              <a:buFont typeface="Webdings" panose="05030102010509060703" pitchFamily="18" charset="2"/>
              <a:buChar char="="/>
            </a:pPr>
            <a:r>
              <a:rPr lang="en-US" altLang="en-US" smtClean="0">
                <a:solidFill>
                  <a:srgbClr val="000000"/>
                </a:solidFill>
                <a:latin typeface="Arial" panose="020B0604020202020204" pitchFamily="34" charset="0"/>
              </a:rPr>
              <a:t>private carriers</a:t>
            </a:r>
          </a:p>
          <a:p>
            <a:pPr lvl="2">
              <a:spcAft>
                <a:spcPct val="40000"/>
              </a:spcAft>
              <a:buClr>
                <a:srgbClr val="007546"/>
              </a:buClr>
              <a:buFont typeface="Webdings" panose="05030102010509060703" pitchFamily="18" charset="2"/>
              <a:buChar char="="/>
            </a:pPr>
            <a:r>
              <a:rPr lang="en-US" altLang="en-US" smtClean="0">
                <a:solidFill>
                  <a:srgbClr val="000000"/>
                </a:solidFill>
                <a:latin typeface="Arial" panose="020B0604020202020204" pitchFamily="34" charset="0"/>
              </a:rPr>
              <a:t>a combination of both </a:t>
            </a:r>
          </a:p>
        </p:txBody>
      </p:sp>
      <p:sp>
        <p:nvSpPr>
          <p:cNvPr id="17416" name="Text Box 8"/>
          <p:cNvSpPr txBox="1">
            <a:spLocks noChangeArrowheads="1"/>
          </p:cNvSpPr>
          <p:nvPr/>
        </p:nvSpPr>
        <p:spPr bwMode="auto">
          <a:xfrm>
            <a:off x="408010" y="1481071"/>
            <a:ext cx="4022322" cy="84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Plain">
              <a:avLst/>
            </a:prstTxWarp>
            <a:spAutoFit/>
          </a:bodyPr>
          <a:lstStyle/>
          <a:p>
            <a:pPr eaLnBrk="0" hangingPunct="0">
              <a:lnSpc>
                <a:spcPct val="80000"/>
              </a:lnSpc>
            </a:pPr>
            <a:r>
              <a:rPr lang="en-US" altLang="en-US" dirty="0" smtClean="0">
                <a:solidFill>
                  <a:srgbClr val="FF0000"/>
                </a:solidFill>
                <a:latin typeface="Snap ITC" panose="04040A07060A02020202" pitchFamily="82" charset="0"/>
              </a:rPr>
              <a:t>Types of Carriers</a:t>
            </a:r>
          </a:p>
        </p:txBody>
      </p:sp>
    </p:spTree>
    <p:extLst>
      <p:ext uri="{BB962C8B-B14F-4D97-AF65-F5344CB8AC3E}">
        <p14:creationId xmlns:p14="http://schemas.microsoft.com/office/powerpoint/2010/main" val="2475374946"/>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 Box 7"/>
          <p:cNvSpPr txBox="1">
            <a:spLocks noChangeArrowheads="1"/>
          </p:cNvSpPr>
          <p:nvPr/>
        </p:nvSpPr>
        <p:spPr bwMode="auto">
          <a:xfrm>
            <a:off x="843566" y="1008465"/>
            <a:ext cx="6629400" cy="4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747713" indent="-339725" algn="l">
              <a:defRPr sz="2400">
                <a:solidFill>
                  <a:schemeClr val="tx1"/>
                </a:solidFill>
                <a:latin typeface="Times" panose="02020603050405020304" pitchFamily="18" charset="0"/>
              </a:defRPr>
            </a:lvl3pPr>
            <a:lvl4pPr marL="965200"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lvl="1">
              <a:spcAft>
                <a:spcPct val="40000"/>
              </a:spcAft>
            </a:pPr>
            <a:r>
              <a:rPr lang="en-US" altLang="en-US" dirty="0" smtClean="0">
                <a:solidFill>
                  <a:srgbClr val="000000"/>
                </a:solidFill>
                <a:latin typeface="Arial" panose="020B0604020202020204" pitchFamily="34" charset="0"/>
              </a:rPr>
              <a:t>For-hire carriers include common carriers and contract carriers.</a:t>
            </a:r>
          </a:p>
          <a:p>
            <a:pPr lvl="2">
              <a:spcAft>
                <a:spcPct val="40000"/>
              </a:spcAft>
              <a:buClr>
                <a:srgbClr val="007546"/>
              </a:buClr>
              <a:buFont typeface="Webdings" panose="05030102010509060703" pitchFamily="18" charset="2"/>
              <a:buChar char="="/>
            </a:pPr>
            <a:r>
              <a:rPr lang="en-US" altLang="en-US" b="1" dirty="0" smtClean="0">
                <a:solidFill>
                  <a:srgbClr val="000000"/>
                </a:solidFill>
                <a:latin typeface="Arial" panose="020B0604020202020204" pitchFamily="34" charset="0"/>
              </a:rPr>
              <a:t>Common carriers </a:t>
            </a:r>
            <a:r>
              <a:rPr lang="en-US" altLang="en-US" dirty="0" smtClean="0">
                <a:solidFill>
                  <a:srgbClr val="000000"/>
                </a:solidFill>
                <a:latin typeface="Arial" panose="020B0604020202020204" pitchFamily="34" charset="0"/>
              </a:rPr>
              <a:t>provide transportation services to any business in its operating area for a fee.</a:t>
            </a:r>
          </a:p>
          <a:p>
            <a:pPr lvl="2">
              <a:spcAft>
                <a:spcPct val="4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A </a:t>
            </a:r>
            <a:r>
              <a:rPr lang="en-US" altLang="en-US" b="1" dirty="0" smtClean="0">
                <a:solidFill>
                  <a:srgbClr val="000000"/>
                </a:solidFill>
                <a:latin typeface="Arial" panose="020B0604020202020204" pitchFamily="34" charset="0"/>
              </a:rPr>
              <a:t>contract carrier </a:t>
            </a:r>
            <a:r>
              <a:rPr lang="en-US" altLang="en-US" dirty="0" smtClean="0">
                <a:solidFill>
                  <a:srgbClr val="000000"/>
                </a:solidFill>
                <a:latin typeface="Arial" panose="020B0604020202020204" pitchFamily="34" charset="0"/>
              </a:rPr>
              <a:t>provides equipment and drivers for specific routes, according to agreements with the shipper.</a:t>
            </a:r>
          </a:p>
          <a:p>
            <a:pPr lvl="2">
              <a:spcAft>
                <a:spcPct val="40000"/>
              </a:spcAft>
              <a:buClr>
                <a:srgbClr val="007546"/>
              </a:buClr>
              <a:buFont typeface="Webdings" panose="05030102010509060703" pitchFamily="18" charset="2"/>
              <a:buChar char="="/>
            </a:pPr>
            <a:r>
              <a:rPr lang="en-US" altLang="en-US" b="1" dirty="0" smtClean="0">
                <a:solidFill>
                  <a:srgbClr val="000000"/>
                </a:solidFill>
                <a:latin typeface="Arial" panose="020B0604020202020204" pitchFamily="34" charset="0"/>
              </a:rPr>
              <a:t>Private carriers </a:t>
            </a:r>
            <a:r>
              <a:rPr lang="en-US" altLang="en-US" dirty="0" smtClean="0">
                <a:solidFill>
                  <a:srgbClr val="000000"/>
                </a:solidFill>
                <a:latin typeface="Arial" panose="020B0604020202020204" pitchFamily="34" charset="0"/>
              </a:rPr>
              <a:t>transport goods for an individual business. </a:t>
            </a:r>
          </a:p>
        </p:txBody>
      </p:sp>
      <p:sp>
        <p:nvSpPr>
          <p:cNvPr id="18440" name="Text Box 8"/>
          <p:cNvSpPr txBox="1">
            <a:spLocks noChangeArrowheads="1"/>
          </p:cNvSpPr>
          <p:nvPr/>
        </p:nvSpPr>
        <p:spPr bwMode="auto">
          <a:xfrm>
            <a:off x="211651" y="155754"/>
            <a:ext cx="304323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80000"/>
              </a:lnSpc>
            </a:pPr>
            <a:r>
              <a:rPr lang="en-US" altLang="en-US" dirty="0" smtClean="0">
                <a:solidFill>
                  <a:srgbClr val="FF0000"/>
                </a:solidFill>
                <a:latin typeface="Arial Black" panose="020B0A04020102020204" pitchFamily="34" charset="0"/>
              </a:rPr>
              <a:t>Types of Carriers</a:t>
            </a:r>
          </a:p>
        </p:txBody>
      </p:sp>
    </p:spTree>
    <p:extLst>
      <p:ext uri="{BB962C8B-B14F-4D97-AF65-F5344CB8AC3E}">
        <p14:creationId xmlns:p14="http://schemas.microsoft.com/office/powerpoint/2010/main" val="486481866"/>
      </p:ext>
    </p:extLst>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2" name="Text Box 6"/>
          <p:cNvSpPr txBox="1">
            <a:spLocks noChangeArrowheads="1"/>
          </p:cNvSpPr>
          <p:nvPr/>
        </p:nvSpPr>
        <p:spPr bwMode="auto">
          <a:xfrm>
            <a:off x="583842" y="2318936"/>
            <a:ext cx="6400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449263" algn="l">
              <a:defRPr sz="2400">
                <a:solidFill>
                  <a:schemeClr val="tx1"/>
                </a:solidFill>
                <a:latin typeface="Times" panose="02020603050405020304" pitchFamily="18" charset="0"/>
              </a:defRPr>
            </a:lvl3pPr>
            <a:lvl4pPr marL="563563"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0" hangingPunct="0"/>
            <a:r>
              <a:rPr lang="en-US" altLang="en-US" b="1" dirty="0" smtClean="0">
                <a:solidFill>
                  <a:srgbClr val="000000"/>
                </a:solidFill>
                <a:latin typeface="Arial" panose="020B0604020202020204" pitchFamily="34" charset="0"/>
              </a:rPr>
              <a:t>Exempt carriers</a:t>
            </a:r>
            <a:r>
              <a:rPr lang="en-US" altLang="en-US" dirty="0" smtClean="0">
                <a:solidFill>
                  <a:srgbClr val="000000"/>
                </a:solidFill>
                <a:latin typeface="Arial" panose="020B0604020202020204" pitchFamily="34" charset="0"/>
              </a:rPr>
              <a:t>, which commonly carry agricultural products, are free from direct regulation of rates and operating procedures. Exempt carrier status can also be granted </a:t>
            </a:r>
            <a:br>
              <a:rPr lang="en-US" altLang="en-US" dirty="0" smtClean="0">
                <a:solidFill>
                  <a:srgbClr val="000000"/>
                </a:solidFill>
                <a:latin typeface="Arial" panose="020B0604020202020204" pitchFamily="34" charset="0"/>
              </a:rPr>
            </a:br>
            <a:r>
              <a:rPr lang="en-US" altLang="en-US" dirty="0" smtClean="0">
                <a:solidFill>
                  <a:srgbClr val="000000"/>
                </a:solidFill>
                <a:latin typeface="Arial" panose="020B0604020202020204" pitchFamily="34" charset="0"/>
              </a:rPr>
              <a:t>to local transportation firms that make </a:t>
            </a:r>
            <a:br>
              <a:rPr lang="en-US" altLang="en-US" dirty="0" smtClean="0">
                <a:solidFill>
                  <a:srgbClr val="000000"/>
                </a:solidFill>
                <a:latin typeface="Arial" panose="020B0604020202020204" pitchFamily="34" charset="0"/>
              </a:rPr>
            </a:br>
            <a:r>
              <a:rPr lang="en-US" altLang="en-US" dirty="0" smtClean="0">
                <a:solidFill>
                  <a:srgbClr val="000000"/>
                </a:solidFill>
                <a:latin typeface="Arial" panose="020B0604020202020204" pitchFamily="34" charset="0"/>
              </a:rPr>
              <a:t>short-distance deliveries within specified trading areas in cities.</a:t>
            </a:r>
          </a:p>
        </p:txBody>
      </p:sp>
      <p:pic>
        <p:nvPicPr>
          <p:cNvPr id="3" name="Picture 2"/>
          <p:cNvPicPr>
            <a:picLocks noChangeAspect="1"/>
          </p:cNvPicPr>
          <p:nvPr/>
        </p:nvPicPr>
        <p:blipFill>
          <a:blip r:embed="rId2"/>
          <a:stretch>
            <a:fillRect/>
          </a:stretch>
        </p:blipFill>
        <p:spPr>
          <a:xfrm>
            <a:off x="6083321" y="456261"/>
            <a:ext cx="2695575" cy="1695450"/>
          </a:xfrm>
          <a:prstGeom prst="rect">
            <a:avLst/>
          </a:prstGeom>
          <a:ln>
            <a:noFill/>
          </a:ln>
          <a:effectLst>
            <a:outerShdw blurRad="292100" dist="139700" dir="2700000" algn="tl" rotWithShape="0">
              <a:srgbClr val="333333">
                <a:alpha val="65000"/>
              </a:srgbClr>
            </a:outerShdw>
          </a:effectLst>
        </p:spPr>
      </p:pic>
      <p:pic>
        <p:nvPicPr>
          <p:cNvPr id="126988" name="Picture 12" descr="Image result for exempt carr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42" y="465786"/>
            <a:ext cx="272415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0755425"/>
      </p:ext>
    </p:extLst>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6" name="Text Box 6"/>
          <p:cNvSpPr txBox="1">
            <a:spLocks noChangeArrowheads="1"/>
          </p:cNvSpPr>
          <p:nvPr/>
        </p:nvSpPr>
        <p:spPr bwMode="auto">
          <a:xfrm>
            <a:off x="1627031" y="1979859"/>
            <a:ext cx="58674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449263" algn="l">
              <a:defRPr sz="2400">
                <a:solidFill>
                  <a:schemeClr val="tx1"/>
                </a:solidFill>
                <a:latin typeface="Times" panose="02020603050405020304" pitchFamily="18" charset="0"/>
              </a:defRPr>
            </a:lvl3pPr>
            <a:lvl4pPr marL="563563"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0" hangingPunct="0"/>
            <a:r>
              <a:rPr lang="en-US" altLang="en-US" dirty="0" smtClean="0">
                <a:solidFill>
                  <a:srgbClr val="000000"/>
                </a:solidFill>
                <a:latin typeface="Arial" panose="020B0604020202020204" pitchFamily="34" charset="0"/>
              </a:rPr>
              <a:t>Trains transport nearly 38 percent of the total intercity </a:t>
            </a:r>
            <a:r>
              <a:rPr lang="en-US" altLang="en-US" b="1" dirty="0" smtClean="0">
                <a:solidFill>
                  <a:srgbClr val="000000"/>
                </a:solidFill>
                <a:latin typeface="Arial" panose="020B0604020202020204" pitchFamily="34" charset="0"/>
              </a:rPr>
              <a:t>ton-miles</a:t>
            </a:r>
            <a:r>
              <a:rPr lang="en-US" altLang="en-US" dirty="0" smtClean="0">
                <a:solidFill>
                  <a:srgbClr val="000000"/>
                </a:solidFill>
                <a:latin typeface="Arial" panose="020B0604020202020204" pitchFamily="34" charset="0"/>
              </a:rPr>
              <a:t> (the movement of one ton of freight one mile) of freight. Trains are important for moving heavy and bulky freight, such as coal, steel, lumber, chemicals, grain, farm equipment, and automobiles, over long distances.</a:t>
            </a:r>
          </a:p>
        </p:txBody>
      </p:sp>
      <p:sp>
        <p:nvSpPr>
          <p:cNvPr id="133127" name="Text Box 7"/>
          <p:cNvSpPr txBox="1">
            <a:spLocks noChangeArrowheads="1"/>
          </p:cNvSpPr>
          <p:nvPr/>
        </p:nvSpPr>
        <p:spPr bwMode="auto">
          <a:xfrm>
            <a:off x="314682" y="529241"/>
            <a:ext cx="4051255" cy="92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eaLnBrk="0" hangingPunct="0">
              <a:lnSpc>
                <a:spcPct val="80000"/>
              </a:lnSpc>
            </a:pPr>
            <a:r>
              <a:rPr lang="en-US" altLang="en-US" smtClean="0">
                <a:solidFill>
                  <a:srgbClr val="FF0000"/>
                </a:solidFill>
                <a:latin typeface="Snap ITC" panose="04040A07060A02020202" pitchFamily="82" charset="0"/>
              </a:rPr>
              <a:t>Rail Transportation</a:t>
            </a:r>
          </a:p>
        </p:txBody>
      </p:sp>
      <p:pic>
        <p:nvPicPr>
          <p:cNvPr id="2" name="Picture 1"/>
          <p:cNvPicPr>
            <a:picLocks noChangeAspect="1"/>
          </p:cNvPicPr>
          <p:nvPr/>
        </p:nvPicPr>
        <p:blipFill>
          <a:blip r:embed="rId2"/>
          <a:stretch>
            <a:fillRect/>
          </a:stretch>
        </p:blipFill>
        <p:spPr>
          <a:xfrm>
            <a:off x="5693267" y="4959976"/>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stretch>
            <a:fillRect/>
          </a:stretch>
        </p:blipFill>
        <p:spPr>
          <a:xfrm>
            <a:off x="636632" y="4959976"/>
            <a:ext cx="2847975" cy="1600200"/>
          </a:xfrm>
          <a:prstGeom prst="rect">
            <a:avLst/>
          </a:prstGeom>
        </p:spPr>
      </p:pic>
    </p:spTree>
    <p:extLst>
      <p:ext uri="{BB962C8B-B14F-4D97-AF65-F5344CB8AC3E}">
        <p14:creationId xmlns:p14="http://schemas.microsoft.com/office/powerpoint/2010/main" val="271401506"/>
      </p:ext>
    </p:extLst>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6" name="Text Box 6"/>
          <p:cNvSpPr txBox="1">
            <a:spLocks noChangeArrowheads="1"/>
          </p:cNvSpPr>
          <p:nvPr/>
        </p:nvSpPr>
        <p:spPr bwMode="auto">
          <a:xfrm>
            <a:off x="1524000" y="2576513"/>
            <a:ext cx="5715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806450" indent="-357188" algn="l">
              <a:defRPr sz="2400">
                <a:solidFill>
                  <a:schemeClr val="tx1"/>
                </a:solidFill>
                <a:latin typeface="Times" panose="02020603050405020304" pitchFamily="18" charset="0"/>
              </a:defRPr>
            </a:lvl3pPr>
            <a:lvl4pPr marL="920750"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0" hangingPunct="0"/>
            <a:r>
              <a:rPr lang="en-US" altLang="en-US" smtClean="0">
                <a:solidFill>
                  <a:srgbClr val="000000"/>
                </a:solidFill>
                <a:latin typeface="Arial" panose="020B0604020202020204" pitchFamily="34" charset="0"/>
              </a:rPr>
              <a:t>Shipment over water is one of the oldest methods of transporting merchandise. The United States Maritime Commission regulates U.S. water transportation.</a:t>
            </a:r>
          </a:p>
        </p:txBody>
      </p:sp>
      <p:sp>
        <p:nvSpPr>
          <p:cNvPr id="138247" name="Text Box 7"/>
          <p:cNvSpPr txBox="1">
            <a:spLocks noChangeArrowheads="1"/>
          </p:cNvSpPr>
          <p:nvPr/>
        </p:nvSpPr>
        <p:spPr bwMode="auto">
          <a:xfrm>
            <a:off x="232401" y="1558344"/>
            <a:ext cx="4378236" cy="73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prstTxWarp prst="textPlain">
              <a:avLst/>
            </a:prstTxWarp>
            <a:spAutoFit/>
          </a:bodyPr>
          <a:lstStyle/>
          <a:p>
            <a:pPr eaLnBrk="0" hangingPunct="0">
              <a:lnSpc>
                <a:spcPct val="80000"/>
              </a:lnSpc>
            </a:pPr>
            <a:r>
              <a:rPr lang="en-US" altLang="en-US" dirty="0" smtClean="0">
                <a:solidFill>
                  <a:srgbClr val="FF0000"/>
                </a:solidFill>
                <a:latin typeface="Snap ITC" panose="04040A07060A02020202" pitchFamily="82" charset="0"/>
              </a:rPr>
              <a:t>Water Transportation</a:t>
            </a:r>
          </a:p>
        </p:txBody>
      </p:sp>
      <p:pic>
        <p:nvPicPr>
          <p:cNvPr id="2" name="Picture 1"/>
          <p:cNvPicPr>
            <a:picLocks noChangeAspect="1"/>
          </p:cNvPicPr>
          <p:nvPr/>
        </p:nvPicPr>
        <p:blipFill>
          <a:blip r:embed="rId2"/>
          <a:stretch>
            <a:fillRect/>
          </a:stretch>
        </p:blipFill>
        <p:spPr>
          <a:xfrm>
            <a:off x="5929312" y="4595165"/>
            <a:ext cx="2619375" cy="1743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1440811"/>
      </p:ext>
    </p:extLst>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2" name="Text Box 6"/>
          <p:cNvSpPr txBox="1">
            <a:spLocks noChangeArrowheads="1"/>
          </p:cNvSpPr>
          <p:nvPr/>
        </p:nvSpPr>
        <p:spPr bwMode="auto">
          <a:xfrm>
            <a:off x="1524000" y="2593975"/>
            <a:ext cx="6248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806450" indent="-357188" algn="l">
              <a:defRPr sz="2400">
                <a:solidFill>
                  <a:schemeClr val="tx1"/>
                </a:solidFill>
                <a:latin typeface="Times" panose="02020603050405020304" pitchFamily="18" charset="0"/>
              </a:defRPr>
            </a:lvl3pPr>
            <a:lvl4pPr marL="920750"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0" hangingPunct="0"/>
            <a:r>
              <a:rPr lang="en-US" altLang="en-US" smtClean="0">
                <a:solidFill>
                  <a:srgbClr val="000000"/>
                </a:solidFill>
                <a:latin typeface="Arial" panose="020B0604020202020204" pitchFamily="34" charset="0"/>
              </a:rPr>
              <a:t>Pipelines are normally owned by the company using them, so they are usually considered private carriers. There are more than 200,000 miles of pipelines in the United States. Pipelines are most frequently used </a:t>
            </a:r>
            <a:br>
              <a:rPr lang="en-US" altLang="en-US" smtClean="0">
                <a:solidFill>
                  <a:srgbClr val="000000"/>
                </a:solidFill>
                <a:latin typeface="Arial" panose="020B0604020202020204" pitchFamily="34" charset="0"/>
              </a:rPr>
            </a:br>
            <a:r>
              <a:rPr lang="en-US" altLang="en-US" smtClean="0">
                <a:solidFill>
                  <a:srgbClr val="000000"/>
                </a:solidFill>
                <a:latin typeface="Arial" panose="020B0604020202020204" pitchFamily="34" charset="0"/>
              </a:rPr>
              <a:t>to transport oil and natural gas.</a:t>
            </a:r>
          </a:p>
        </p:txBody>
      </p:sp>
      <p:sp>
        <p:nvSpPr>
          <p:cNvPr id="142343" name="Text Box 7"/>
          <p:cNvSpPr txBox="1">
            <a:spLocks noChangeArrowheads="1"/>
          </p:cNvSpPr>
          <p:nvPr/>
        </p:nvSpPr>
        <p:spPr bwMode="auto">
          <a:xfrm>
            <a:off x="494987" y="1738648"/>
            <a:ext cx="2557306" cy="61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eaLnBrk="0" hangingPunct="0">
              <a:lnSpc>
                <a:spcPct val="80000"/>
              </a:lnSpc>
            </a:pPr>
            <a:r>
              <a:rPr lang="en-US" altLang="en-US" smtClean="0">
                <a:solidFill>
                  <a:srgbClr val="FF0000"/>
                </a:solidFill>
                <a:latin typeface="Snap ITC" panose="04040A07060A02020202" pitchFamily="82" charset="0"/>
              </a:rPr>
              <a:t>Pipelines</a:t>
            </a:r>
          </a:p>
        </p:txBody>
      </p:sp>
      <p:pic>
        <p:nvPicPr>
          <p:cNvPr id="2" name="Picture 1"/>
          <p:cNvPicPr>
            <a:picLocks noChangeAspect="1"/>
          </p:cNvPicPr>
          <p:nvPr/>
        </p:nvPicPr>
        <p:blipFill>
          <a:blip r:embed="rId2"/>
          <a:stretch>
            <a:fillRect/>
          </a:stretch>
        </p:blipFill>
        <p:spPr>
          <a:xfrm>
            <a:off x="5863844" y="303816"/>
            <a:ext cx="2619375" cy="1743075"/>
          </a:xfrm>
          <a:prstGeom prst="rect">
            <a:avLst/>
          </a:prstGeom>
        </p:spPr>
      </p:pic>
    </p:spTree>
    <p:extLst>
      <p:ext uri="{BB962C8B-B14F-4D97-AF65-F5344CB8AC3E}">
        <p14:creationId xmlns:p14="http://schemas.microsoft.com/office/powerpoint/2010/main" val="157192124"/>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0" name="Text Box 6"/>
          <p:cNvSpPr txBox="1">
            <a:spLocks noChangeArrowheads="1"/>
          </p:cNvSpPr>
          <p:nvPr/>
        </p:nvSpPr>
        <p:spPr bwMode="auto">
          <a:xfrm>
            <a:off x="1371600" y="2514600"/>
            <a:ext cx="62484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806450" indent="-357188" algn="l">
              <a:defRPr sz="2400">
                <a:solidFill>
                  <a:schemeClr val="tx1"/>
                </a:solidFill>
                <a:latin typeface="Times" panose="02020603050405020304" pitchFamily="18" charset="0"/>
              </a:defRPr>
            </a:lvl3pPr>
            <a:lvl4pPr marL="920750"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lvl="1">
              <a:lnSpc>
                <a:spcPct val="90000"/>
              </a:lnSpc>
              <a:spcAft>
                <a:spcPct val="40000"/>
              </a:spcAft>
            </a:pPr>
            <a:r>
              <a:rPr lang="en-US" altLang="en-US" dirty="0" smtClean="0">
                <a:solidFill>
                  <a:srgbClr val="000000"/>
                </a:solidFill>
                <a:latin typeface="Arial" panose="020B0604020202020204" pitchFamily="34" charset="0"/>
              </a:rPr>
              <a:t>Currently, air transportation is less than </a:t>
            </a:r>
            <a:br>
              <a:rPr lang="en-US" altLang="en-US" dirty="0" smtClean="0">
                <a:solidFill>
                  <a:srgbClr val="000000"/>
                </a:solidFill>
                <a:latin typeface="Arial" panose="020B0604020202020204" pitchFamily="34" charset="0"/>
              </a:rPr>
            </a:br>
            <a:r>
              <a:rPr lang="en-US" altLang="en-US" dirty="0" smtClean="0">
                <a:solidFill>
                  <a:srgbClr val="000000"/>
                </a:solidFill>
                <a:latin typeface="Arial" panose="020B0604020202020204" pitchFamily="34" charset="0"/>
              </a:rPr>
              <a:t>1 percent of the total ton-miles of freight shipped. Items shipped by air include:</a:t>
            </a:r>
          </a:p>
          <a:p>
            <a:pPr lvl="2">
              <a:lnSpc>
                <a:spcPct val="90000"/>
              </a:lnSpc>
              <a:spcAft>
                <a:spcPct val="4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overnight mail </a:t>
            </a:r>
          </a:p>
          <a:p>
            <a:pPr lvl="2">
              <a:lnSpc>
                <a:spcPct val="90000"/>
              </a:lnSpc>
              <a:spcAft>
                <a:spcPct val="4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emergency parts</a:t>
            </a:r>
          </a:p>
          <a:p>
            <a:pPr lvl="2">
              <a:lnSpc>
                <a:spcPct val="90000"/>
              </a:lnSpc>
              <a:spcAft>
                <a:spcPct val="4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precisions instruments</a:t>
            </a:r>
          </a:p>
          <a:p>
            <a:pPr lvl="2">
              <a:lnSpc>
                <a:spcPct val="90000"/>
              </a:lnSpc>
              <a:spcAft>
                <a:spcPct val="4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medicines</a:t>
            </a:r>
          </a:p>
          <a:p>
            <a:pPr lvl="2">
              <a:lnSpc>
                <a:spcPct val="90000"/>
              </a:lnSpc>
              <a:spcAft>
                <a:spcPct val="4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perishable food products </a:t>
            </a:r>
          </a:p>
        </p:txBody>
      </p:sp>
      <p:sp>
        <p:nvSpPr>
          <p:cNvPr id="144391" name="Text Box 7"/>
          <p:cNvSpPr txBox="1">
            <a:spLocks noChangeArrowheads="1"/>
          </p:cNvSpPr>
          <p:nvPr/>
        </p:nvSpPr>
        <p:spPr bwMode="auto">
          <a:xfrm>
            <a:off x="386367" y="1777285"/>
            <a:ext cx="4045934" cy="73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eaLnBrk="0" hangingPunct="0">
              <a:lnSpc>
                <a:spcPct val="80000"/>
              </a:lnSpc>
            </a:pPr>
            <a:r>
              <a:rPr lang="en-US" altLang="en-US" dirty="0" smtClean="0">
                <a:solidFill>
                  <a:srgbClr val="FF0000"/>
                </a:solidFill>
                <a:latin typeface="Snap ITC" panose="04040A07060A02020202" pitchFamily="82" charset="0"/>
              </a:rPr>
              <a:t>Air Transportation</a:t>
            </a:r>
          </a:p>
        </p:txBody>
      </p:sp>
      <p:pic>
        <p:nvPicPr>
          <p:cNvPr id="2" name="Picture 1"/>
          <p:cNvPicPr>
            <a:picLocks noChangeAspect="1"/>
          </p:cNvPicPr>
          <p:nvPr/>
        </p:nvPicPr>
        <p:blipFill>
          <a:blip r:embed="rId2"/>
          <a:stretch>
            <a:fillRect/>
          </a:stretch>
        </p:blipFill>
        <p:spPr>
          <a:xfrm>
            <a:off x="6653782" y="488995"/>
            <a:ext cx="1932435" cy="1288290"/>
          </a:xfrm>
          <a:prstGeom prst="rect">
            <a:avLst/>
          </a:prstGeom>
        </p:spPr>
      </p:pic>
    </p:spTree>
    <p:extLst>
      <p:ext uri="{BB962C8B-B14F-4D97-AF65-F5344CB8AC3E}">
        <p14:creationId xmlns:p14="http://schemas.microsoft.com/office/powerpoint/2010/main" val="1012928525"/>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381000" y="304800"/>
            <a:ext cx="3581400" cy="990600"/>
          </a:xfrm>
          <a:prstGeom prst="rect">
            <a:avLst/>
          </a:prstGeom>
          <a:noFill/>
          <a:ln>
            <a:noFill/>
          </a:ln>
          <a:effectLst>
            <a:outerShdw dist="35921" dir="2700000" algn="ctr" rotWithShape="0">
              <a:srgbClr val="B3B3B3">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prstTxWarp prst="textPlain">
              <a:avLst/>
            </a:prstTxWarp>
            <a:spAutoFit/>
          </a:bodyPr>
          <a:lstStyle/>
          <a:p>
            <a:pPr eaLnBrk="0" hangingPunct="0">
              <a:lnSpc>
                <a:spcPct val="80000"/>
              </a:lnSpc>
            </a:pPr>
            <a:r>
              <a:rPr lang="en-US" altLang="en-US" sz="3000" b="1" dirty="0" smtClean="0">
                <a:solidFill>
                  <a:srgbClr val="003FBF"/>
                </a:solidFill>
                <a:latin typeface="Snap ITC" panose="04040A07060A02020202" pitchFamily="82" charset="0"/>
              </a:rPr>
              <a:t>Distribution</a:t>
            </a:r>
          </a:p>
        </p:txBody>
      </p:sp>
      <p:sp>
        <p:nvSpPr>
          <p:cNvPr id="10247" name="Text Box 7"/>
          <p:cNvSpPr txBox="1">
            <a:spLocks noChangeArrowheads="1"/>
          </p:cNvSpPr>
          <p:nvPr/>
        </p:nvSpPr>
        <p:spPr bwMode="auto">
          <a:xfrm>
            <a:off x="1524000" y="2590800"/>
            <a:ext cx="6324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6350" algn="l">
              <a:defRPr sz="2400">
                <a:solidFill>
                  <a:schemeClr val="tx1"/>
                </a:solidFill>
                <a:latin typeface="Times" panose="02020603050405020304" pitchFamily="18" charset="0"/>
              </a:defRPr>
            </a:lvl1pPr>
            <a:lvl2pPr marL="120650" algn="l">
              <a:defRPr sz="2400">
                <a:solidFill>
                  <a:schemeClr val="tx1"/>
                </a:solidFill>
                <a:latin typeface="Times" panose="02020603050405020304" pitchFamily="18" charset="0"/>
              </a:defRPr>
            </a:lvl2pPr>
            <a:lvl3pPr marL="747713" indent="-344488" algn="l">
              <a:defRPr sz="2400">
                <a:solidFill>
                  <a:schemeClr val="tx1"/>
                </a:solidFill>
                <a:latin typeface="Times" panose="02020603050405020304" pitchFamily="18" charset="0"/>
              </a:defRPr>
            </a:lvl3pPr>
            <a:lvl4pPr marL="2178050" indent="-457200" algn="l">
              <a:defRPr sz="2400">
                <a:solidFill>
                  <a:schemeClr val="tx1"/>
                </a:solidFill>
                <a:latin typeface="Times" panose="02020603050405020304" pitchFamily="18" charset="0"/>
              </a:defRPr>
            </a:lvl4pPr>
            <a:lvl5pPr marL="2749550" indent="-457200" algn="l">
              <a:defRPr sz="2400">
                <a:solidFill>
                  <a:schemeClr val="tx1"/>
                </a:solidFill>
                <a:latin typeface="Times" panose="02020603050405020304" pitchFamily="18" charset="0"/>
              </a:defRPr>
            </a:lvl5pPr>
            <a:lvl6pPr marL="3206750" indent="-457200" eaLnBrk="0" fontAlgn="base" hangingPunct="0">
              <a:spcBef>
                <a:spcPct val="0"/>
              </a:spcBef>
              <a:spcAft>
                <a:spcPct val="0"/>
              </a:spcAft>
              <a:defRPr sz="2400">
                <a:solidFill>
                  <a:schemeClr val="tx1"/>
                </a:solidFill>
                <a:latin typeface="Times" panose="02020603050405020304" pitchFamily="18" charset="0"/>
              </a:defRPr>
            </a:lvl6pPr>
            <a:lvl7pPr marL="3663950" indent="-457200" eaLnBrk="0" fontAlgn="base" hangingPunct="0">
              <a:spcBef>
                <a:spcPct val="0"/>
              </a:spcBef>
              <a:spcAft>
                <a:spcPct val="0"/>
              </a:spcAft>
              <a:defRPr sz="2400">
                <a:solidFill>
                  <a:schemeClr val="tx1"/>
                </a:solidFill>
                <a:latin typeface="Times" panose="02020603050405020304" pitchFamily="18" charset="0"/>
              </a:defRPr>
            </a:lvl7pPr>
            <a:lvl8pPr marL="4121150" indent="-457200" eaLnBrk="0" fontAlgn="base" hangingPunct="0">
              <a:spcBef>
                <a:spcPct val="0"/>
              </a:spcBef>
              <a:spcAft>
                <a:spcPct val="0"/>
              </a:spcAft>
              <a:defRPr sz="2400">
                <a:solidFill>
                  <a:schemeClr val="tx1"/>
                </a:solidFill>
                <a:latin typeface="Times" panose="02020603050405020304" pitchFamily="18" charset="0"/>
              </a:defRPr>
            </a:lvl8pPr>
            <a:lvl9pPr marL="4578350" indent="-457200" eaLnBrk="0" fontAlgn="base" hangingPunct="0">
              <a:spcBef>
                <a:spcPct val="0"/>
              </a:spcBef>
              <a:spcAft>
                <a:spcPct val="0"/>
              </a:spcAft>
              <a:defRPr sz="2400">
                <a:solidFill>
                  <a:schemeClr val="tx1"/>
                </a:solidFill>
                <a:latin typeface="Times" panose="02020603050405020304" pitchFamily="18" charset="0"/>
              </a:defRPr>
            </a:lvl9pPr>
          </a:lstStyle>
          <a:p>
            <a:pPr eaLnBrk="0" hangingPunct="0"/>
            <a:r>
              <a:rPr lang="en-US" altLang="en-US" smtClean="0">
                <a:solidFill>
                  <a:srgbClr val="000000"/>
                </a:solidFill>
                <a:latin typeface="Arial" panose="020B0604020202020204" pitchFamily="34" charset="0"/>
              </a:rPr>
              <a:t>The channel of distribution is the path a product takes from producer or manufacturer to final user. This is a place decision, one of the four Ps of the marketing mix.</a:t>
            </a:r>
          </a:p>
        </p:txBody>
      </p:sp>
      <p:sp>
        <p:nvSpPr>
          <p:cNvPr id="10248" name="Text Box 8"/>
          <p:cNvSpPr txBox="1">
            <a:spLocks noChangeArrowheads="1"/>
          </p:cNvSpPr>
          <p:nvPr/>
        </p:nvSpPr>
        <p:spPr bwMode="auto">
          <a:xfrm>
            <a:off x="914400" y="2173314"/>
            <a:ext cx="3439211"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80000"/>
              </a:lnSpc>
            </a:pPr>
            <a:r>
              <a:rPr lang="en-US" altLang="en-US" dirty="0" smtClean="0">
                <a:solidFill>
                  <a:srgbClr val="FF0000"/>
                </a:solidFill>
                <a:latin typeface="Bernard MT Condensed" panose="02050806060905020404" pitchFamily="18" charset="0"/>
              </a:rPr>
              <a:t>Distribution—How It Works</a:t>
            </a:r>
          </a:p>
        </p:txBody>
      </p:sp>
      <p:pic>
        <p:nvPicPr>
          <p:cNvPr id="2" name="Picture 1"/>
          <p:cNvPicPr>
            <a:picLocks noChangeAspect="1"/>
          </p:cNvPicPr>
          <p:nvPr/>
        </p:nvPicPr>
        <p:blipFill>
          <a:blip r:embed="rId2"/>
          <a:stretch>
            <a:fillRect/>
          </a:stretch>
        </p:blipFill>
        <p:spPr>
          <a:xfrm>
            <a:off x="5416085" y="4724400"/>
            <a:ext cx="2432515" cy="1981372"/>
          </a:xfrm>
          <a:prstGeom prst="rect">
            <a:avLst/>
          </a:prstGeom>
        </p:spPr>
      </p:pic>
      <p:sp>
        <p:nvSpPr>
          <p:cNvPr id="3" name="TextBox 2"/>
          <p:cNvSpPr txBox="1"/>
          <p:nvPr/>
        </p:nvSpPr>
        <p:spPr>
          <a:xfrm>
            <a:off x="7391400" y="5181600"/>
            <a:ext cx="609600" cy="215444"/>
          </a:xfrm>
          <a:prstGeom prst="rect">
            <a:avLst/>
          </a:prstGeom>
          <a:solidFill>
            <a:schemeClr val="bg1"/>
          </a:solidFill>
        </p:spPr>
        <p:txBody>
          <a:bodyPr wrap="square" rtlCol="0">
            <a:prstTxWarp prst="textPlain">
              <a:avLst/>
            </a:prstTxWarp>
            <a:spAutoFit/>
          </a:bodyPr>
          <a:lstStyle/>
          <a:p>
            <a:r>
              <a:rPr lang="en-US" sz="800" dirty="0" smtClean="0"/>
              <a:t>Producer</a:t>
            </a:r>
            <a:endParaRPr lang="en-US" sz="800" dirty="0"/>
          </a:p>
        </p:txBody>
      </p:sp>
      <p:sp>
        <p:nvSpPr>
          <p:cNvPr id="7" name="TextBox 6"/>
          <p:cNvSpPr txBox="1"/>
          <p:nvPr/>
        </p:nvSpPr>
        <p:spPr>
          <a:xfrm>
            <a:off x="18245" y="6237444"/>
            <a:ext cx="5378440" cy="600164"/>
          </a:xfrm>
          <a:prstGeom prst="rect">
            <a:avLst/>
          </a:prstGeom>
          <a:noFill/>
        </p:spPr>
        <p:txBody>
          <a:bodyPr wrap="square" rtlCol="0">
            <a:spAutoFit/>
          </a:bodyPr>
          <a:lstStyle/>
          <a:p>
            <a:r>
              <a:rPr lang="en-US" sz="1100" dirty="0"/>
              <a:t>OC 1 Differentiate between direct and indirect channels of distribution OC 2 Identify the channels of distribution members (e.g., manufacturer, wholesaler, retailer) OC 3 Identify the levels of distribution intensity (e.g., exclusive, selective, intensive)</a:t>
            </a:r>
          </a:p>
        </p:txBody>
      </p:sp>
    </p:spTree>
    <p:extLst>
      <p:ext uri="{BB962C8B-B14F-4D97-AF65-F5344CB8AC3E}">
        <p14:creationId xmlns:p14="http://schemas.microsoft.com/office/powerpoint/2010/main" val="1559464539"/>
      </p:ext>
    </p:extLst>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8" name="Text Box 6"/>
          <p:cNvSpPr txBox="1">
            <a:spLocks noChangeArrowheads="1"/>
          </p:cNvSpPr>
          <p:nvPr/>
        </p:nvSpPr>
        <p:spPr bwMode="auto">
          <a:xfrm>
            <a:off x="4762500" y="3048000"/>
            <a:ext cx="37338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806450" indent="-357188" algn="l">
              <a:defRPr sz="2400">
                <a:solidFill>
                  <a:schemeClr val="tx1"/>
                </a:solidFill>
                <a:latin typeface="Times" panose="02020603050405020304" pitchFamily="18" charset="0"/>
              </a:defRPr>
            </a:lvl3pPr>
            <a:lvl4pPr marL="920750"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lvl="1">
              <a:spcAft>
                <a:spcPct val="40000"/>
              </a:spcAft>
            </a:pPr>
            <a:r>
              <a:rPr lang="en-US" altLang="en-US" sz="2000" smtClean="0">
                <a:solidFill>
                  <a:srgbClr val="000000"/>
                </a:solidFill>
                <a:latin typeface="Arial" panose="020B0604020202020204" pitchFamily="34" charset="0"/>
              </a:rPr>
              <a:t>The chart shows the amount of freight in ton miles shipped by each form of transportation. Why is the percentage spent on airlines small in relation to other types of transportation?</a:t>
            </a:r>
            <a:r>
              <a:rPr lang="en-US" altLang="en-US" sz="2000" i="1" smtClean="0">
                <a:solidFill>
                  <a:srgbClr val="000000"/>
                </a:solidFill>
                <a:latin typeface="Arial" panose="020B0604020202020204" pitchFamily="34" charset="0"/>
              </a:rPr>
              <a:t> </a:t>
            </a:r>
          </a:p>
        </p:txBody>
      </p:sp>
      <p:sp>
        <p:nvSpPr>
          <p:cNvPr id="146439" name="Text Box 7"/>
          <p:cNvSpPr txBox="1">
            <a:spLocks noChangeArrowheads="1"/>
          </p:cNvSpPr>
          <p:nvPr/>
        </p:nvSpPr>
        <p:spPr bwMode="auto">
          <a:xfrm>
            <a:off x="353320" y="400452"/>
            <a:ext cx="485933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80000"/>
              </a:lnSpc>
            </a:pPr>
            <a:r>
              <a:rPr lang="en-US" altLang="en-US" dirty="0" smtClean="0">
                <a:solidFill>
                  <a:srgbClr val="FF0000"/>
                </a:solidFill>
                <a:latin typeface="Arial Black" panose="020B0A04020102020204" pitchFamily="34" charset="0"/>
              </a:rPr>
              <a:t>The Importance and Size of </a:t>
            </a:r>
            <a:br>
              <a:rPr lang="en-US" altLang="en-US" dirty="0" smtClean="0">
                <a:solidFill>
                  <a:srgbClr val="FF0000"/>
                </a:solidFill>
                <a:latin typeface="Arial Black" panose="020B0A04020102020204" pitchFamily="34" charset="0"/>
              </a:rPr>
            </a:br>
            <a:r>
              <a:rPr lang="en-US" altLang="en-US" dirty="0" smtClean="0">
                <a:solidFill>
                  <a:srgbClr val="FF0000"/>
                </a:solidFill>
                <a:latin typeface="Arial Black" panose="020B0A04020102020204" pitchFamily="34" charset="0"/>
              </a:rPr>
              <a:t>   Transportation Systems</a:t>
            </a:r>
          </a:p>
        </p:txBody>
      </p:sp>
      <p:pic>
        <p:nvPicPr>
          <p:cNvPr id="14644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191" y="1622738"/>
            <a:ext cx="4046302" cy="412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138124"/>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7" name="Text Box 13"/>
          <p:cNvSpPr txBox="1">
            <a:spLocks noChangeArrowheads="1"/>
          </p:cNvSpPr>
          <p:nvPr/>
        </p:nvSpPr>
        <p:spPr bwMode="auto">
          <a:xfrm>
            <a:off x="334849" y="206061"/>
            <a:ext cx="4430333" cy="66970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prstTxWarp prst="textPlain">
              <a:avLst/>
            </a:prstTxWarp>
            <a:spAutoFit/>
          </a:bodyPr>
          <a:lstStyle/>
          <a:p>
            <a:pPr eaLnBrk="0" hangingPunct="0"/>
            <a:r>
              <a:rPr lang="en-US" altLang="en-US" sz="2800" b="1" dirty="0" smtClean="0">
                <a:ln w="12700">
                  <a:solidFill>
                    <a:srgbClr val="000000">
                      <a:lumMod val="75000"/>
                    </a:srgbClr>
                  </a:solidFill>
                  <a:prstDash val="solid"/>
                </a:ln>
                <a:pattFill prst="dkUpDiag">
                  <a:fgClr>
                    <a:srgbClr val="000000"/>
                  </a:fgClr>
                  <a:bgClr>
                    <a:srgbClr val="000000">
                      <a:lumMod val="20000"/>
                      <a:lumOff val="80000"/>
                    </a:srgbClr>
                  </a:bgClr>
                </a:pattFill>
                <a:effectLst>
                  <a:outerShdw dist="38100" dir="2640000" algn="bl" rotWithShape="0">
                    <a:srgbClr val="000000">
                      <a:lumMod val="75000"/>
                    </a:srgbClr>
                  </a:outerShdw>
                </a:effectLst>
                <a:latin typeface="Snap ITC" panose="04040A07060A02020202" pitchFamily="82" charset="0"/>
              </a:rPr>
              <a:t>A</a:t>
            </a:r>
            <a:r>
              <a:rPr lang="en-US" altLang="en-US" b="1" dirty="0" smtClean="0">
                <a:ln w="12700">
                  <a:solidFill>
                    <a:srgbClr val="000000">
                      <a:lumMod val="75000"/>
                    </a:srgbClr>
                  </a:solidFill>
                  <a:prstDash val="solid"/>
                </a:ln>
                <a:pattFill prst="dkUpDiag">
                  <a:fgClr>
                    <a:srgbClr val="000000"/>
                  </a:fgClr>
                  <a:bgClr>
                    <a:srgbClr val="000000">
                      <a:lumMod val="20000"/>
                      <a:lumOff val="80000"/>
                    </a:srgbClr>
                  </a:bgClr>
                </a:pattFill>
                <a:effectLst>
                  <a:outerShdw dist="38100" dir="2640000" algn="bl" rotWithShape="0">
                    <a:srgbClr val="000000">
                      <a:lumMod val="75000"/>
                    </a:srgbClr>
                  </a:outerShdw>
                </a:effectLst>
                <a:latin typeface="Snap ITC" panose="04040A07060A02020202" pitchFamily="82" charset="0"/>
              </a:rPr>
              <a:t>SSESSMENT</a:t>
            </a:r>
          </a:p>
        </p:txBody>
      </p:sp>
      <p:sp>
        <p:nvSpPr>
          <p:cNvPr id="21518" name="Text Box 14"/>
          <p:cNvSpPr txBox="1">
            <a:spLocks noChangeArrowheads="1"/>
          </p:cNvSpPr>
          <p:nvPr/>
        </p:nvSpPr>
        <p:spPr bwMode="auto">
          <a:xfrm>
            <a:off x="4765182" y="593087"/>
            <a:ext cx="4353060" cy="5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eaLnBrk="0" hangingPunct="0">
              <a:lnSpc>
                <a:spcPct val="85000"/>
              </a:lnSpc>
            </a:pPr>
            <a:r>
              <a:rPr lang="en-US" altLang="en-US" sz="2800" b="1" dirty="0" smtClean="0">
                <a:solidFill>
                  <a:srgbClr val="FF0000"/>
                </a:solidFill>
                <a:latin typeface="Bernard MT Condensed" panose="02050806060905020404" pitchFamily="18" charset="0"/>
              </a:rPr>
              <a:t>Reviewing Key Terms and Concepts</a:t>
            </a:r>
          </a:p>
        </p:txBody>
      </p:sp>
      <p:sp>
        <p:nvSpPr>
          <p:cNvPr id="21519" name="Text Box 15"/>
          <p:cNvSpPr txBox="1">
            <a:spLocks noChangeArrowheads="1"/>
          </p:cNvSpPr>
          <p:nvPr/>
        </p:nvSpPr>
        <p:spPr bwMode="auto">
          <a:xfrm>
            <a:off x="103030" y="1161398"/>
            <a:ext cx="6477000" cy="374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6350" algn="l">
              <a:defRPr sz="2400">
                <a:solidFill>
                  <a:schemeClr val="tx1"/>
                </a:solidFill>
                <a:latin typeface="Times" panose="02020603050405020304" pitchFamily="18" charset="0"/>
              </a:defRPr>
            </a:lvl1pPr>
            <a:lvl2pPr marL="508000" indent="-387350" algn="l">
              <a:defRPr sz="2400">
                <a:solidFill>
                  <a:schemeClr val="tx1"/>
                </a:solidFill>
                <a:latin typeface="Times" panose="02020603050405020304" pitchFamily="18" charset="0"/>
              </a:defRPr>
            </a:lvl2pPr>
            <a:lvl3pPr marL="1606550" indent="-457200" algn="l">
              <a:defRPr sz="2400">
                <a:solidFill>
                  <a:schemeClr val="tx1"/>
                </a:solidFill>
                <a:latin typeface="Times" panose="02020603050405020304" pitchFamily="18" charset="0"/>
              </a:defRPr>
            </a:lvl3pPr>
            <a:lvl4pPr marL="2178050" indent="-457200" algn="l">
              <a:defRPr sz="2400">
                <a:solidFill>
                  <a:schemeClr val="tx1"/>
                </a:solidFill>
                <a:latin typeface="Times" panose="02020603050405020304" pitchFamily="18" charset="0"/>
              </a:defRPr>
            </a:lvl4pPr>
            <a:lvl5pPr marL="2749550" indent="-457200" algn="l">
              <a:defRPr sz="2400">
                <a:solidFill>
                  <a:schemeClr val="tx1"/>
                </a:solidFill>
                <a:latin typeface="Times" panose="02020603050405020304" pitchFamily="18" charset="0"/>
              </a:defRPr>
            </a:lvl5pPr>
            <a:lvl6pPr marL="3206750" indent="-457200" eaLnBrk="0" fontAlgn="base" hangingPunct="0">
              <a:spcBef>
                <a:spcPct val="0"/>
              </a:spcBef>
              <a:spcAft>
                <a:spcPct val="0"/>
              </a:spcAft>
              <a:defRPr sz="2400">
                <a:solidFill>
                  <a:schemeClr val="tx1"/>
                </a:solidFill>
                <a:latin typeface="Times" panose="02020603050405020304" pitchFamily="18" charset="0"/>
              </a:defRPr>
            </a:lvl6pPr>
            <a:lvl7pPr marL="3663950" indent="-457200" eaLnBrk="0" fontAlgn="base" hangingPunct="0">
              <a:spcBef>
                <a:spcPct val="0"/>
              </a:spcBef>
              <a:spcAft>
                <a:spcPct val="0"/>
              </a:spcAft>
              <a:defRPr sz="2400">
                <a:solidFill>
                  <a:schemeClr val="tx1"/>
                </a:solidFill>
                <a:latin typeface="Times" panose="02020603050405020304" pitchFamily="18" charset="0"/>
              </a:defRPr>
            </a:lvl7pPr>
            <a:lvl8pPr marL="4121150" indent="-457200" eaLnBrk="0" fontAlgn="base" hangingPunct="0">
              <a:spcBef>
                <a:spcPct val="0"/>
              </a:spcBef>
              <a:spcAft>
                <a:spcPct val="0"/>
              </a:spcAft>
              <a:defRPr sz="2400">
                <a:solidFill>
                  <a:schemeClr val="tx1"/>
                </a:solidFill>
                <a:latin typeface="Times" panose="02020603050405020304" pitchFamily="18" charset="0"/>
              </a:defRPr>
            </a:lvl8pPr>
            <a:lvl9pPr marL="4578350" indent="-457200" eaLnBrk="0" fontAlgn="base" hangingPunct="0">
              <a:spcBef>
                <a:spcPct val="0"/>
              </a:spcBef>
              <a:spcAft>
                <a:spcPct val="0"/>
              </a:spcAft>
              <a:defRPr sz="2400">
                <a:solidFill>
                  <a:schemeClr val="tx1"/>
                </a:solidFill>
                <a:latin typeface="Times" panose="02020603050405020304" pitchFamily="18" charset="0"/>
              </a:defRPr>
            </a:lvl9pPr>
          </a:lstStyle>
          <a:p>
            <a:pPr lvl="1">
              <a:spcAft>
                <a:spcPct val="20000"/>
              </a:spcAft>
            </a:pPr>
            <a:r>
              <a:rPr lang="en-US" altLang="en-US" sz="2200" dirty="0" smtClean="0">
                <a:solidFill>
                  <a:srgbClr val="000000"/>
                </a:solidFill>
                <a:latin typeface="Arial Black" panose="020B0A04020102020204" pitchFamily="34" charset="0"/>
              </a:rPr>
              <a:t>1.</a:t>
            </a:r>
            <a:r>
              <a:rPr lang="en-US" altLang="en-US" sz="2200" dirty="0" smtClean="0">
                <a:solidFill>
                  <a:srgbClr val="000000"/>
                </a:solidFill>
                <a:latin typeface="Arial" panose="020B0604020202020204" pitchFamily="34" charset="0"/>
              </a:rPr>
              <a:t>	What is physical distribution?</a:t>
            </a:r>
          </a:p>
          <a:p>
            <a:pPr lvl="1">
              <a:spcAft>
                <a:spcPct val="20000"/>
              </a:spcAft>
            </a:pPr>
            <a:r>
              <a:rPr lang="en-US" altLang="en-US" sz="2200" dirty="0" smtClean="0">
                <a:solidFill>
                  <a:srgbClr val="000000"/>
                </a:solidFill>
                <a:latin typeface="Arial Black" panose="020B0A04020102020204" pitchFamily="34" charset="0"/>
              </a:rPr>
              <a:t>2.</a:t>
            </a:r>
            <a:r>
              <a:rPr lang="en-US" altLang="en-US" sz="2200" dirty="0" smtClean="0">
                <a:solidFill>
                  <a:srgbClr val="000000"/>
                </a:solidFill>
                <a:latin typeface="Arial" panose="020B0604020202020204" pitchFamily="34" charset="0"/>
              </a:rPr>
              <a:t>	What function does transportation play in marketing a product?</a:t>
            </a:r>
          </a:p>
          <a:p>
            <a:pPr lvl="1">
              <a:spcAft>
                <a:spcPct val="20000"/>
              </a:spcAft>
            </a:pPr>
            <a:r>
              <a:rPr lang="en-US" altLang="en-US" sz="2200" dirty="0" smtClean="0">
                <a:solidFill>
                  <a:srgbClr val="000000"/>
                </a:solidFill>
                <a:latin typeface="Arial Black" panose="020B0A04020102020204" pitchFamily="34" charset="0"/>
              </a:rPr>
              <a:t>3.</a:t>
            </a:r>
            <a:r>
              <a:rPr lang="en-US" altLang="en-US" sz="2200" dirty="0" smtClean="0">
                <a:solidFill>
                  <a:srgbClr val="000000"/>
                </a:solidFill>
                <a:latin typeface="Arial" panose="020B0604020202020204" pitchFamily="34" charset="0"/>
              </a:rPr>
              <a:t>	Identify five transportation systems for the distribution of products.</a:t>
            </a:r>
          </a:p>
          <a:p>
            <a:pPr lvl="1">
              <a:spcAft>
                <a:spcPct val="20000"/>
              </a:spcAft>
            </a:pPr>
            <a:r>
              <a:rPr lang="en-US" altLang="en-US" sz="2200" dirty="0" smtClean="0">
                <a:solidFill>
                  <a:srgbClr val="000000"/>
                </a:solidFill>
                <a:latin typeface="Arial Black" panose="020B0A04020102020204" pitchFamily="34" charset="0"/>
              </a:rPr>
              <a:t>4.</a:t>
            </a:r>
            <a:r>
              <a:rPr lang="en-US" altLang="en-US" sz="2200" dirty="0" smtClean="0">
                <a:solidFill>
                  <a:srgbClr val="000000"/>
                </a:solidFill>
                <a:latin typeface="Arial" panose="020B0604020202020204" pitchFamily="34" charset="0"/>
              </a:rPr>
              <a:t>	What is the difference between a common and a contract carrier?</a:t>
            </a:r>
          </a:p>
          <a:p>
            <a:pPr lvl="1">
              <a:spcAft>
                <a:spcPct val="20000"/>
              </a:spcAft>
            </a:pPr>
            <a:r>
              <a:rPr lang="en-US" altLang="en-US" sz="2200" dirty="0" smtClean="0">
                <a:solidFill>
                  <a:srgbClr val="000000"/>
                </a:solidFill>
                <a:latin typeface="Arial Black" panose="020B0A04020102020204" pitchFamily="34" charset="0"/>
              </a:rPr>
              <a:t>5.	</a:t>
            </a:r>
            <a:r>
              <a:rPr lang="en-US" altLang="en-US" sz="2200" dirty="0" smtClean="0">
                <a:solidFill>
                  <a:srgbClr val="000000"/>
                </a:solidFill>
                <a:latin typeface="Arial" panose="020B0604020202020204" pitchFamily="34" charset="0"/>
              </a:rPr>
              <a:t>List four different examples of transportation service companies.</a:t>
            </a:r>
          </a:p>
        </p:txBody>
      </p:sp>
      <p:sp>
        <p:nvSpPr>
          <p:cNvPr id="3" name="TextBox 2"/>
          <p:cNvSpPr txBox="1"/>
          <p:nvPr/>
        </p:nvSpPr>
        <p:spPr>
          <a:xfrm>
            <a:off x="1004552" y="5193534"/>
            <a:ext cx="8274139" cy="1938992"/>
          </a:xfrm>
          <a:prstGeom prst="rect">
            <a:avLst/>
          </a:prstGeom>
          <a:noFill/>
        </p:spPr>
        <p:txBody>
          <a:bodyPr wrap="square" rtlCol="0">
            <a:spAutoFit/>
          </a:bodyPr>
          <a:lstStyle/>
          <a:p>
            <a:pPr marL="0" lvl="1" eaLnBrk="0" hangingPunct="0"/>
            <a:r>
              <a:rPr lang="en-US" altLang="en-US" b="1" dirty="0" smtClean="0">
                <a:solidFill>
                  <a:srgbClr val="000000"/>
                </a:solidFill>
                <a:latin typeface="Arial" panose="020B0604020202020204" pitchFamily="34" charset="0"/>
              </a:rPr>
              <a:t>6. </a:t>
            </a:r>
            <a:r>
              <a:rPr lang="en-US" altLang="en-US" dirty="0" smtClean="0">
                <a:solidFill>
                  <a:srgbClr val="003FBF"/>
                </a:solidFill>
                <a:latin typeface="Arial" panose="020B0604020202020204" pitchFamily="34" charset="0"/>
              </a:rPr>
              <a:t>Many retail distribution and transportation executives support federal legislation that would reduce state trucking regulations. What do you see as potential benefits and disadvantages of this effort?</a:t>
            </a:r>
          </a:p>
          <a:p>
            <a:pPr algn="ctr" eaLnBrk="0" hangingPunct="0"/>
            <a:endParaRPr lang="en-US" dirty="0" smtClean="0">
              <a:solidFill>
                <a:srgbClr val="000000"/>
              </a:solidFill>
              <a:latin typeface="Arial Black" panose="020B0A04020102020204" pitchFamily="34" charset="0"/>
            </a:endParaRPr>
          </a:p>
        </p:txBody>
      </p:sp>
      <p:sp>
        <p:nvSpPr>
          <p:cNvPr id="10" name="Text Box 6"/>
          <p:cNvSpPr txBox="1">
            <a:spLocks noChangeArrowheads="1"/>
          </p:cNvSpPr>
          <p:nvPr/>
        </p:nvSpPr>
        <p:spPr bwMode="auto">
          <a:xfrm>
            <a:off x="3130850" y="4791160"/>
            <a:ext cx="32686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smtClean="0">
                <a:solidFill>
                  <a:srgbClr val="FF0000"/>
                </a:solidFill>
                <a:latin typeface="Arial" panose="020B0604020202020204" pitchFamily="34" charset="0"/>
              </a:rPr>
              <a:t>Thinking Critically</a:t>
            </a:r>
          </a:p>
        </p:txBody>
      </p:sp>
    </p:spTree>
    <p:extLst>
      <p:ext uri="{BB962C8B-B14F-4D97-AF65-F5344CB8AC3E}">
        <p14:creationId xmlns:p14="http://schemas.microsoft.com/office/powerpoint/2010/main" val="4154359240"/>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Text Box 8"/>
          <p:cNvSpPr txBox="1">
            <a:spLocks noChangeArrowheads="1"/>
          </p:cNvSpPr>
          <p:nvPr/>
        </p:nvSpPr>
        <p:spPr bwMode="auto">
          <a:xfrm>
            <a:off x="533400" y="1600200"/>
            <a:ext cx="434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prstTxWarp prst="textPlain">
              <a:avLst/>
            </a:prstTxWarp>
            <a:spAutoFit/>
          </a:bodyPr>
          <a:lstStyle/>
          <a:p>
            <a:pPr eaLnBrk="0" hangingPunct="0">
              <a:lnSpc>
                <a:spcPct val="80000"/>
              </a:lnSpc>
            </a:pPr>
            <a:r>
              <a:rPr lang="en-US" altLang="en-US" dirty="0" smtClean="0">
                <a:solidFill>
                  <a:srgbClr val="FF0000"/>
                </a:solidFill>
                <a:latin typeface="Snap ITC" panose="04040A07060A02020202" pitchFamily="82" charset="0"/>
              </a:rPr>
              <a:t>Channel Members</a:t>
            </a:r>
          </a:p>
        </p:txBody>
      </p:sp>
      <p:sp>
        <p:nvSpPr>
          <p:cNvPr id="13325" name="Text Box 13"/>
          <p:cNvSpPr txBox="1">
            <a:spLocks noChangeArrowheads="1"/>
          </p:cNvSpPr>
          <p:nvPr/>
        </p:nvSpPr>
        <p:spPr bwMode="auto">
          <a:xfrm>
            <a:off x="1371600" y="2438400"/>
            <a:ext cx="67056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747713" indent="-344488" algn="l">
              <a:defRPr sz="2400">
                <a:solidFill>
                  <a:schemeClr val="tx1"/>
                </a:solidFill>
                <a:latin typeface="Times" panose="02020603050405020304" pitchFamily="18" charset="0"/>
              </a:defRPr>
            </a:lvl3pPr>
            <a:lvl4pPr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lvl="1">
              <a:lnSpc>
                <a:spcPct val="90000"/>
              </a:lnSpc>
              <a:spcAft>
                <a:spcPct val="20000"/>
              </a:spcAft>
            </a:pPr>
            <a:endParaRPr lang="en-US" altLang="en-US" sz="2200" smtClean="0">
              <a:solidFill>
                <a:srgbClr val="000000"/>
              </a:solidFill>
              <a:latin typeface="Arial" panose="020B0604020202020204" pitchFamily="34" charset="0"/>
            </a:endParaRPr>
          </a:p>
        </p:txBody>
      </p:sp>
      <p:sp>
        <p:nvSpPr>
          <p:cNvPr id="13349" name="Text Box 37"/>
          <p:cNvSpPr txBox="1">
            <a:spLocks noChangeArrowheads="1"/>
          </p:cNvSpPr>
          <p:nvPr/>
        </p:nvSpPr>
        <p:spPr bwMode="auto">
          <a:xfrm>
            <a:off x="1524000" y="2514600"/>
            <a:ext cx="6096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68325" algn="l"/>
              </a:tabLst>
              <a:defRPr sz="2400">
                <a:solidFill>
                  <a:schemeClr val="tx1"/>
                </a:solidFill>
                <a:latin typeface="Times" panose="02020603050405020304" pitchFamily="18" charset="0"/>
              </a:defRPr>
            </a:lvl1pPr>
            <a:lvl2pPr marL="114300" algn="l">
              <a:tabLst>
                <a:tab pos="568325" algn="l"/>
              </a:tabLst>
              <a:defRPr sz="2400">
                <a:solidFill>
                  <a:schemeClr val="tx1"/>
                </a:solidFill>
                <a:latin typeface="Times" panose="02020603050405020304" pitchFamily="18" charset="0"/>
              </a:defRPr>
            </a:lvl2pPr>
            <a:lvl3pPr marL="403225" algn="l">
              <a:tabLst>
                <a:tab pos="568325" algn="l"/>
              </a:tabLst>
              <a:defRPr sz="2400">
                <a:solidFill>
                  <a:schemeClr val="tx1"/>
                </a:solidFill>
                <a:latin typeface="Times" panose="02020603050405020304" pitchFamily="18" charset="0"/>
              </a:defRPr>
            </a:lvl3pPr>
            <a:lvl4pPr algn="l">
              <a:tabLst>
                <a:tab pos="568325" algn="l"/>
              </a:tabLst>
              <a:defRPr sz="2400">
                <a:solidFill>
                  <a:schemeClr val="tx1"/>
                </a:solidFill>
                <a:latin typeface="Times" panose="02020603050405020304" pitchFamily="18" charset="0"/>
              </a:defRPr>
            </a:lvl4pPr>
            <a:lvl5pPr algn="l">
              <a:tabLst>
                <a:tab pos="568325" algn="l"/>
              </a:tabLst>
              <a:defRPr sz="2400">
                <a:solidFill>
                  <a:schemeClr val="tx1"/>
                </a:solidFill>
                <a:latin typeface="Times" panose="02020603050405020304" pitchFamily="18" charset="0"/>
              </a:defRPr>
            </a:lvl5pPr>
            <a:lvl6pPr eaLnBrk="0" fontAlgn="base" hangingPunct="0">
              <a:spcBef>
                <a:spcPct val="0"/>
              </a:spcBef>
              <a:spcAft>
                <a:spcPct val="0"/>
              </a:spcAft>
              <a:tabLst>
                <a:tab pos="568325" algn="l"/>
              </a:tabLst>
              <a:defRPr sz="2400">
                <a:solidFill>
                  <a:schemeClr val="tx1"/>
                </a:solidFill>
                <a:latin typeface="Times" panose="02020603050405020304" pitchFamily="18" charset="0"/>
              </a:defRPr>
            </a:lvl6pPr>
            <a:lvl7pPr eaLnBrk="0" fontAlgn="base" hangingPunct="0">
              <a:spcBef>
                <a:spcPct val="0"/>
              </a:spcBef>
              <a:spcAft>
                <a:spcPct val="0"/>
              </a:spcAft>
              <a:tabLst>
                <a:tab pos="568325" algn="l"/>
              </a:tabLst>
              <a:defRPr sz="2400">
                <a:solidFill>
                  <a:schemeClr val="tx1"/>
                </a:solidFill>
                <a:latin typeface="Times" panose="02020603050405020304" pitchFamily="18" charset="0"/>
              </a:defRPr>
            </a:lvl7pPr>
            <a:lvl8pPr eaLnBrk="0" fontAlgn="base" hangingPunct="0">
              <a:spcBef>
                <a:spcPct val="0"/>
              </a:spcBef>
              <a:spcAft>
                <a:spcPct val="0"/>
              </a:spcAft>
              <a:tabLst>
                <a:tab pos="568325" algn="l"/>
              </a:tabLst>
              <a:defRPr sz="2400">
                <a:solidFill>
                  <a:schemeClr val="tx1"/>
                </a:solidFill>
                <a:latin typeface="Times" panose="02020603050405020304" pitchFamily="18" charset="0"/>
              </a:defRPr>
            </a:lvl8pPr>
            <a:lvl9pPr eaLnBrk="0" fontAlgn="base" hangingPunct="0">
              <a:spcBef>
                <a:spcPct val="0"/>
              </a:spcBef>
              <a:spcAft>
                <a:spcPct val="0"/>
              </a:spcAft>
              <a:tabLst>
                <a:tab pos="568325" algn="l"/>
              </a:tabLst>
              <a:defRPr sz="2400">
                <a:solidFill>
                  <a:schemeClr val="tx1"/>
                </a:solidFill>
                <a:latin typeface="Times" panose="02020603050405020304" pitchFamily="18" charset="0"/>
              </a:defRPr>
            </a:lvl9pPr>
          </a:lstStyle>
          <a:p>
            <a:pPr eaLnBrk="0" hangingPunct="0"/>
            <a:r>
              <a:rPr lang="en-US" altLang="en-US" dirty="0" smtClean="0">
                <a:solidFill>
                  <a:srgbClr val="000000"/>
                </a:solidFill>
                <a:latin typeface="Arial" panose="020B0604020202020204" pitchFamily="34" charset="0"/>
              </a:rPr>
              <a:t>All the businesses involved in sales transactions that move products from the manufacturer to the final user are called </a:t>
            </a:r>
            <a:r>
              <a:rPr lang="en-US" altLang="en-US" b="1" u="sng" dirty="0" smtClean="0">
                <a:solidFill>
                  <a:srgbClr val="000000"/>
                </a:solidFill>
                <a:latin typeface="Arial" panose="020B0604020202020204" pitchFamily="34" charset="0"/>
              </a:rPr>
              <a:t>intermediaries</a:t>
            </a:r>
            <a:r>
              <a:rPr lang="en-US" altLang="en-US" b="1" dirty="0" smtClean="0">
                <a:solidFill>
                  <a:srgbClr val="000000"/>
                </a:solidFill>
                <a:latin typeface="Arial" panose="020B0604020202020204" pitchFamily="34" charset="0"/>
              </a:rPr>
              <a:t> </a:t>
            </a:r>
            <a:r>
              <a:rPr lang="en-US" altLang="en-US" dirty="0" smtClean="0">
                <a:solidFill>
                  <a:srgbClr val="000000"/>
                </a:solidFill>
                <a:latin typeface="Arial" panose="020B0604020202020204" pitchFamily="34" charset="0"/>
              </a:rPr>
              <a:t>or middlemen. Intermediaries provide value to producers because they often have expertise in certain areas that producers do not have.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4384"/>
            <a:ext cx="3365079" cy="2565079"/>
          </a:xfrm>
          <a:prstGeom prst="rect">
            <a:avLst/>
          </a:prstGeom>
        </p:spPr>
      </p:pic>
      <p:sp>
        <p:nvSpPr>
          <p:cNvPr id="6" name="TextBox 5"/>
          <p:cNvSpPr txBox="1"/>
          <p:nvPr/>
        </p:nvSpPr>
        <p:spPr>
          <a:xfrm>
            <a:off x="18245" y="6237444"/>
            <a:ext cx="5378440" cy="600164"/>
          </a:xfrm>
          <a:prstGeom prst="rect">
            <a:avLst/>
          </a:prstGeom>
          <a:noFill/>
        </p:spPr>
        <p:txBody>
          <a:bodyPr wrap="square" rtlCol="0">
            <a:spAutoFit/>
          </a:bodyPr>
          <a:lstStyle/>
          <a:p>
            <a:r>
              <a:rPr lang="en-US" sz="1100" dirty="0"/>
              <a:t>OC 1 Differentiate between direct and indirect channels of distribution OC 2 Identify the channels of distribution members (e.g., manufacturer, wholesaler, retailer) OC 3 Identify the levels of distribution intensity (e.g., exclusive, selective, intensive)</a:t>
            </a:r>
          </a:p>
        </p:txBody>
      </p:sp>
    </p:spTree>
    <p:extLst>
      <p:ext uri="{BB962C8B-B14F-4D97-AF65-F5344CB8AC3E}">
        <p14:creationId xmlns:p14="http://schemas.microsoft.com/office/powerpoint/2010/main" val="714510565"/>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304800" y="230056"/>
            <a:ext cx="3352800" cy="760543"/>
          </a:xfrm>
          <a:prstGeom prst="rect">
            <a:avLst/>
          </a:prstGeom>
          <a:noFill/>
          <a:ln>
            <a:noFill/>
          </a:ln>
          <a:effectLst>
            <a:outerShdw dist="35921" dir="2700000" algn="ctr" rotWithShape="0">
              <a:srgbClr val="B3B3B3">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prstTxWarp prst="textPlain">
              <a:avLst/>
            </a:prstTxWarp>
            <a:spAutoFit/>
          </a:bodyPr>
          <a:lstStyle/>
          <a:p>
            <a:pPr eaLnBrk="0" hangingPunct="0">
              <a:lnSpc>
                <a:spcPct val="80000"/>
              </a:lnSpc>
            </a:pPr>
            <a:r>
              <a:rPr lang="en-US" altLang="en-US" sz="3000" b="1" dirty="0" smtClean="0">
                <a:solidFill>
                  <a:srgbClr val="003FBF"/>
                </a:solidFill>
                <a:latin typeface="Snap ITC" panose="04040A07060A02020202" pitchFamily="82" charset="0"/>
              </a:rPr>
              <a:t>Distribution</a:t>
            </a:r>
          </a:p>
        </p:txBody>
      </p:sp>
      <p:sp>
        <p:nvSpPr>
          <p:cNvPr id="14344" name="Text Box 8"/>
          <p:cNvSpPr txBox="1">
            <a:spLocks noChangeArrowheads="1"/>
          </p:cNvSpPr>
          <p:nvPr/>
        </p:nvSpPr>
        <p:spPr bwMode="auto">
          <a:xfrm>
            <a:off x="1219200" y="1971675"/>
            <a:ext cx="26209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80000"/>
              </a:lnSpc>
            </a:pPr>
            <a:r>
              <a:rPr lang="en-US" altLang="en-US" smtClean="0">
                <a:solidFill>
                  <a:srgbClr val="FF0000"/>
                </a:solidFill>
                <a:latin typeface="Arial Black" panose="020B0A04020102020204" pitchFamily="34" charset="0"/>
              </a:rPr>
              <a:t>Intermediaries</a:t>
            </a:r>
          </a:p>
        </p:txBody>
      </p:sp>
      <p:sp>
        <p:nvSpPr>
          <p:cNvPr id="14355" name="Text Box 19"/>
          <p:cNvSpPr txBox="1">
            <a:spLocks noChangeArrowheads="1"/>
          </p:cNvSpPr>
          <p:nvPr/>
        </p:nvSpPr>
        <p:spPr bwMode="auto">
          <a:xfrm>
            <a:off x="584200" y="5410200"/>
            <a:ext cx="79248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850900" indent="-387350" algn="l">
              <a:defRPr sz="2400">
                <a:solidFill>
                  <a:schemeClr val="tx1"/>
                </a:solidFill>
                <a:latin typeface="Times" panose="02020603050405020304" pitchFamily="18" charset="0"/>
              </a:defRPr>
            </a:lvl3pPr>
            <a:lvl4pPr marL="2171700" indent="-457200" algn="l">
              <a:defRPr sz="2400">
                <a:solidFill>
                  <a:schemeClr val="tx1"/>
                </a:solidFill>
                <a:latin typeface="Times" panose="02020603050405020304" pitchFamily="18" charset="0"/>
              </a:defRPr>
            </a:lvl4pPr>
            <a:lvl5pPr marL="2743200" indent="-457200" algn="l">
              <a:defRPr sz="2400">
                <a:solidFill>
                  <a:schemeClr val="tx1"/>
                </a:solidFill>
                <a:latin typeface="Times" panose="02020603050405020304" pitchFamily="18" charset="0"/>
              </a:defRPr>
            </a:lvl5pPr>
            <a:lvl6pPr marL="3200400" indent="-457200" eaLnBrk="0" fontAlgn="base" hangingPunct="0">
              <a:spcBef>
                <a:spcPct val="0"/>
              </a:spcBef>
              <a:spcAft>
                <a:spcPct val="0"/>
              </a:spcAft>
              <a:defRPr sz="2400">
                <a:solidFill>
                  <a:schemeClr val="tx1"/>
                </a:solidFill>
                <a:latin typeface="Times" panose="02020603050405020304" pitchFamily="18" charset="0"/>
              </a:defRPr>
            </a:lvl6pPr>
            <a:lvl7pPr marL="3657600" indent="-457200" eaLnBrk="0" fontAlgn="base" hangingPunct="0">
              <a:spcBef>
                <a:spcPct val="0"/>
              </a:spcBef>
              <a:spcAft>
                <a:spcPct val="0"/>
              </a:spcAft>
              <a:defRPr sz="2400">
                <a:solidFill>
                  <a:schemeClr val="tx1"/>
                </a:solidFill>
                <a:latin typeface="Times" panose="02020603050405020304" pitchFamily="18" charset="0"/>
              </a:defRPr>
            </a:lvl7pPr>
            <a:lvl8pPr marL="4114800" indent="-457200" eaLnBrk="0" fontAlgn="base" hangingPunct="0">
              <a:spcBef>
                <a:spcPct val="0"/>
              </a:spcBef>
              <a:spcAft>
                <a:spcPct val="0"/>
              </a:spcAft>
              <a:defRPr sz="2400">
                <a:solidFill>
                  <a:schemeClr val="tx1"/>
                </a:solidFill>
                <a:latin typeface="Times" panose="02020603050405020304" pitchFamily="18" charset="0"/>
              </a:defRPr>
            </a:lvl8pPr>
            <a:lvl9pPr marL="4572000" indent="-457200" eaLnBrk="0" fontAlgn="base" hangingPunct="0">
              <a:spcBef>
                <a:spcPct val="0"/>
              </a:spcBef>
              <a:spcAft>
                <a:spcPct val="0"/>
              </a:spcAft>
              <a:defRPr sz="2400">
                <a:solidFill>
                  <a:schemeClr val="tx1"/>
                </a:solidFill>
                <a:latin typeface="Times" panose="02020603050405020304" pitchFamily="18" charset="0"/>
              </a:defRPr>
            </a:lvl9pPr>
          </a:lstStyle>
          <a:p>
            <a:pPr eaLnBrk="0" hangingPunct="0">
              <a:lnSpc>
                <a:spcPct val="90000"/>
              </a:lnSpc>
            </a:pPr>
            <a:r>
              <a:rPr lang="en-US" altLang="en-US" sz="1800" smtClean="0">
                <a:solidFill>
                  <a:srgbClr val="000000"/>
                </a:solidFill>
                <a:latin typeface="Arial" panose="020B0604020202020204" pitchFamily="34" charset="0"/>
              </a:rPr>
              <a:t>Intermediaries reduce the number of transactions required by manufacturers to reach their final customers. What expenses of doing business are lowered by this reduction in transactions? </a:t>
            </a:r>
          </a:p>
        </p:txBody>
      </p:sp>
      <p:pic>
        <p:nvPicPr>
          <p:cNvPr id="14366" name="Picture 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7363" y="2462213"/>
            <a:ext cx="5616575" cy="29130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245" y="6237444"/>
            <a:ext cx="5378440" cy="600164"/>
          </a:xfrm>
          <a:prstGeom prst="rect">
            <a:avLst/>
          </a:prstGeom>
          <a:noFill/>
        </p:spPr>
        <p:txBody>
          <a:bodyPr wrap="square" rtlCol="0">
            <a:spAutoFit/>
          </a:bodyPr>
          <a:lstStyle/>
          <a:p>
            <a:r>
              <a:rPr lang="en-US" sz="1100" dirty="0"/>
              <a:t>OC 1 Differentiate between direct and indirect channels of distribution OC 2 Identify the channels of distribution members (e.g., manufacturer, wholesaler, retailer) OC 3 Identify the levels of distribution intensity (e.g., exclusive, selective, intensive)</a:t>
            </a:r>
          </a:p>
        </p:txBody>
      </p:sp>
    </p:spTree>
    <p:extLst>
      <p:ext uri="{BB962C8B-B14F-4D97-AF65-F5344CB8AC3E}">
        <p14:creationId xmlns:p14="http://schemas.microsoft.com/office/powerpoint/2010/main" val="240635788"/>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ext Box 8"/>
          <p:cNvSpPr txBox="1">
            <a:spLocks noChangeArrowheads="1"/>
          </p:cNvSpPr>
          <p:nvPr/>
        </p:nvSpPr>
        <p:spPr bwMode="auto">
          <a:xfrm>
            <a:off x="228600" y="276224"/>
            <a:ext cx="396240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eaLnBrk="0" hangingPunct="0">
              <a:lnSpc>
                <a:spcPct val="80000"/>
              </a:lnSpc>
            </a:pPr>
            <a:r>
              <a:rPr lang="en-US" altLang="en-US" dirty="0" smtClean="0">
                <a:solidFill>
                  <a:srgbClr val="FF0000"/>
                </a:solidFill>
                <a:latin typeface="Snap ITC" panose="04040A07060A02020202" pitchFamily="82" charset="0"/>
              </a:rPr>
              <a:t>Wholesalers</a:t>
            </a:r>
          </a:p>
        </p:txBody>
      </p:sp>
      <p:sp>
        <p:nvSpPr>
          <p:cNvPr id="15377" name="Text Box 17"/>
          <p:cNvSpPr txBox="1">
            <a:spLocks noChangeArrowheads="1"/>
          </p:cNvSpPr>
          <p:nvPr/>
        </p:nvSpPr>
        <p:spPr bwMode="auto">
          <a:xfrm>
            <a:off x="0" y="1524000"/>
            <a:ext cx="6781800"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850900" indent="-333375" algn="l">
              <a:defRPr sz="2400">
                <a:solidFill>
                  <a:schemeClr val="tx1"/>
                </a:solidFill>
                <a:latin typeface="Times" panose="02020603050405020304" pitchFamily="18" charset="0"/>
              </a:defRPr>
            </a:lvl3pPr>
            <a:lvl4pPr marL="965200"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lvl="1">
              <a:spcAft>
                <a:spcPct val="40000"/>
              </a:spcAft>
            </a:pPr>
            <a:r>
              <a:rPr lang="en-US" altLang="en-US" b="1" dirty="0" smtClean="0">
                <a:solidFill>
                  <a:srgbClr val="000000"/>
                </a:solidFill>
                <a:latin typeface="Arial" panose="020B0604020202020204" pitchFamily="34" charset="0"/>
              </a:rPr>
              <a:t>Wholesalers </a:t>
            </a:r>
            <a:r>
              <a:rPr lang="en-US" altLang="en-US" dirty="0" smtClean="0">
                <a:solidFill>
                  <a:srgbClr val="000000"/>
                </a:solidFill>
                <a:latin typeface="Arial" panose="020B0604020202020204" pitchFamily="34" charset="0"/>
              </a:rPr>
              <a:t>buy large quantities of goods (taking title) from manufacturers, store the goods, and then resell them to other businesses. Their customers are called retailers. They may be called distributors when their customers are professional or commercial users, manufacturers, governments, institutions, or other wholesalers.</a:t>
            </a:r>
          </a:p>
        </p:txBody>
      </p:sp>
      <p:pic>
        <p:nvPicPr>
          <p:cNvPr id="2" name="Picture 1"/>
          <p:cNvPicPr>
            <a:picLocks noChangeAspect="1"/>
          </p:cNvPicPr>
          <p:nvPr/>
        </p:nvPicPr>
        <p:blipFill>
          <a:blip r:embed="rId2"/>
          <a:stretch>
            <a:fillRect/>
          </a:stretch>
        </p:blipFill>
        <p:spPr>
          <a:xfrm>
            <a:off x="6019800" y="381000"/>
            <a:ext cx="2543175" cy="1800225"/>
          </a:xfrm>
          <a:prstGeom prst="rect">
            <a:avLst/>
          </a:prstGeom>
        </p:spPr>
      </p:pic>
      <p:sp>
        <p:nvSpPr>
          <p:cNvPr id="5" name="TextBox 4"/>
          <p:cNvSpPr txBox="1"/>
          <p:nvPr/>
        </p:nvSpPr>
        <p:spPr>
          <a:xfrm>
            <a:off x="18245" y="6237444"/>
            <a:ext cx="5378440" cy="600164"/>
          </a:xfrm>
          <a:prstGeom prst="rect">
            <a:avLst/>
          </a:prstGeom>
          <a:noFill/>
        </p:spPr>
        <p:txBody>
          <a:bodyPr wrap="square" rtlCol="0">
            <a:spAutoFit/>
          </a:bodyPr>
          <a:lstStyle/>
          <a:p>
            <a:r>
              <a:rPr lang="en-US" sz="1100" dirty="0"/>
              <a:t>OC 1 Differentiate between direct and indirect channels of distribution OC 2 Identify the channels of distribution members (e.g., manufacturer, wholesaler, retailer) OC 3 Identify the levels of distribution intensity (e.g., exclusive, selective, intensive)</a:t>
            </a:r>
          </a:p>
        </p:txBody>
      </p:sp>
    </p:spTree>
    <p:extLst>
      <p:ext uri="{BB962C8B-B14F-4D97-AF65-F5344CB8AC3E}">
        <p14:creationId xmlns:p14="http://schemas.microsoft.com/office/powerpoint/2010/main" val="1491540994"/>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p:cNvSpPr txBox="1">
            <a:spLocks noChangeArrowheads="1"/>
          </p:cNvSpPr>
          <p:nvPr/>
        </p:nvSpPr>
        <p:spPr bwMode="auto">
          <a:xfrm>
            <a:off x="152400" y="1295400"/>
            <a:ext cx="8991600" cy="289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687388" indent="-344488" algn="l">
              <a:defRPr sz="2400">
                <a:solidFill>
                  <a:schemeClr val="tx1"/>
                </a:solidFill>
                <a:latin typeface="Times" panose="02020603050405020304" pitchFamily="18" charset="0"/>
              </a:defRPr>
            </a:lvl3pPr>
            <a:lvl4pPr marL="801688"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lvl="1">
              <a:spcAft>
                <a:spcPct val="20000"/>
              </a:spcAft>
            </a:pPr>
            <a:r>
              <a:rPr lang="en-US" altLang="en-US" dirty="0" smtClean="0">
                <a:solidFill>
                  <a:srgbClr val="000000"/>
                </a:solidFill>
                <a:latin typeface="Arial" panose="020B0604020202020204" pitchFamily="34" charset="0"/>
              </a:rPr>
              <a:t>Two specialized wholesalers are: </a:t>
            </a:r>
          </a:p>
          <a:p>
            <a:pPr lvl="2">
              <a:spcAft>
                <a:spcPct val="2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rack jobbers </a:t>
            </a:r>
          </a:p>
          <a:p>
            <a:pPr lvl="2">
              <a:spcAft>
                <a:spcPct val="2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drop shippers</a:t>
            </a:r>
          </a:p>
          <a:p>
            <a:pPr lvl="1">
              <a:spcAft>
                <a:spcPct val="20000"/>
              </a:spcAft>
            </a:pPr>
            <a:r>
              <a:rPr lang="en-US" altLang="en-US" b="1" dirty="0" smtClean="0">
                <a:solidFill>
                  <a:srgbClr val="000000"/>
                </a:solidFill>
                <a:latin typeface="Arial" panose="020B0604020202020204" pitchFamily="34" charset="0"/>
              </a:rPr>
              <a:t>Rack jobbers </a:t>
            </a:r>
            <a:r>
              <a:rPr lang="en-US" altLang="en-US" dirty="0" smtClean="0">
                <a:solidFill>
                  <a:srgbClr val="000000"/>
                </a:solidFill>
                <a:latin typeface="Arial" panose="020B0604020202020204" pitchFamily="34" charset="0"/>
              </a:rPr>
              <a:t>manage inventory and merchandising for retailers by counting stock, filling it in when needed, and maintaining store displays. They provide the display racks and </a:t>
            </a:r>
            <a:br>
              <a:rPr lang="en-US" altLang="en-US" dirty="0" smtClean="0">
                <a:solidFill>
                  <a:srgbClr val="000000"/>
                </a:solidFill>
                <a:latin typeface="Arial" panose="020B0604020202020204" pitchFamily="34" charset="0"/>
              </a:rPr>
            </a:br>
            <a:r>
              <a:rPr lang="en-US" altLang="en-US" dirty="0" smtClean="0">
                <a:solidFill>
                  <a:srgbClr val="000000"/>
                </a:solidFill>
                <a:latin typeface="Arial" panose="020B0604020202020204" pitchFamily="34" charset="0"/>
              </a:rPr>
              <a:t>bill the retailer only for the goods sold. </a:t>
            </a:r>
          </a:p>
        </p:txBody>
      </p:sp>
      <p:sp>
        <p:nvSpPr>
          <p:cNvPr id="17416" name="Text Box 8"/>
          <p:cNvSpPr txBox="1">
            <a:spLocks noChangeArrowheads="1"/>
          </p:cNvSpPr>
          <p:nvPr/>
        </p:nvSpPr>
        <p:spPr bwMode="auto">
          <a:xfrm>
            <a:off x="228600" y="304800"/>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prstTxWarp prst="textPlain">
              <a:avLst/>
            </a:prstTxWarp>
            <a:spAutoFit/>
          </a:bodyPr>
          <a:lstStyle/>
          <a:p>
            <a:pPr eaLnBrk="0" hangingPunct="0">
              <a:lnSpc>
                <a:spcPct val="80000"/>
              </a:lnSpc>
            </a:pPr>
            <a:r>
              <a:rPr lang="en-US" altLang="en-US" dirty="0" smtClean="0">
                <a:solidFill>
                  <a:srgbClr val="FF0000"/>
                </a:solidFill>
                <a:latin typeface="Snap ITC" panose="04040A07060A02020202" pitchFamily="82" charset="0"/>
              </a:rPr>
              <a:t>Wholesalers</a:t>
            </a:r>
          </a:p>
        </p:txBody>
      </p:sp>
      <p:sp>
        <p:nvSpPr>
          <p:cNvPr id="4" name="Text Box 7"/>
          <p:cNvSpPr txBox="1">
            <a:spLocks noChangeArrowheads="1"/>
          </p:cNvSpPr>
          <p:nvPr/>
        </p:nvSpPr>
        <p:spPr bwMode="auto">
          <a:xfrm>
            <a:off x="228600" y="4347055"/>
            <a:ext cx="7467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228600" algn="l">
              <a:defRPr sz="2400">
                <a:solidFill>
                  <a:schemeClr val="tx1"/>
                </a:solidFill>
                <a:latin typeface="Times" panose="02020603050405020304" pitchFamily="18" charset="0"/>
              </a:defRPr>
            </a:lvl3pPr>
            <a:lvl4pPr marL="965200"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0" hangingPunct="0">
              <a:spcAft>
                <a:spcPct val="40000"/>
              </a:spcAft>
            </a:pPr>
            <a:r>
              <a:rPr lang="en-US" altLang="en-US" b="1" dirty="0" smtClean="0">
                <a:solidFill>
                  <a:srgbClr val="000000"/>
                </a:solidFill>
                <a:latin typeface="Arial" panose="020B0604020202020204" pitchFamily="34" charset="0"/>
              </a:rPr>
              <a:t>Drop shippers </a:t>
            </a:r>
            <a:r>
              <a:rPr lang="en-US" altLang="en-US" dirty="0" smtClean="0">
                <a:solidFill>
                  <a:srgbClr val="000000"/>
                </a:solidFill>
                <a:latin typeface="Arial" panose="020B0604020202020204" pitchFamily="34" charset="0"/>
              </a:rPr>
              <a:t>deal in bulk items such as coal, lumber, and chemicals that require special handling. Drop shippers sell the goods to other businesses and have the producer ship the merchandise directly to the buyers. The products are owned, but never handled, by the drop shipper.</a:t>
            </a:r>
          </a:p>
        </p:txBody>
      </p:sp>
    </p:spTree>
    <p:extLst>
      <p:ext uri="{BB962C8B-B14F-4D97-AF65-F5344CB8AC3E}">
        <p14:creationId xmlns:p14="http://schemas.microsoft.com/office/powerpoint/2010/main" val="1619974251"/>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5257800" cy="1200329"/>
          </a:xfrm>
          <a:prstGeom prst="rect">
            <a:avLst/>
          </a:prstGeom>
          <a:noFill/>
        </p:spPr>
        <p:txBody>
          <a:bodyPr wrap="square" rtlCol="0">
            <a:spAutoFit/>
          </a:bodyPr>
          <a:lstStyle/>
          <a:p>
            <a:r>
              <a:rPr lang="en-US" dirty="0"/>
              <a:t>For example, the </a:t>
            </a:r>
            <a:r>
              <a:rPr lang="en-US" b="1" dirty="0"/>
              <a:t>rack</a:t>
            </a:r>
            <a:r>
              <a:rPr lang="en-US" dirty="0"/>
              <a:t> of chips in a store from Frito Lay would be a considered a </a:t>
            </a:r>
            <a:r>
              <a:rPr lang="en-US" b="1" dirty="0"/>
              <a:t>rack jobber</a:t>
            </a:r>
            <a:endParaRPr lang="en-US" dirty="0"/>
          </a:p>
        </p:txBody>
      </p:sp>
      <p:pic>
        <p:nvPicPr>
          <p:cNvPr id="3" name="Picture 2"/>
          <p:cNvPicPr>
            <a:picLocks noChangeAspect="1"/>
          </p:cNvPicPr>
          <p:nvPr/>
        </p:nvPicPr>
        <p:blipFill>
          <a:blip r:embed="rId2"/>
          <a:stretch>
            <a:fillRect/>
          </a:stretch>
        </p:blipFill>
        <p:spPr>
          <a:xfrm>
            <a:off x="1828800" y="2133600"/>
            <a:ext cx="5202967" cy="3462338"/>
          </a:xfrm>
          <a:prstGeom prst="rect">
            <a:avLst/>
          </a:prstGeom>
        </p:spPr>
      </p:pic>
      <p:sp>
        <p:nvSpPr>
          <p:cNvPr id="4" name="TextBox 3"/>
          <p:cNvSpPr txBox="1"/>
          <p:nvPr/>
        </p:nvSpPr>
        <p:spPr>
          <a:xfrm>
            <a:off x="18245" y="6237444"/>
            <a:ext cx="5378440" cy="600164"/>
          </a:xfrm>
          <a:prstGeom prst="rect">
            <a:avLst/>
          </a:prstGeom>
          <a:noFill/>
        </p:spPr>
        <p:txBody>
          <a:bodyPr wrap="square" rtlCol="0">
            <a:spAutoFit/>
          </a:bodyPr>
          <a:lstStyle/>
          <a:p>
            <a:r>
              <a:rPr lang="en-US" sz="1100" dirty="0"/>
              <a:t>OC 1 Differentiate between direct and indirect channels of distribution OC 2 Identify the channels of distribution members (e.g., manufacturer, wholesaler, retailer) OC 3 Identify the levels of distribution intensity (e.g., exclusive, selective, intensive)</a:t>
            </a:r>
          </a:p>
        </p:txBody>
      </p:sp>
    </p:spTree>
    <p:extLst>
      <p:ext uri="{BB962C8B-B14F-4D97-AF65-F5344CB8AC3E}">
        <p14:creationId xmlns:p14="http://schemas.microsoft.com/office/powerpoint/2010/main" val="3147759816"/>
      </p:ext>
    </p:extLst>
  </p:cSld>
  <p:clrMapOvr>
    <a:masterClrMapping/>
  </p:clrMapOvr>
  <p:transition>
    <p:cut/>
  </p:transition>
</p:sld>
</file>

<file path=ppt/theme/theme1.xml><?xml version="1.0" encoding="utf-8"?>
<a:theme xmlns:a="http://schemas.openxmlformats.org/drawingml/2006/main" name="PPP_SUTIL_TXT_Utility04">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SUTIL_TXT_Utility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SUTIL_TXT_Utility04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UTIL_TXT_Utility0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UTIL_TXT_Utility04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UTIL_TXT_Utility04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UTIL_TXT_Utility0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UTIL_TXT_Utility0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UTIL_TXT_Utility0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Black" panose="020B0A040201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Black" panose="020B0A04020102020204"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tzel">
  <a:themeElements>
    <a:clrScheme name="">
      <a:dk1>
        <a:srgbClr val="000000"/>
      </a:dk1>
      <a:lt1>
        <a:srgbClr val="FFFFFF"/>
      </a:lt1>
      <a:dk2>
        <a:srgbClr val="25098B"/>
      </a:dk2>
      <a:lt2>
        <a:srgbClr val="808080"/>
      </a:lt2>
      <a:accent1>
        <a:srgbClr val="E1E1D1"/>
      </a:accent1>
      <a:accent2>
        <a:srgbClr val="D1E397"/>
      </a:accent2>
      <a:accent3>
        <a:srgbClr val="FFFFFF"/>
      </a:accent3>
      <a:accent4>
        <a:srgbClr val="000000"/>
      </a:accent4>
      <a:accent5>
        <a:srgbClr val="EEEEE5"/>
      </a:accent5>
      <a:accent6>
        <a:srgbClr val="BDCE88"/>
      </a:accent6>
      <a:hlink>
        <a:srgbClr val="9281F5"/>
      </a:hlink>
      <a:folHlink>
        <a:srgbClr val="B2B2B2"/>
      </a:folHlink>
    </a:clrScheme>
    <a:fontScheme name="etze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tx1"/>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tx1"/>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etze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tze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tze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tze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tze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tze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tze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tzel 8">
        <a:dk1>
          <a:srgbClr val="000000"/>
        </a:dk1>
        <a:lt1>
          <a:srgbClr val="FFFFFF"/>
        </a:lt1>
        <a:dk2>
          <a:srgbClr val="25098B"/>
        </a:dk2>
        <a:lt2>
          <a:srgbClr val="808080"/>
        </a:lt2>
        <a:accent1>
          <a:srgbClr val="E1E1D1"/>
        </a:accent1>
        <a:accent2>
          <a:srgbClr val="D1E397"/>
        </a:accent2>
        <a:accent3>
          <a:srgbClr val="FFFFFF"/>
        </a:accent3>
        <a:accent4>
          <a:srgbClr val="000000"/>
        </a:accent4>
        <a:accent5>
          <a:srgbClr val="EEEEE5"/>
        </a:accent5>
        <a:accent6>
          <a:srgbClr val="BDCE88"/>
        </a:accent6>
        <a:hlink>
          <a:srgbClr val="FF9933"/>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Black" panose="020B0A040201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Black" panose="020B0A04020102020204"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PPP_SUTIL_TXT_Utility04</Template>
  <TotalTime>3659</TotalTime>
  <Words>2042</Words>
  <Application>Microsoft Office PowerPoint</Application>
  <PresentationFormat>On-screen Show (4:3)</PresentationFormat>
  <Paragraphs>245</Paragraphs>
  <Slides>41</Slides>
  <Notes>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41</vt:i4>
      </vt:variant>
    </vt:vector>
  </HeadingPairs>
  <TitlesOfParts>
    <vt:vector size="58" baseType="lpstr">
      <vt:lpstr>Arial</vt:lpstr>
      <vt:lpstr>Arial Black</vt:lpstr>
      <vt:lpstr>Arial Rounded MT Bold</vt:lpstr>
      <vt:lpstr>Bernard MT Condensed</vt:lpstr>
      <vt:lpstr>Britannic Bold</vt:lpstr>
      <vt:lpstr>Calibri</vt:lpstr>
      <vt:lpstr>Calibri Light</vt:lpstr>
      <vt:lpstr>Snap ITC</vt:lpstr>
      <vt:lpstr>Times</vt:lpstr>
      <vt:lpstr>Times New Roman</vt:lpstr>
      <vt:lpstr>Webdings</vt:lpstr>
      <vt:lpstr>Wingdings</vt:lpstr>
      <vt:lpstr>PPP_SUTIL_TXT_Utility04</vt:lpstr>
      <vt:lpstr>Office Theme</vt:lpstr>
      <vt:lpstr>Blank</vt:lpstr>
      <vt:lpstr>etzel</vt:lpstr>
      <vt:lpstr>1_Blank</vt:lpstr>
      <vt:lpstr>Welcome 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It works</vt:lpstr>
      <vt:lpstr>PowerPoint Presentation</vt:lpstr>
      <vt:lpstr>PowerPoint Presentation</vt:lpstr>
      <vt:lpstr>PowerPoint Presentation</vt:lpstr>
      <vt:lpstr>PowerPoint Presentation</vt:lpstr>
      <vt:lpstr>PowerPoint Presentation</vt:lpstr>
      <vt:lpstr>Channel Management</vt:lpstr>
      <vt:lpstr>Understanding Distribution Planning</vt:lpstr>
      <vt:lpstr>Understanding Distribution Planning</vt:lpstr>
      <vt:lpstr>Understanding Distribution Planning</vt:lpstr>
      <vt:lpstr>Distribution Intensity</vt:lpstr>
      <vt:lpstr>Distribution Intensity</vt:lpstr>
      <vt:lpstr>Distribution Intensity</vt:lpstr>
      <vt:lpstr>Distribution Intensity</vt:lpstr>
      <vt:lpstr>Physical Distribution</vt:lpstr>
      <vt:lpstr>Physical Distribution</vt:lpstr>
      <vt:lpstr>Strategic Use of Physical Distribution</vt:lpstr>
      <vt:lpstr>Physical Distribution</vt:lpstr>
      <vt:lpstr>Inventory Location and Warehousing</vt:lpstr>
      <vt:lpstr>Transportation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Channels of Distribution</dc:title>
  <dc:creator>William Keil</dc:creator>
  <cp:lastModifiedBy>Morris, Marla</cp:lastModifiedBy>
  <cp:revision>51</cp:revision>
  <cp:lastPrinted>2018-03-20T13:58:49Z</cp:lastPrinted>
  <dcterms:created xsi:type="dcterms:W3CDTF">2003-12-31T01:50:25Z</dcterms:created>
  <dcterms:modified xsi:type="dcterms:W3CDTF">2019-11-26T20:21:14Z</dcterms:modified>
</cp:coreProperties>
</file>