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99" r:id="rId2"/>
    <p:sldMasterId id="2147483735" r:id="rId3"/>
    <p:sldMasterId id="2147483759" r:id="rId4"/>
  </p:sldMasterIdLst>
  <p:notesMasterIdLst>
    <p:notesMasterId r:id="rId24"/>
  </p:notesMasterIdLst>
  <p:sldIdLst>
    <p:sldId id="273" r:id="rId5"/>
    <p:sldId id="326" r:id="rId6"/>
    <p:sldId id="327" r:id="rId7"/>
    <p:sldId id="265" r:id="rId8"/>
    <p:sldId id="266" r:id="rId9"/>
    <p:sldId id="270" r:id="rId10"/>
    <p:sldId id="271" r:id="rId11"/>
    <p:sldId id="308" r:id="rId12"/>
    <p:sldId id="309" r:id="rId13"/>
    <p:sldId id="310" r:id="rId14"/>
    <p:sldId id="311" r:id="rId15"/>
    <p:sldId id="312" r:id="rId16"/>
    <p:sldId id="313" r:id="rId17"/>
    <p:sldId id="314" r:id="rId18"/>
    <p:sldId id="315" r:id="rId19"/>
    <p:sldId id="316" r:id="rId20"/>
    <p:sldId id="317" r:id="rId21"/>
    <p:sldId id="318" r:id="rId22"/>
    <p:sldId id="319" r:id="rId23"/>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y Huntington" initials="K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32" autoAdjust="0"/>
    <p:restoredTop sz="94434" autoAdjust="0"/>
  </p:normalViewPr>
  <p:slideViewPr>
    <p:cSldViewPr>
      <p:cViewPr varScale="1">
        <p:scale>
          <a:sx n="74" d="100"/>
          <a:sy n="74" d="100"/>
        </p:scale>
        <p:origin x="140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2103AFF-D57D-4D22-A6FE-5C57383CF514}" type="datetimeFigureOut">
              <a:rPr lang="en-US" smtClean="0"/>
              <a:t>12/2/2019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936CEA3-6319-446A-BB97-44142DD7348D}" type="slidenum">
              <a:rPr lang="en-US" smtClean="0"/>
              <a:t>‹#›</a:t>
            </a:fld>
            <a:endParaRPr lang="en-US"/>
          </a:p>
        </p:txBody>
      </p:sp>
    </p:spTree>
    <p:extLst>
      <p:ext uri="{BB962C8B-B14F-4D97-AF65-F5344CB8AC3E}">
        <p14:creationId xmlns:p14="http://schemas.microsoft.com/office/powerpoint/2010/main" val="948144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685800" y="5026025"/>
            <a:ext cx="7772400" cy="827088"/>
          </a:xfrm>
        </p:spPr>
        <p:txBody>
          <a:bodyPr/>
          <a:lstStyle>
            <a:lvl1pPr algn="ctr">
              <a:defRPr sz="2900"/>
            </a:lvl1pPr>
          </a:lstStyle>
          <a:p>
            <a:pPr lvl="0"/>
            <a:r>
              <a:rPr lang="en-US" noProof="0" smtClean="0"/>
              <a:t>Click to edit Master title style</a:t>
            </a:r>
          </a:p>
        </p:txBody>
      </p:sp>
      <p:sp>
        <p:nvSpPr>
          <p:cNvPr id="18435" name="Rectangle 3"/>
          <p:cNvSpPr>
            <a:spLocks noGrp="1" noChangeArrowheads="1"/>
          </p:cNvSpPr>
          <p:nvPr>
            <p:ph type="subTitle" idx="1"/>
          </p:nvPr>
        </p:nvSpPr>
        <p:spPr>
          <a:xfrm>
            <a:off x="1371600" y="5951538"/>
            <a:ext cx="6400800" cy="588962"/>
          </a:xfrm>
        </p:spPr>
        <p:txBody>
          <a:bodyPr/>
          <a:lstStyle>
            <a:lvl1pPr marL="0" indent="0" algn="ctr">
              <a:buFontTx/>
              <a:buNone/>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592888"/>
            <a:ext cx="1905000" cy="2921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592888"/>
            <a:ext cx="2895600" cy="2921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592888"/>
            <a:ext cx="1905000" cy="292100"/>
          </a:xfrm>
        </p:spPr>
        <p:txBody>
          <a:bodyPr/>
          <a:lstStyle>
            <a:lvl1pPr>
              <a:defRPr/>
            </a:lvl1pPr>
          </a:lstStyle>
          <a:p>
            <a:pPr>
              <a:defRPr/>
            </a:pPr>
            <a:fld id="{0CD961DF-7A72-46D2-A36E-F44ECFE15BD3}" type="slidenum">
              <a:rPr lang="en-US"/>
              <a:pPr>
                <a:defRPr/>
              </a:pPr>
              <a:t>‹#›</a:t>
            </a:fld>
            <a:endParaRPr lang="en-US"/>
          </a:p>
        </p:txBody>
      </p:sp>
    </p:spTree>
    <p:extLst>
      <p:ext uri="{BB962C8B-B14F-4D97-AF65-F5344CB8AC3E}">
        <p14:creationId xmlns:p14="http://schemas.microsoft.com/office/powerpoint/2010/main" val="3916322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0E6BA3-59A5-45A8-BD39-F62C940E25C8}" type="slidenum">
              <a:rPr lang="en-US"/>
              <a:pPr>
                <a:defRPr/>
              </a:pPr>
              <a:t>‹#›</a:t>
            </a:fld>
            <a:endParaRPr lang="en-US"/>
          </a:p>
        </p:txBody>
      </p:sp>
    </p:spTree>
    <p:extLst>
      <p:ext uri="{BB962C8B-B14F-4D97-AF65-F5344CB8AC3E}">
        <p14:creationId xmlns:p14="http://schemas.microsoft.com/office/powerpoint/2010/main" val="926416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0388" y="68263"/>
            <a:ext cx="2233612" cy="6403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6375" y="68263"/>
            <a:ext cx="6551613" cy="6403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14A601-9941-4089-94DB-4408ECA3A45F}" type="slidenum">
              <a:rPr lang="en-US"/>
              <a:pPr>
                <a:defRPr/>
              </a:pPr>
              <a:t>‹#›</a:t>
            </a:fld>
            <a:endParaRPr lang="en-US"/>
          </a:p>
        </p:txBody>
      </p:sp>
    </p:spTree>
    <p:extLst>
      <p:ext uri="{BB962C8B-B14F-4D97-AF65-F5344CB8AC3E}">
        <p14:creationId xmlns:p14="http://schemas.microsoft.com/office/powerpoint/2010/main" val="128296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4E44FD7-F450-4772-A163-E475F27B1F8A}" type="slidenum">
              <a:rPr lang="en-US" altLang="en-US"/>
              <a:pPr/>
              <a:t>‹#›</a:t>
            </a:fld>
            <a:endParaRPr lang="en-US" altLang="en-US"/>
          </a:p>
        </p:txBody>
      </p:sp>
    </p:spTree>
    <p:extLst>
      <p:ext uri="{BB962C8B-B14F-4D97-AF65-F5344CB8AC3E}">
        <p14:creationId xmlns:p14="http://schemas.microsoft.com/office/powerpoint/2010/main" val="3243730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32E4441-95E9-468C-9409-3F8A505D721A}" type="slidenum">
              <a:rPr lang="en-US" altLang="en-US"/>
              <a:pPr/>
              <a:t>‹#›</a:t>
            </a:fld>
            <a:endParaRPr lang="en-US" altLang="en-US"/>
          </a:p>
        </p:txBody>
      </p:sp>
    </p:spTree>
    <p:extLst>
      <p:ext uri="{BB962C8B-B14F-4D97-AF65-F5344CB8AC3E}">
        <p14:creationId xmlns:p14="http://schemas.microsoft.com/office/powerpoint/2010/main" val="2571886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E52165F-331B-4378-8853-BD415F245741}" type="slidenum">
              <a:rPr lang="en-US" altLang="en-US"/>
              <a:pPr/>
              <a:t>‹#›</a:t>
            </a:fld>
            <a:endParaRPr lang="en-US" altLang="en-US"/>
          </a:p>
        </p:txBody>
      </p:sp>
    </p:spTree>
    <p:extLst>
      <p:ext uri="{BB962C8B-B14F-4D97-AF65-F5344CB8AC3E}">
        <p14:creationId xmlns:p14="http://schemas.microsoft.com/office/powerpoint/2010/main" val="1117343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A07A5289-BBFA-481A-B083-6B675B445074}" type="slidenum">
              <a:rPr lang="en-US" altLang="en-US"/>
              <a:pPr/>
              <a:t>‹#›</a:t>
            </a:fld>
            <a:endParaRPr lang="en-US" altLang="en-US"/>
          </a:p>
        </p:txBody>
      </p:sp>
    </p:spTree>
    <p:extLst>
      <p:ext uri="{BB962C8B-B14F-4D97-AF65-F5344CB8AC3E}">
        <p14:creationId xmlns:p14="http://schemas.microsoft.com/office/powerpoint/2010/main" val="17487609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E9535254-64B0-497F-B47F-F9DA1CCEEB07}" type="slidenum">
              <a:rPr lang="en-US" altLang="en-US"/>
              <a:pPr/>
              <a:t>‹#›</a:t>
            </a:fld>
            <a:endParaRPr lang="en-US" altLang="en-US"/>
          </a:p>
        </p:txBody>
      </p:sp>
    </p:spTree>
    <p:extLst>
      <p:ext uri="{BB962C8B-B14F-4D97-AF65-F5344CB8AC3E}">
        <p14:creationId xmlns:p14="http://schemas.microsoft.com/office/powerpoint/2010/main" val="1576221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3F1B924E-BD97-4C3A-AC81-3877A804D28D}" type="slidenum">
              <a:rPr lang="en-US" altLang="en-US"/>
              <a:pPr/>
              <a:t>‹#›</a:t>
            </a:fld>
            <a:endParaRPr lang="en-US" altLang="en-US"/>
          </a:p>
        </p:txBody>
      </p:sp>
    </p:spTree>
    <p:extLst>
      <p:ext uri="{BB962C8B-B14F-4D97-AF65-F5344CB8AC3E}">
        <p14:creationId xmlns:p14="http://schemas.microsoft.com/office/powerpoint/2010/main" val="168038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0FFC5E31-430F-4261-86E0-87B89B70860A}" type="slidenum">
              <a:rPr lang="en-US" altLang="en-US"/>
              <a:pPr/>
              <a:t>‹#›</a:t>
            </a:fld>
            <a:endParaRPr lang="en-US" altLang="en-US"/>
          </a:p>
        </p:txBody>
      </p:sp>
    </p:spTree>
    <p:extLst>
      <p:ext uri="{BB962C8B-B14F-4D97-AF65-F5344CB8AC3E}">
        <p14:creationId xmlns:p14="http://schemas.microsoft.com/office/powerpoint/2010/main" val="3937752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D97F0E7-4C5C-4133-80F8-C8C78BED4ED2}" type="slidenum">
              <a:rPr lang="en-US" altLang="en-US"/>
              <a:pPr/>
              <a:t>‹#›</a:t>
            </a:fld>
            <a:endParaRPr lang="en-US" altLang="en-US"/>
          </a:p>
        </p:txBody>
      </p:sp>
    </p:spTree>
    <p:extLst>
      <p:ext uri="{BB962C8B-B14F-4D97-AF65-F5344CB8AC3E}">
        <p14:creationId xmlns:p14="http://schemas.microsoft.com/office/powerpoint/2010/main" val="232448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F40806B-03D2-4D89-98D5-C8054169052E}" type="slidenum">
              <a:rPr lang="en-US"/>
              <a:pPr>
                <a:defRPr/>
              </a:pPr>
              <a:t>‹#›</a:t>
            </a:fld>
            <a:endParaRPr lang="en-US"/>
          </a:p>
        </p:txBody>
      </p:sp>
    </p:spTree>
    <p:extLst>
      <p:ext uri="{BB962C8B-B14F-4D97-AF65-F5344CB8AC3E}">
        <p14:creationId xmlns:p14="http://schemas.microsoft.com/office/powerpoint/2010/main" val="549784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EC0900D3-42A7-4091-A7DF-C438582A601D}" type="slidenum">
              <a:rPr lang="en-US" altLang="en-US"/>
              <a:pPr/>
              <a:t>‹#›</a:t>
            </a:fld>
            <a:endParaRPr lang="en-US" altLang="en-US"/>
          </a:p>
        </p:txBody>
      </p:sp>
    </p:spTree>
    <p:extLst>
      <p:ext uri="{BB962C8B-B14F-4D97-AF65-F5344CB8AC3E}">
        <p14:creationId xmlns:p14="http://schemas.microsoft.com/office/powerpoint/2010/main" val="20054008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4BDD6E64-16BA-4F29-9AB3-C30861D80BFB}" type="slidenum">
              <a:rPr lang="en-US" altLang="en-US"/>
              <a:pPr/>
              <a:t>‹#›</a:t>
            </a:fld>
            <a:endParaRPr lang="en-US" altLang="en-US"/>
          </a:p>
        </p:txBody>
      </p:sp>
    </p:spTree>
    <p:extLst>
      <p:ext uri="{BB962C8B-B14F-4D97-AF65-F5344CB8AC3E}">
        <p14:creationId xmlns:p14="http://schemas.microsoft.com/office/powerpoint/2010/main" val="3417653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A38F8F6-E267-43CE-9B9F-7AC24497A339}" type="slidenum">
              <a:rPr lang="en-US" altLang="en-US"/>
              <a:pPr/>
              <a:t>‹#›</a:t>
            </a:fld>
            <a:endParaRPr lang="en-US" altLang="en-US"/>
          </a:p>
        </p:txBody>
      </p:sp>
    </p:spTree>
    <p:extLst>
      <p:ext uri="{BB962C8B-B14F-4D97-AF65-F5344CB8AC3E}">
        <p14:creationId xmlns:p14="http://schemas.microsoft.com/office/powerpoint/2010/main" val="10882388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620008820"/>
      </p:ext>
    </p:extLst>
  </p:cSld>
  <p:clrMapOvr>
    <a:masterClrMapping/>
  </p:clrMapOvr>
  <p:transition>
    <p:cu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07299734"/>
      </p:ext>
    </p:extLst>
  </p:cSld>
  <p:clrMapOvr>
    <a:masterClrMapping/>
  </p:clrMapOvr>
  <p:transition>
    <p:cu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4248198317"/>
      </p:ext>
    </p:extLst>
  </p:cSld>
  <p:clrMapOvr>
    <a:masterClrMapping/>
  </p:clrMapOvr>
  <p:transition>
    <p:cu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11740359"/>
      </p:ext>
    </p:extLst>
  </p:cSld>
  <p:clrMapOvr>
    <a:masterClrMapping/>
  </p:clrMapOvr>
  <p:transition>
    <p:cu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B3900E87-488C-4814-9C02-9F93645BBB25}"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1738394231"/>
      </p:ext>
    </p:extLst>
  </p:cSld>
  <p:clrMapOvr>
    <a:masterClrMapping/>
  </p:clrMapOvr>
  <p:transition>
    <p:cu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767D32AF-A39D-4061-972E-D16222F8CB66}"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3858161729"/>
      </p:ext>
    </p:extLst>
  </p:cSld>
  <p:clrMapOvr>
    <a:masterClrMapping/>
  </p:clrMapOvr>
  <p:transition>
    <p:cu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23994ADF-2C31-4380-8BC1-9D192977BC90}"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2318868378"/>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94BC071-37DF-406C-955D-E7EEF763C394}" type="slidenum">
              <a:rPr lang="en-US"/>
              <a:pPr>
                <a:defRPr/>
              </a:pPr>
              <a:t>‹#›</a:t>
            </a:fld>
            <a:endParaRPr lang="en-US"/>
          </a:p>
        </p:txBody>
      </p:sp>
    </p:spTree>
    <p:extLst>
      <p:ext uri="{BB962C8B-B14F-4D97-AF65-F5344CB8AC3E}">
        <p14:creationId xmlns:p14="http://schemas.microsoft.com/office/powerpoint/2010/main" val="2259304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A78E6E6C-706A-4BB6-92CA-2796D0F4DB00}"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1996641008"/>
      </p:ext>
    </p:extLst>
  </p:cSld>
  <p:clrMapOvr>
    <a:masterClrMapping/>
  </p:clrMapOvr>
  <p:transition>
    <p:cu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796E6FE9-45AF-41B5-A034-A5056E3713B6}"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3699302023"/>
      </p:ext>
    </p:extLst>
  </p:cSld>
  <p:clrMapOvr>
    <a:masterClrMapping/>
  </p:clrMapOvr>
  <p:transition>
    <p:cu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200EBCEC-413A-4347-8C4C-5C61C614131C}"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4282919778"/>
      </p:ext>
    </p:extLst>
  </p:cSld>
  <p:clrMapOvr>
    <a:masterClrMapping/>
  </p:clrMapOvr>
  <p:transition>
    <p:cu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4E18F3A0-B8E6-4B60-AEA8-6AC0DD85B96B}"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3793336792"/>
      </p:ext>
    </p:extLst>
  </p:cSld>
  <p:clrMapOvr>
    <a:masterClrMapping/>
  </p:clrMapOvr>
  <p:transition>
    <p:cut/>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521995678"/>
      </p:ext>
    </p:extLst>
  </p:cSld>
  <p:clrMapOvr>
    <a:masterClrMapping/>
  </p:clrMapOvr>
  <p:transition>
    <p:cut/>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B617299B-302E-4CDD-BCA3-5F3123C75E40}"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820570740"/>
      </p:ext>
    </p:extLst>
  </p:cSld>
  <p:clrMapOvr>
    <a:masterClrMapping/>
  </p:clrMapOvr>
  <p:transition>
    <p:cut/>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Slide Number Placeholder 3"/>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0EBA7464-027A-4A8A-9250-5793F09C519F}"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572889387"/>
      </p:ext>
    </p:extLst>
  </p:cSld>
  <p:clrMapOvr>
    <a:masterClrMapping/>
  </p:clrMapOvr>
  <p:transition>
    <p:cut/>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6DA5CA10-A0D3-4AA9-AB28-18D1E6133EE5}"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2869053417"/>
      </p:ext>
    </p:extLst>
  </p:cSld>
  <p:clrMapOvr>
    <a:masterClrMapping/>
  </p:clrMapOvr>
  <p:transition>
    <p:cut/>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7A32CDAC-B600-4943-9BC0-2A0A693CC4BE}"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2654800382"/>
      </p:ext>
    </p:extLst>
  </p:cSld>
  <p:clrMapOvr>
    <a:masterClrMapping/>
  </p:clrMapOvr>
  <p:transition>
    <p:cut/>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5A86514B-B062-42CA-820F-B1B4146A6472}"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3805748826"/>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79563" y="1239838"/>
            <a:ext cx="3705225" cy="523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37188" y="1239838"/>
            <a:ext cx="3706812" cy="523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CDB37F-0669-41CC-A7D4-B89664EC02E2}" type="slidenum">
              <a:rPr lang="en-US"/>
              <a:pPr>
                <a:defRPr/>
              </a:pPr>
              <a:t>‹#›</a:t>
            </a:fld>
            <a:endParaRPr lang="en-US"/>
          </a:p>
        </p:txBody>
      </p:sp>
    </p:spTree>
    <p:extLst>
      <p:ext uri="{BB962C8B-B14F-4D97-AF65-F5344CB8AC3E}">
        <p14:creationId xmlns:p14="http://schemas.microsoft.com/office/powerpoint/2010/main" val="237403149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121891"/>
      </p:ext>
    </p:extLst>
  </p:cSld>
  <p:clrMapOvr>
    <a:masterClrMapping/>
  </p:clrMapOvr>
  <p:transition>
    <p:cut/>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61BDF363-8B69-4304-92D7-C32AA0D7CF3C}"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1227598357"/>
      </p:ext>
    </p:extLst>
  </p:cSld>
  <p:clrMapOvr>
    <a:masterClrMapping/>
  </p:clrMapOvr>
  <p:transition>
    <p:cut/>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Slide Number Placeholder 4"/>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0D62653E-F594-47E0-AE17-C0A431EAD72A}"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1421299342"/>
      </p:ext>
    </p:extLst>
  </p:cSld>
  <p:clrMapOvr>
    <a:masterClrMapping/>
  </p:clrMapOvr>
  <p:transition>
    <p:cut/>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6E69283C-4830-4F43-ADA9-D3668C9FBD29}"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3232092502"/>
      </p:ext>
    </p:extLst>
  </p:cSld>
  <p:clrMapOvr>
    <a:masterClrMapping/>
  </p:clrMapOvr>
  <p:transition>
    <p:cut/>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705600" y="6248400"/>
            <a:ext cx="1905000" cy="457200"/>
          </a:xfrm>
          <a:prstGeom prst="rect">
            <a:avLst/>
          </a:prstGeom>
        </p:spPr>
        <p:txBody>
          <a:bodyPr/>
          <a:lstStyle>
            <a:lvl1pPr>
              <a:defRPr/>
            </a:lvl1pPr>
          </a:lstStyle>
          <a:p>
            <a:pPr algn="ctr" eaLnBrk="0" hangingPunct="0"/>
            <a:fld id="{1354A31C-1AC8-4546-9D02-E743B5104359}" type="slidenum">
              <a:rPr lang="en-US" altLang="en-US" smtClean="0">
                <a:solidFill>
                  <a:srgbClr val="000000"/>
                </a:solidFill>
                <a:latin typeface="Arial Black" panose="020B0A04020102020204" pitchFamily="34" charset="0"/>
              </a:rPr>
              <a:pPr algn="ctr" eaLnBrk="0" hangingPunct="0"/>
              <a:t>‹#›</a:t>
            </a:fld>
            <a:endParaRPr lang="en-US" altLang="en-US" smtClean="0">
              <a:solidFill>
                <a:srgbClr val="000000"/>
              </a:solidFill>
              <a:latin typeface="Arial Black" panose="020B0A04020102020204" pitchFamily="34" charset="0"/>
            </a:endParaRPr>
          </a:p>
        </p:txBody>
      </p:sp>
    </p:spTree>
    <p:extLst>
      <p:ext uri="{BB962C8B-B14F-4D97-AF65-F5344CB8AC3E}">
        <p14:creationId xmlns:p14="http://schemas.microsoft.com/office/powerpoint/2010/main" val="3981958685"/>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E8C41D-D5F6-40A1-8343-92ECE7CBC92B}" type="slidenum">
              <a:rPr lang="en-US"/>
              <a:pPr>
                <a:defRPr/>
              </a:pPr>
              <a:t>‹#›</a:t>
            </a:fld>
            <a:endParaRPr lang="en-US"/>
          </a:p>
        </p:txBody>
      </p:sp>
    </p:spTree>
    <p:extLst>
      <p:ext uri="{BB962C8B-B14F-4D97-AF65-F5344CB8AC3E}">
        <p14:creationId xmlns:p14="http://schemas.microsoft.com/office/powerpoint/2010/main" val="1812669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8F7FB2B-AE07-46DB-8CC5-45BACD12E5DB}" type="slidenum">
              <a:rPr lang="en-US"/>
              <a:pPr>
                <a:defRPr/>
              </a:pPr>
              <a:t>‹#›</a:t>
            </a:fld>
            <a:endParaRPr lang="en-US"/>
          </a:p>
        </p:txBody>
      </p:sp>
    </p:spTree>
    <p:extLst>
      <p:ext uri="{BB962C8B-B14F-4D97-AF65-F5344CB8AC3E}">
        <p14:creationId xmlns:p14="http://schemas.microsoft.com/office/powerpoint/2010/main" val="3293955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BF1E8A3-2F36-4B35-BE93-2FE54FDD63CF}" type="slidenum">
              <a:rPr lang="en-US"/>
              <a:pPr>
                <a:defRPr/>
              </a:pPr>
              <a:t>‹#›</a:t>
            </a:fld>
            <a:endParaRPr lang="en-US"/>
          </a:p>
        </p:txBody>
      </p:sp>
    </p:spTree>
    <p:extLst>
      <p:ext uri="{BB962C8B-B14F-4D97-AF65-F5344CB8AC3E}">
        <p14:creationId xmlns:p14="http://schemas.microsoft.com/office/powerpoint/2010/main" val="2895754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D24BC5-A1A4-4074-A061-73BD5EC06C37}" type="slidenum">
              <a:rPr lang="en-US"/>
              <a:pPr>
                <a:defRPr/>
              </a:pPr>
              <a:t>‹#›</a:t>
            </a:fld>
            <a:endParaRPr lang="en-US"/>
          </a:p>
        </p:txBody>
      </p:sp>
    </p:spTree>
    <p:extLst>
      <p:ext uri="{BB962C8B-B14F-4D97-AF65-F5344CB8AC3E}">
        <p14:creationId xmlns:p14="http://schemas.microsoft.com/office/powerpoint/2010/main" val="3020514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4C8838-051F-42A4-8C0E-F2F147FAD718}" type="slidenum">
              <a:rPr lang="en-US"/>
              <a:pPr>
                <a:defRPr/>
              </a:pPr>
              <a:t>‹#›</a:t>
            </a:fld>
            <a:endParaRPr lang="en-US"/>
          </a:p>
        </p:txBody>
      </p:sp>
    </p:spTree>
    <p:extLst>
      <p:ext uri="{BB962C8B-B14F-4D97-AF65-F5344CB8AC3E}">
        <p14:creationId xmlns:p14="http://schemas.microsoft.com/office/powerpoint/2010/main" val="3813020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6375" y="68263"/>
            <a:ext cx="8786813" cy="103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579563" y="1239838"/>
            <a:ext cx="7564437" cy="523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3"/>
            <a:r>
              <a:rPr lang="en-US" smtClean="0"/>
              <a:t>Fifth level</a:t>
            </a:r>
          </a:p>
        </p:txBody>
      </p:sp>
      <p:sp>
        <p:nvSpPr>
          <p:cNvPr id="17412" name="Rectangle 4"/>
          <p:cNvSpPr>
            <a:spLocks noGrp="1" noChangeArrowheads="1"/>
          </p:cNvSpPr>
          <p:nvPr>
            <p:ph type="dt" sz="half" idx="2"/>
          </p:nvPr>
        </p:nvSpPr>
        <p:spPr bwMode="auto">
          <a:xfrm>
            <a:off x="223838" y="6523038"/>
            <a:ext cx="1903412"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bodyPr>
          <a:lstStyle>
            <a:lvl1pPr>
              <a:defRPr sz="1100">
                <a:solidFill>
                  <a:srgbClr val="FFFFFF"/>
                </a:solidFill>
              </a:defRPr>
            </a:lvl1pPr>
          </a:lstStyle>
          <a:p>
            <a:pPr>
              <a:defRPr/>
            </a:pPr>
            <a:endParaRPr lang="en-US"/>
          </a:p>
        </p:txBody>
      </p:sp>
      <p:sp>
        <p:nvSpPr>
          <p:cNvPr id="17413" name="Rectangle 5"/>
          <p:cNvSpPr>
            <a:spLocks noGrp="1" noChangeArrowheads="1"/>
          </p:cNvSpPr>
          <p:nvPr>
            <p:ph type="ftr" sz="quarter" idx="3"/>
          </p:nvPr>
        </p:nvSpPr>
        <p:spPr bwMode="auto">
          <a:xfrm>
            <a:off x="3363913" y="6523038"/>
            <a:ext cx="2894012"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bodyPr>
          <a:lstStyle>
            <a:lvl1pPr algn="ctr">
              <a:defRPr sz="1100">
                <a:solidFill>
                  <a:srgbClr val="FFFFFF"/>
                </a:solidFill>
              </a:defRPr>
            </a:lvl1pPr>
          </a:lstStyle>
          <a:p>
            <a:pPr>
              <a:defRPr/>
            </a:pPr>
            <a:endParaRPr lang="en-US"/>
          </a:p>
        </p:txBody>
      </p:sp>
      <p:sp>
        <p:nvSpPr>
          <p:cNvPr id="17414" name="Rectangle 6"/>
          <p:cNvSpPr>
            <a:spLocks noGrp="1" noChangeArrowheads="1"/>
          </p:cNvSpPr>
          <p:nvPr>
            <p:ph type="sldNum" sz="quarter" idx="4"/>
          </p:nvPr>
        </p:nvSpPr>
        <p:spPr bwMode="auto">
          <a:xfrm>
            <a:off x="7224713" y="6523038"/>
            <a:ext cx="1905000"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t" anchorCtr="0" compatLnSpc="1">
            <a:prstTxWarp prst="textNoShape">
              <a:avLst/>
            </a:prstTxWarp>
          </a:bodyPr>
          <a:lstStyle>
            <a:lvl1pPr algn="r">
              <a:defRPr sz="1100">
                <a:solidFill>
                  <a:srgbClr val="FFFFFF"/>
                </a:solidFill>
              </a:defRPr>
            </a:lvl1pPr>
          </a:lstStyle>
          <a:p>
            <a:pPr>
              <a:defRPr/>
            </a:pPr>
            <a:fld id="{386FFA75-80E9-4D4C-AEA5-A28FFB20E3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rtl="0" eaLnBrk="0" fontAlgn="base" hangingPunct="0">
        <a:spcBef>
          <a:spcPct val="0"/>
        </a:spcBef>
        <a:spcAft>
          <a:spcPct val="0"/>
        </a:spcAft>
        <a:defRPr sz="3200">
          <a:solidFill>
            <a:srgbClr val="FFFFFF"/>
          </a:solidFill>
          <a:latin typeface="+mj-lt"/>
          <a:ea typeface="+mj-ea"/>
          <a:cs typeface="+mj-cs"/>
        </a:defRPr>
      </a:lvl1pPr>
      <a:lvl2pPr algn="l" rtl="0" eaLnBrk="0" fontAlgn="base" hangingPunct="0">
        <a:spcBef>
          <a:spcPct val="0"/>
        </a:spcBef>
        <a:spcAft>
          <a:spcPct val="0"/>
        </a:spcAft>
        <a:defRPr sz="3200">
          <a:solidFill>
            <a:srgbClr val="FFFFFF"/>
          </a:solidFill>
          <a:latin typeface="Arial" charset="0"/>
        </a:defRPr>
      </a:lvl2pPr>
      <a:lvl3pPr algn="l" rtl="0" eaLnBrk="0" fontAlgn="base" hangingPunct="0">
        <a:spcBef>
          <a:spcPct val="0"/>
        </a:spcBef>
        <a:spcAft>
          <a:spcPct val="0"/>
        </a:spcAft>
        <a:defRPr sz="3200">
          <a:solidFill>
            <a:srgbClr val="FFFFFF"/>
          </a:solidFill>
          <a:latin typeface="Arial" charset="0"/>
        </a:defRPr>
      </a:lvl3pPr>
      <a:lvl4pPr algn="l" rtl="0" eaLnBrk="0" fontAlgn="base" hangingPunct="0">
        <a:spcBef>
          <a:spcPct val="0"/>
        </a:spcBef>
        <a:spcAft>
          <a:spcPct val="0"/>
        </a:spcAft>
        <a:defRPr sz="3200">
          <a:solidFill>
            <a:srgbClr val="FFFFFF"/>
          </a:solidFill>
          <a:latin typeface="Arial" charset="0"/>
        </a:defRPr>
      </a:lvl4pPr>
      <a:lvl5pPr algn="l" rtl="0" eaLnBrk="0" fontAlgn="base" hangingPunct="0">
        <a:spcBef>
          <a:spcPct val="0"/>
        </a:spcBef>
        <a:spcAft>
          <a:spcPct val="0"/>
        </a:spcAft>
        <a:defRPr sz="3200">
          <a:solidFill>
            <a:srgbClr val="FFFFFF"/>
          </a:solidFill>
          <a:latin typeface="Arial" charset="0"/>
        </a:defRPr>
      </a:lvl5pPr>
      <a:lvl6pPr marL="457200" algn="l" rtl="0" fontAlgn="base">
        <a:spcBef>
          <a:spcPct val="0"/>
        </a:spcBef>
        <a:spcAft>
          <a:spcPct val="0"/>
        </a:spcAft>
        <a:defRPr sz="3200">
          <a:solidFill>
            <a:srgbClr val="FFFFFF"/>
          </a:solidFill>
          <a:latin typeface="Arial" charset="0"/>
        </a:defRPr>
      </a:lvl6pPr>
      <a:lvl7pPr marL="914400" algn="l" rtl="0" fontAlgn="base">
        <a:spcBef>
          <a:spcPct val="0"/>
        </a:spcBef>
        <a:spcAft>
          <a:spcPct val="0"/>
        </a:spcAft>
        <a:defRPr sz="3200">
          <a:solidFill>
            <a:srgbClr val="FFFFFF"/>
          </a:solidFill>
          <a:latin typeface="Arial" charset="0"/>
        </a:defRPr>
      </a:lvl7pPr>
      <a:lvl8pPr marL="1371600" algn="l" rtl="0" fontAlgn="base">
        <a:spcBef>
          <a:spcPct val="0"/>
        </a:spcBef>
        <a:spcAft>
          <a:spcPct val="0"/>
        </a:spcAft>
        <a:defRPr sz="3200">
          <a:solidFill>
            <a:srgbClr val="FFFFFF"/>
          </a:solidFill>
          <a:latin typeface="Arial" charset="0"/>
        </a:defRPr>
      </a:lvl8pPr>
      <a:lvl9pPr marL="1828800" algn="l" rtl="0" fontAlgn="base">
        <a:spcBef>
          <a:spcPct val="0"/>
        </a:spcBef>
        <a:spcAft>
          <a:spcPct val="0"/>
        </a:spcAft>
        <a:defRPr sz="3200">
          <a:solidFill>
            <a:srgbClr val="FFFFFF"/>
          </a:solidFill>
          <a:latin typeface="Arial" charset="0"/>
        </a:defRPr>
      </a:lvl9pPr>
    </p:titleStyle>
    <p:bodyStyle>
      <a:lvl1pPr marL="342900" indent="-342900" algn="l" rtl="0" eaLnBrk="0" fontAlgn="base" hangingPunct="0">
        <a:spcBef>
          <a:spcPct val="20000"/>
        </a:spcBef>
        <a:spcAft>
          <a:spcPct val="0"/>
        </a:spcAft>
        <a:buChar char="•"/>
        <a:defRPr sz="2500">
          <a:solidFill>
            <a:srgbClr val="FFFFFF"/>
          </a:solidFill>
          <a:latin typeface="+mn-lt"/>
          <a:ea typeface="+mn-ea"/>
          <a:cs typeface="+mn-cs"/>
        </a:defRPr>
      </a:lvl1pPr>
      <a:lvl2pPr marL="742950" indent="-285750" algn="l" rtl="0" eaLnBrk="0" fontAlgn="base" hangingPunct="0">
        <a:spcBef>
          <a:spcPct val="20000"/>
        </a:spcBef>
        <a:spcAft>
          <a:spcPct val="0"/>
        </a:spcAft>
        <a:buChar char="–"/>
        <a:defRPr sz="2500">
          <a:solidFill>
            <a:srgbClr val="FFFFFF"/>
          </a:solidFill>
          <a:latin typeface="+mn-lt"/>
        </a:defRPr>
      </a:lvl2pPr>
      <a:lvl3pPr marL="1143000" indent="-228600" algn="l" rtl="0" eaLnBrk="0" fontAlgn="base" hangingPunct="0">
        <a:spcBef>
          <a:spcPct val="20000"/>
        </a:spcBef>
        <a:spcAft>
          <a:spcPct val="0"/>
        </a:spcAft>
        <a:buChar char="•"/>
        <a:defRPr sz="2500">
          <a:solidFill>
            <a:srgbClr val="FFFFFF"/>
          </a:solidFill>
          <a:latin typeface="+mn-lt"/>
        </a:defRPr>
      </a:lvl3pPr>
      <a:lvl4pPr marL="1600200" indent="-228600" algn="l" rtl="0" eaLnBrk="0" fontAlgn="base" hangingPunct="0">
        <a:spcBef>
          <a:spcPct val="20000"/>
        </a:spcBef>
        <a:spcAft>
          <a:spcPct val="0"/>
        </a:spcAft>
        <a:buChar char="–"/>
        <a:defRPr sz="2500">
          <a:solidFill>
            <a:srgbClr val="FFFFFF"/>
          </a:solidFill>
          <a:latin typeface="+mn-lt"/>
        </a:defRPr>
      </a:lvl4pPr>
      <a:lvl5pPr marL="2057400" indent="-228600" algn="l" rtl="0" eaLnBrk="0" fontAlgn="base" hangingPunct="0">
        <a:spcBef>
          <a:spcPct val="20000"/>
        </a:spcBef>
        <a:spcAft>
          <a:spcPct val="0"/>
        </a:spcAft>
        <a:buChar char="»"/>
        <a:defRPr sz="2500">
          <a:solidFill>
            <a:schemeClr val="tx1"/>
          </a:solidFill>
          <a:latin typeface="+mn-lt"/>
        </a:defRPr>
      </a:lvl5pPr>
      <a:lvl6pPr marL="2514600" indent="-228600" algn="l" rtl="0" fontAlgn="base">
        <a:spcBef>
          <a:spcPct val="20000"/>
        </a:spcBef>
        <a:spcAft>
          <a:spcPct val="0"/>
        </a:spcAft>
        <a:buChar char="»"/>
        <a:defRPr sz="2500">
          <a:solidFill>
            <a:schemeClr val="tx1"/>
          </a:solidFill>
          <a:latin typeface="+mn-lt"/>
        </a:defRPr>
      </a:lvl6pPr>
      <a:lvl7pPr marL="2971800" indent="-228600" algn="l" rtl="0" fontAlgn="base">
        <a:spcBef>
          <a:spcPct val="20000"/>
        </a:spcBef>
        <a:spcAft>
          <a:spcPct val="0"/>
        </a:spcAft>
        <a:buChar char="»"/>
        <a:defRPr sz="2500">
          <a:solidFill>
            <a:schemeClr val="tx1"/>
          </a:solidFill>
          <a:latin typeface="+mn-lt"/>
        </a:defRPr>
      </a:lvl7pPr>
      <a:lvl8pPr marL="3429000" indent="-228600" algn="l" rtl="0" fontAlgn="base">
        <a:spcBef>
          <a:spcPct val="20000"/>
        </a:spcBef>
        <a:spcAft>
          <a:spcPct val="0"/>
        </a:spcAft>
        <a:buChar char="»"/>
        <a:defRPr sz="2500">
          <a:solidFill>
            <a:schemeClr val="tx1"/>
          </a:solidFill>
          <a:latin typeface="+mn-lt"/>
        </a:defRPr>
      </a:lvl8pPr>
      <a:lvl9pPr marL="3886200" indent="-228600" algn="l" rtl="0" fontAlgn="base">
        <a:spcBef>
          <a:spcPct val="20000"/>
        </a:spcBef>
        <a:spcAft>
          <a:spcPct val="0"/>
        </a:spcAft>
        <a:buChar char="»"/>
        <a:defRPr sz="2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pPr eaLnBrk="0" hangingPunct="0">
              <a:defRPr/>
            </a:pPr>
            <a:endParaRPr lang="en-US">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pPr eaLnBrk="0" hangingPunct="0">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defRPr>
            </a:lvl1pPr>
          </a:lstStyle>
          <a:p>
            <a:pPr eaLnBrk="0" hangingPunct="0"/>
            <a:fld id="{B3BB10F9-9F05-4B36-A75D-A91DBD5CAD6A}" type="slidenum">
              <a:rPr lang="en-US" altLang="en-US" smtClean="0">
                <a:latin typeface="Arial" panose="020B0604020202020204" pitchFamily="34" charset="0"/>
              </a:rPr>
              <a:pPr eaLnBrk="0" hangingPunct="0"/>
              <a:t>‹#›</a:t>
            </a:fld>
            <a:endParaRPr lang="en-US" altLang="en-US" smtClean="0">
              <a:latin typeface="Arial" panose="020B0604020202020204" pitchFamily="34" charset="0"/>
            </a:endParaRPr>
          </a:p>
        </p:txBody>
      </p:sp>
    </p:spTree>
    <p:extLst>
      <p:ext uri="{BB962C8B-B14F-4D97-AF65-F5344CB8AC3E}">
        <p14:creationId xmlns:p14="http://schemas.microsoft.com/office/powerpoint/2010/main" val="136353740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itchFamily="34" charset="0"/>
        </a:defRPr>
      </a:lvl5pPr>
      <a:lvl6pPr marL="457200" algn="l" defTabSz="685800" rtl="0" fontAlgn="base">
        <a:lnSpc>
          <a:spcPct val="90000"/>
        </a:lnSpc>
        <a:spcBef>
          <a:spcPct val="0"/>
        </a:spcBef>
        <a:spcAft>
          <a:spcPct val="0"/>
        </a:spcAft>
        <a:defRPr sz="3300">
          <a:solidFill>
            <a:schemeClr val="tx1"/>
          </a:solidFill>
          <a:latin typeface="Calibri Light" pitchFamily="34" charset="0"/>
        </a:defRPr>
      </a:lvl6pPr>
      <a:lvl7pPr marL="914400" algn="l" defTabSz="685800" rtl="0" fontAlgn="base">
        <a:lnSpc>
          <a:spcPct val="90000"/>
        </a:lnSpc>
        <a:spcBef>
          <a:spcPct val="0"/>
        </a:spcBef>
        <a:spcAft>
          <a:spcPct val="0"/>
        </a:spcAft>
        <a:defRPr sz="3300">
          <a:solidFill>
            <a:schemeClr val="tx1"/>
          </a:solidFill>
          <a:latin typeface="Calibri Light" pitchFamily="34" charset="0"/>
        </a:defRPr>
      </a:lvl7pPr>
      <a:lvl8pPr marL="1371600" algn="l" defTabSz="685800" rtl="0" fontAlgn="base">
        <a:lnSpc>
          <a:spcPct val="90000"/>
        </a:lnSpc>
        <a:spcBef>
          <a:spcPct val="0"/>
        </a:spcBef>
        <a:spcAft>
          <a:spcPct val="0"/>
        </a:spcAft>
        <a:defRPr sz="3300">
          <a:solidFill>
            <a:schemeClr val="tx1"/>
          </a:solidFill>
          <a:latin typeface="Calibri Light" pitchFamily="34" charset="0"/>
        </a:defRPr>
      </a:lvl8pPr>
      <a:lvl9pPr marL="1828800" algn="l" defTabSz="685800" rtl="0" fontAlgn="base">
        <a:lnSpc>
          <a:spcPct val="90000"/>
        </a:lnSpc>
        <a:spcBef>
          <a:spcPct val="0"/>
        </a:spcBef>
        <a:spcAft>
          <a:spcPct val="0"/>
        </a:spcAft>
        <a:defRPr sz="3300">
          <a:solidFill>
            <a:schemeClr val="tx1"/>
          </a:solidFill>
          <a:latin typeface="Calibri Light"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150940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p:cut/>
  </p:transition>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anose="02020603050405020304" pitchFamily="18" charset="0"/>
        </a:defRPr>
      </a:lvl2pPr>
      <a:lvl3pPr algn="ctr" rtl="0" fontAlgn="base">
        <a:spcBef>
          <a:spcPct val="0"/>
        </a:spcBef>
        <a:spcAft>
          <a:spcPct val="0"/>
        </a:spcAft>
        <a:defRPr sz="4400">
          <a:solidFill>
            <a:schemeClr val="tx2"/>
          </a:solidFill>
          <a:latin typeface="Times" panose="02020603050405020304" pitchFamily="18" charset="0"/>
        </a:defRPr>
      </a:lvl3pPr>
      <a:lvl4pPr algn="ctr" rtl="0" fontAlgn="base">
        <a:spcBef>
          <a:spcPct val="0"/>
        </a:spcBef>
        <a:spcAft>
          <a:spcPct val="0"/>
        </a:spcAft>
        <a:defRPr sz="4400">
          <a:solidFill>
            <a:schemeClr val="tx2"/>
          </a:solidFill>
          <a:latin typeface="Times" panose="02020603050405020304" pitchFamily="18" charset="0"/>
        </a:defRPr>
      </a:lvl4pPr>
      <a:lvl5pPr algn="ctr" rtl="0" fontAlgn="base">
        <a:spcBef>
          <a:spcPct val="0"/>
        </a:spcBef>
        <a:spcAft>
          <a:spcPct val="0"/>
        </a:spcAft>
        <a:defRPr sz="4400">
          <a:solidFill>
            <a:schemeClr val="tx2"/>
          </a:solidFill>
          <a:latin typeface="Times" panose="02020603050405020304" pitchFamily="18" charset="0"/>
        </a:defRPr>
      </a:lvl5pPr>
      <a:lvl6pPr marL="457200" algn="ctr" rtl="0" fontAlgn="base">
        <a:spcBef>
          <a:spcPct val="0"/>
        </a:spcBef>
        <a:spcAft>
          <a:spcPct val="0"/>
        </a:spcAft>
        <a:defRPr sz="4400">
          <a:solidFill>
            <a:schemeClr val="tx2"/>
          </a:solidFill>
          <a:latin typeface="Times" panose="02020603050405020304" pitchFamily="18" charset="0"/>
        </a:defRPr>
      </a:lvl6pPr>
      <a:lvl7pPr marL="914400" algn="ctr" rtl="0" fontAlgn="base">
        <a:spcBef>
          <a:spcPct val="0"/>
        </a:spcBef>
        <a:spcAft>
          <a:spcPct val="0"/>
        </a:spcAft>
        <a:defRPr sz="4400">
          <a:solidFill>
            <a:schemeClr val="tx2"/>
          </a:solidFill>
          <a:latin typeface="Times" panose="02020603050405020304" pitchFamily="18" charset="0"/>
        </a:defRPr>
      </a:lvl7pPr>
      <a:lvl8pPr marL="1371600" algn="ctr" rtl="0" fontAlgn="base">
        <a:spcBef>
          <a:spcPct val="0"/>
        </a:spcBef>
        <a:spcAft>
          <a:spcPct val="0"/>
        </a:spcAft>
        <a:defRPr sz="4400">
          <a:solidFill>
            <a:schemeClr val="tx2"/>
          </a:solidFill>
          <a:latin typeface="Times" panose="02020603050405020304" pitchFamily="18" charset="0"/>
        </a:defRPr>
      </a:lvl8pPr>
      <a:lvl9pPr marL="1828800" algn="ctr" rtl="0" fontAlgn="base">
        <a:spcBef>
          <a:spcPct val="0"/>
        </a:spcBef>
        <a:spcAft>
          <a:spcPct val="0"/>
        </a:spcAft>
        <a:defRPr sz="4400">
          <a:solidFill>
            <a:schemeClr val="tx2"/>
          </a:solidFill>
          <a:latin typeface="Times"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412005"/>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cut/>
  </p:transition>
  <p:hf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panose="02020603050405020304" pitchFamily="18" charset="0"/>
        </a:defRPr>
      </a:lvl2pPr>
      <a:lvl3pPr algn="ctr" rtl="0" fontAlgn="base">
        <a:spcBef>
          <a:spcPct val="0"/>
        </a:spcBef>
        <a:spcAft>
          <a:spcPct val="0"/>
        </a:spcAft>
        <a:defRPr sz="4400">
          <a:solidFill>
            <a:schemeClr val="tx2"/>
          </a:solidFill>
          <a:latin typeface="Times" panose="02020603050405020304" pitchFamily="18" charset="0"/>
        </a:defRPr>
      </a:lvl3pPr>
      <a:lvl4pPr algn="ctr" rtl="0" fontAlgn="base">
        <a:spcBef>
          <a:spcPct val="0"/>
        </a:spcBef>
        <a:spcAft>
          <a:spcPct val="0"/>
        </a:spcAft>
        <a:defRPr sz="4400">
          <a:solidFill>
            <a:schemeClr val="tx2"/>
          </a:solidFill>
          <a:latin typeface="Times" panose="02020603050405020304" pitchFamily="18" charset="0"/>
        </a:defRPr>
      </a:lvl4pPr>
      <a:lvl5pPr algn="ctr" rtl="0" fontAlgn="base">
        <a:spcBef>
          <a:spcPct val="0"/>
        </a:spcBef>
        <a:spcAft>
          <a:spcPct val="0"/>
        </a:spcAft>
        <a:defRPr sz="4400">
          <a:solidFill>
            <a:schemeClr val="tx2"/>
          </a:solidFill>
          <a:latin typeface="Times" panose="02020603050405020304" pitchFamily="18" charset="0"/>
        </a:defRPr>
      </a:lvl5pPr>
      <a:lvl6pPr marL="457200" algn="ctr" rtl="0" fontAlgn="base">
        <a:spcBef>
          <a:spcPct val="0"/>
        </a:spcBef>
        <a:spcAft>
          <a:spcPct val="0"/>
        </a:spcAft>
        <a:defRPr sz="4400">
          <a:solidFill>
            <a:schemeClr val="tx2"/>
          </a:solidFill>
          <a:latin typeface="Times" panose="02020603050405020304" pitchFamily="18" charset="0"/>
        </a:defRPr>
      </a:lvl6pPr>
      <a:lvl7pPr marL="914400" algn="ctr" rtl="0" fontAlgn="base">
        <a:spcBef>
          <a:spcPct val="0"/>
        </a:spcBef>
        <a:spcAft>
          <a:spcPct val="0"/>
        </a:spcAft>
        <a:defRPr sz="4400">
          <a:solidFill>
            <a:schemeClr val="tx2"/>
          </a:solidFill>
          <a:latin typeface="Times" panose="02020603050405020304" pitchFamily="18" charset="0"/>
        </a:defRPr>
      </a:lvl7pPr>
      <a:lvl8pPr marL="1371600" algn="ctr" rtl="0" fontAlgn="base">
        <a:spcBef>
          <a:spcPct val="0"/>
        </a:spcBef>
        <a:spcAft>
          <a:spcPct val="0"/>
        </a:spcAft>
        <a:defRPr sz="4400">
          <a:solidFill>
            <a:schemeClr val="tx2"/>
          </a:solidFill>
          <a:latin typeface="Times" panose="02020603050405020304" pitchFamily="18" charset="0"/>
        </a:defRPr>
      </a:lvl8pPr>
      <a:lvl9pPr marL="1828800" algn="ctr" rtl="0" fontAlgn="base">
        <a:spcBef>
          <a:spcPct val="0"/>
        </a:spcBef>
        <a:spcAft>
          <a:spcPct val="0"/>
        </a:spcAft>
        <a:defRPr sz="4400">
          <a:solidFill>
            <a:schemeClr val="tx2"/>
          </a:solidFill>
          <a:latin typeface="Times" panose="02020603050405020304" pitchFamily="18"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hyperlink" Target="http://us.marantz.com/about/dealers.asp" TargetMode="Externa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us.marantz.com/default.asp" TargetMode="Externa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www.acehardware.com/home/index.jsp?clickid=topnav_logo_img" TargetMode="External"/><Relationship Id="rId7" Type="http://schemas.openxmlformats.org/officeDocument/2006/relationships/image" Target="../media/image22.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762000" y="-16144"/>
            <a:ext cx="7886700" cy="1325563"/>
          </a:xfrm>
        </p:spPr>
        <p:txBody>
          <a:bodyPr/>
          <a:lstStyle/>
          <a:p>
            <a:pPr algn="ctr" eaLnBrk="1" hangingPunct="1"/>
            <a:r>
              <a:rPr lang="en-US" altLang="en-US" sz="8000" b="1" dirty="0" smtClean="0">
                <a:solidFill>
                  <a:srgbClr val="00B050"/>
                </a:solidFill>
                <a:latin typeface="Bernard MT Condensed" panose="02050806060905020404" pitchFamily="18" charset="0"/>
              </a:rPr>
              <a:t>Welcome Back</a:t>
            </a:r>
          </a:p>
        </p:txBody>
      </p:sp>
      <p:sp>
        <p:nvSpPr>
          <p:cNvPr id="16387" name="Content Placeholder 2"/>
          <p:cNvSpPr>
            <a:spLocks noGrp="1"/>
          </p:cNvSpPr>
          <p:nvPr>
            <p:ph idx="1"/>
          </p:nvPr>
        </p:nvSpPr>
        <p:spPr>
          <a:xfrm>
            <a:off x="914400" y="1732608"/>
            <a:ext cx="7886700" cy="4351338"/>
          </a:xfrm>
        </p:spPr>
        <p:txBody>
          <a:bodyPr/>
          <a:lstStyle/>
          <a:p>
            <a:pPr eaLnBrk="1" hangingPunct="1">
              <a:buFont typeface="Wingdings" panose="05000000000000000000" pitchFamily="2" charset="2"/>
              <a:buChar char="ü"/>
            </a:pPr>
            <a:r>
              <a:rPr lang="en-US" altLang="en-US" sz="3200" dirty="0" smtClean="0">
                <a:latin typeface="Bernard MT Condensed" panose="02050806060905020404" pitchFamily="18" charset="0"/>
              </a:rPr>
              <a:t>Distribution</a:t>
            </a:r>
          </a:p>
          <a:p>
            <a:pPr eaLnBrk="1" hangingPunct="1">
              <a:buFont typeface="Wingdings" panose="05000000000000000000" pitchFamily="2" charset="2"/>
              <a:buChar char="ü"/>
            </a:pPr>
            <a:r>
              <a:rPr lang="en-US" altLang="en-US" sz="3200" dirty="0" smtClean="0">
                <a:latin typeface="Bernard MT Condensed" panose="02050806060905020404" pitchFamily="18" charset="0"/>
              </a:rPr>
              <a:t>Math </a:t>
            </a:r>
            <a:r>
              <a:rPr lang="en-US" altLang="en-US" sz="3200" dirty="0" smtClean="0">
                <a:latin typeface="Bernard MT Condensed" panose="02050806060905020404" pitchFamily="18" charset="0"/>
                <a:sym typeface="Wingdings" panose="05000000000000000000" pitchFamily="2" charset="2"/>
              </a:rPr>
              <a:t> </a:t>
            </a:r>
            <a:endParaRPr lang="en-US" altLang="en-US" sz="3200" dirty="0" smtClean="0">
              <a:latin typeface="Bernard MT Condensed" panose="02050806060905020404" pitchFamily="18" charset="0"/>
            </a:endParaRPr>
          </a:p>
          <a:p>
            <a:pPr marL="342900" lvl="1" indent="0" eaLnBrk="1" hangingPunct="1">
              <a:buNone/>
            </a:pPr>
            <a:endParaRPr lang="en-US" altLang="en-US" dirty="0" smtClean="0">
              <a:latin typeface="Bernard MT Condensed" panose="02050806060905020404" pitchFamily="18" charset="0"/>
            </a:endParaRPr>
          </a:p>
        </p:txBody>
      </p:sp>
      <p:pic>
        <p:nvPicPr>
          <p:cNvPr id="16388"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4127" y="2621905"/>
            <a:ext cx="1801813"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953000" y="3475187"/>
            <a:ext cx="3657600" cy="461665"/>
          </a:xfrm>
          <a:prstGeom prst="rect">
            <a:avLst/>
          </a:prstGeom>
          <a:noFill/>
        </p:spPr>
        <p:txBody>
          <a:bodyPr wrap="square" rtlCol="0">
            <a:spAutoFit/>
          </a:bodyPr>
          <a:lstStyle/>
          <a:p>
            <a:r>
              <a:rPr lang="en-US" dirty="0" smtClean="0">
                <a:solidFill>
                  <a:prstClr val="black"/>
                </a:solidFill>
                <a:latin typeface="Britannic Bold" panose="020B0903060703020204" pitchFamily="34" charset="0"/>
              </a:rPr>
              <a:t>You need paper &amp; pencil</a:t>
            </a:r>
            <a:endParaRPr lang="en-US" dirty="0">
              <a:solidFill>
                <a:prstClr val="black"/>
              </a:solidFill>
              <a:latin typeface="Britannic Bold" panose="020B0903060703020204" pitchFamily="34" charset="0"/>
            </a:endParaRPr>
          </a:p>
        </p:txBody>
      </p:sp>
      <p:sp>
        <p:nvSpPr>
          <p:cNvPr id="3" name="TextBox 2"/>
          <p:cNvSpPr txBox="1"/>
          <p:nvPr/>
        </p:nvSpPr>
        <p:spPr>
          <a:xfrm>
            <a:off x="190500" y="6004683"/>
            <a:ext cx="4038600" cy="830997"/>
          </a:xfrm>
          <a:prstGeom prst="rect">
            <a:avLst/>
          </a:prstGeom>
          <a:noFill/>
        </p:spPr>
        <p:txBody>
          <a:bodyPr wrap="square" rtlCol="0">
            <a:spAutoFit/>
          </a:bodyPr>
          <a:lstStyle/>
          <a:p>
            <a:r>
              <a:rPr lang="en-US" dirty="0" smtClean="0">
                <a:solidFill>
                  <a:srgbClr val="00B050"/>
                </a:solidFill>
                <a:latin typeface="Britannic Bold" panose="020B0903060703020204" pitchFamily="34" charset="0"/>
                <a:sym typeface="Wingdings" panose="05000000000000000000" pitchFamily="2" charset="2"/>
              </a:rPr>
              <a:t>LT: What is distribution? </a:t>
            </a:r>
          </a:p>
          <a:p>
            <a:endParaRPr lang="en-US" dirty="0">
              <a:solidFill>
                <a:srgbClr val="00B050"/>
              </a:solidFill>
              <a:latin typeface="Britannic Bold" panose="020B0903060703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3206" y="4105736"/>
            <a:ext cx="1498413" cy="200634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4793" y="4574531"/>
            <a:ext cx="2209800" cy="2209800"/>
          </a:xfrm>
          <a:prstGeom prst="rect">
            <a:avLst/>
          </a:prstGeom>
        </p:spPr>
      </p:pic>
      <p:sp>
        <p:nvSpPr>
          <p:cNvPr id="6" name="TextBox 5"/>
          <p:cNvSpPr txBox="1"/>
          <p:nvPr/>
        </p:nvSpPr>
        <p:spPr>
          <a:xfrm>
            <a:off x="1884078" y="4266519"/>
            <a:ext cx="3219450" cy="461665"/>
          </a:xfrm>
          <a:prstGeom prst="rect">
            <a:avLst/>
          </a:prstGeom>
          <a:noFill/>
        </p:spPr>
        <p:txBody>
          <a:bodyPr wrap="square" rtlCol="0">
            <a:spAutoFit/>
          </a:bodyPr>
          <a:lstStyle/>
          <a:p>
            <a:pPr algn="ctr"/>
            <a:r>
              <a:rPr lang="en-US" b="1" dirty="0" smtClean="0">
                <a:solidFill>
                  <a:srgbClr val="0070C0"/>
                </a:solidFill>
              </a:rPr>
              <a:t>You have to STUDY</a:t>
            </a:r>
            <a:endParaRPr lang="en-US" b="1" dirty="0">
              <a:solidFill>
                <a:srgbClr val="0070C0"/>
              </a:solidFill>
            </a:endParaRPr>
          </a:p>
        </p:txBody>
      </p:sp>
      <p:pic>
        <p:nvPicPr>
          <p:cNvPr id="8" name="Picture 7"/>
          <p:cNvPicPr>
            <a:picLocks noChangeAspect="1"/>
          </p:cNvPicPr>
          <p:nvPr/>
        </p:nvPicPr>
        <p:blipFill>
          <a:blip r:embed="rId5"/>
          <a:stretch>
            <a:fillRect/>
          </a:stretch>
        </p:blipFill>
        <p:spPr>
          <a:xfrm>
            <a:off x="6073206" y="94308"/>
            <a:ext cx="2790825" cy="1638300"/>
          </a:xfrm>
          <a:prstGeom prst="rect">
            <a:avLst/>
          </a:prstGeom>
        </p:spPr>
      </p:pic>
      <p:pic>
        <p:nvPicPr>
          <p:cNvPr id="9" name="Picture 8"/>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329276">
            <a:off x="6533919" y="1092762"/>
            <a:ext cx="2351548" cy="1175774"/>
          </a:xfrm>
          <a:prstGeom prst="rect">
            <a:avLst/>
          </a:prstGeom>
        </p:spPr>
      </p:pic>
      <p:sp>
        <p:nvSpPr>
          <p:cNvPr id="7" name="TextBox 6"/>
          <p:cNvSpPr txBox="1"/>
          <p:nvPr/>
        </p:nvSpPr>
        <p:spPr>
          <a:xfrm>
            <a:off x="3886200" y="6092938"/>
            <a:ext cx="4235440" cy="769441"/>
          </a:xfrm>
          <a:prstGeom prst="rect">
            <a:avLst/>
          </a:prstGeom>
          <a:noFill/>
        </p:spPr>
        <p:txBody>
          <a:bodyPr wrap="square" rtlCol="0">
            <a:spAutoFit/>
          </a:bodyPr>
          <a:lstStyle/>
          <a:p>
            <a:r>
              <a:rPr lang="en-US" sz="1100" dirty="0"/>
              <a:t>OC 1 Differentiate between direct and indirect channels of distribution OC 2 Identify the channels of distribution members (e.g., manufacturer, wholesaler, retailer) OC 3 Identify the levels of distribution intensity (e.g., exclusive, selective, intensive)</a:t>
            </a:r>
          </a:p>
        </p:txBody>
      </p:sp>
    </p:spTree>
    <p:extLst>
      <p:ext uri="{BB962C8B-B14F-4D97-AF65-F5344CB8AC3E}">
        <p14:creationId xmlns:p14="http://schemas.microsoft.com/office/powerpoint/2010/main" val="1993719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8" name="Text Box 8"/>
          <p:cNvSpPr txBox="1">
            <a:spLocks noChangeArrowheads="1"/>
          </p:cNvSpPr>
          <p:nvPr/>
        </p:nvSpPr>
        <p:spPr bwMode="auto">
          <a:xfrm>
            <a:off x="394951" y="451968"/>
            <a:ext cx="2837645" cy="1145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eaLnBrk="0" hangingPunct="0">
              <a:lnSpc>
                <a:spcPct val="80000"/>
              </a:lnSpc>
            </a:pPr>
            <a:r>
              <a:rPr lang="en-US" altLang="en-US" dirty="0" smtClean="0">
                <a:solidFill>
                  <a:srgbClr val="FF0000"/>
                </a:solidFill>
                <a:latin typeface="Snap ITC" panose="04040A07060A02020202" pitchFamily="82" charset="0"/>
              </a:rPr>
              <a:t>Trucking</a:t>
            </a:r>
          </a:p>
        </p:txBody>
      </p:sp>
      <p:sp>
        <p:nvSpPr>
          <p:cNvPr id="15377" name="Text Box 17"/>
          <p:cNvSpPr txBox="1">
            <a:spLocks noChangeArrowheads="1"/>
          </p:cNvSpPr>
          <p:nvPr/>
        </p:nvSpPr>
        <p:spPr bwMode="auto">
          <a:xfrm>
            <a:off x="676141" y="2577228"/>
            <a:ext cx="67818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850900" indent="-333375" algn="l">
              <a:defRPr sz="2400">
                <a:solidFill>
                  <a:schemeClr val="tx1"/>
                </a:solidFill>
                <a:latin typeface="Times" panose="02020603050405020304" pitchFamily="18" charset="0"/>
              </a:defRPr>
            </a:lvl3pPr>
            <a:lvl4pPr marL="965200"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lvl="1">
              <a:spcAft>
                <a:spcPct val="40000"/>
              </a:spcAft>
            </a:pPr>
            <a:r>
              <a:rPr lang="en-US" altLang="en-US" b="1" u="sng" dirty="0" smtClean="0">
                <a:solidFill>
                  <a:srgbClr val="000000"/>
                </a:solidFill>
                <a:latin typeface="Arial" panose="020B0604020202020204" pitchFamily="34" charset="0"/>
              </a:rPr>
              <a:t>Trucks </a:t>
            </a:r>
            <a:r>
              <a:rPr lang="en-US" altLang="en-US" dirty="0" smtClean="0">
                <a:solidFill>
                  <a:srgbClr val="000000"/>
                </a:solidFill>
                <a:latin typeface="Arial" panose="020B0604020202020204" pitchFamily="34" charset="0"/>
              </a:rPr>
              <a:t>(or motor carriers) are the most frequently used form of transportation. They carry higher-valued products that are expensive to carry in inventory. Businesses use trucks for virtually all </a:t>
            </a:r>
            <a:r>
              <a:rPr lang="en-US" altLang="en-US" b="1" dirty="0" err="1" smtClean="0">
                <a:solidFill>
                  <a:srgbClr val="000000"/>
                </a:solidFill>
                <a:latin typeface="Arial" panose="020B0604020202020204" pitchFamily="34" charset="0"/>
              </a:rPr>
              <a:t>intracity</a:t>
            </a:r>
            <a:r>
              <a:rPr lang="en-US" altLang="en-US" dirty="0" smtClean="0">
                <a:solidFill>
                  <a:srgbClr val="000000"/>
                </a:solidFill>
                <a:latin typeface="Arial" panose="020B0604020202020204" pitchFamily="34" charset="0"/>
              </a:rPr>
              <a:t> (within a city) shipping and for 26 percent of the </a:t>
            </a:r>
            <a:r>
              <a:rPr lang="en-US" altLang="en-US" b="1" dirty="0" smtClean="0">
                <a:solidFill>
                  <a:srgbClr val="000000"/>
                </a:solidFill>
                <a:latin typeface="Arial" panose="020B0604020202020204" pitchFamily="34" charset="0"/>
              </a:rPr>
              <a:t>intercity</a:t>
            </a:r>
            <a:r>
              <a:rPr lang="en-US" altLang="en-US" dirty="0" smtClean="0">
                <a:solidFill>
                  <a:srgbClr val="000000"/>
                </a:solidFill>
                <a:latin typeface="Arial" panose="020B0604020202020204" pitchFamily="34" charset="0"/>
              </a:rPr>
              <a:t> (between cities) freight traffic in the United States.</a:t>
            </a:r>
          </a:p>
        </p:txBody>
      </p:sp>
      <p:pic>
        <p:nvPicPr>
          <p:cNvPr id="2" name="Picture 1"/>
          <p:cNvPicPr>
            <a:picLocks noChangeAspect="1"/>
          </p:cNvPicPr>
          <p:nvPr/>
        </p:nvPicPr>
        <p:blipFill>
          <a:blip r:embed="rId2"/>
          <a:stretch>
            <a:fillRect/>
          </a:stretch>
        </p:blipFill>
        <p:spPr>
          <a:xfrm>
            <a:off x="5257800" y="915988"/>
            <a:ext cx="3352800" cy="1362075"/>
          </a:xfrm>
          <a:prstGeom prst="rect">
            <a:avLst/>
          </a:prstGeom>
        </p:spPr>
      </p:pic>
      <p:sp>
        <p:nvSpPr>
          <p:cNvPr id="10" name="Text Box 8"/>
          <p:cNvSpPr txBox="1">
            <a:spLocks noChangeArrowheads="1"/>
          </p:cNvSpPr>
          <p:nvPr/>
        </p:nvSpPr>
        <p:spPr bwMode="auto">
          <a:xfrm>
            <a:off x="3335628" y="1024497"/>
            <a:ext cx="2025204" cy="39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eaLnBrk="0" hangingPunct="0">
              <a:lnSpc>
                <a:spcPct val="80000"/>
              </a:lnSpc>
            </a:pPr>
            <a:r>
              <a:rPr lang="en-US" altLang="en-US" dirty="0" smtClean="0">
                <a:solidFill>
                  <a:srgbClr val="000000"/>
                </a:solidFill>
                <a:latin typeface="Snap ITC" panose="04040A07060A02020202" pitchFamily="82" charset="0"/>
              </a:rPr>
              <a:t>(Road)</a:t>
            </a:r>
          </a:p>
        </p:txBody>
      </p:sp>
    </p:spTree>
    <p:extLst>
      <p:ext uri="{BB962C8B-B14F-4D97-AF65-F5344CB8AC3E}">
        <p14:creationId xmlns:p14="http://schemas.microsoft.com/office/powerpoint/2010/main" val="2188419248"/>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7"/>
          <p:cNvSpPr txBox="1">
            <a:spLocks noChangeArrowheads="1"/>
          </p:cNvSpPr>
          <p:nvPr/>
        </p:nvSpPr>
        <p:spPr bwMode="auto">
          <a:xfrm>
            <a:off x="1371600" y="2527300"/>
            <a:ext cx="6400800"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747713" indent="-400050" algn="l">
              <a:defRPr sz="2400">
                <a:solidFill>
                  <a:schemeClr val="tx1"/>
                </a:solidFill>
                <a:latin typeface="Times" panose="02020603050405020304" pitchFamily="18" charset="0"/>
              </a:defRPr>
            </a:lvl3pPr>
            <a:lvl4pPr marL="862013"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lvl="1">
              <a:spcAft>
                <a:spcPct val="40000"/>
              </a:spcAft>
            </a:pPr>
            <a:r>
              <a:rPr lang="en-US" altLang="en-US" smtClean="0">
                <a:solidFill>
                  <a:srgbClr val="000000"/>
                </a:solidFill>
                <a:latin typeface="Arial" panose="020B0604020202020204" pitchFamily="34" charset="0"/>
              </a:rPr>
              <a:t>Businesses that use trucks to move their products can use: </a:t>
            </a:r>
          </a:p>
          <a:p>
            <a:pPr lvl="2">
              <a:spcAft>
                <a:spcPct val="40000"/>
              </a:spcAft>
              <a:buClr>
                <a:srgbClr val="007546"/>
              </a:buClr>
              <a:buFont typeface="Webdings" panose="05030102010509060703" pitchFamily="18" charset="2"/>
              <a:buChar char="="/>
            </a:pPr>
            <a:r>
              <a:rPr lang="en-US" altLang="en-US" smtClean="0">
                <a:solidFill>
                  <a:srgbClr val="000000"/>
                </a:solidFill>
                <a:latin typeface="Arial" panose="020B0604020202020204" pitchFamily="34" charset="0"/>
              </a:rPr>
              <a:t>for-hire carriers</a:t>
            </a:r>
          </a:p>
          <a:p>
            <a:pPr lvl="2">
              <a:spcAft>
                <a:spcPct val="40000"/>
              </a:spcAft>
              <a:buClr>
                <a:srgbClr val="007546"/>
              </a:buClr>
              <a:buFont typeface="Webdings" panose="05030102010509060703" pitchFamily="18" charset="2"/>
              <a:buChar char="="/>
            </a:pPr>
            <a:r>
              <a:rPr lang="en-US" altLang="en-US" smtClean="0">
                <a:solidFill>
                  <a:srgbClr val="000000"/>
                </a:solidFill>
                <a:latin typeface="Arial" panose="020B0604020202020204" pitchFamily="34" charset="0"/>
              </a:rPr>
              <a:t>private carriers</a:t>
            </a:r>
          </a:p>
          <a:p>
            <a:pPr lvl="2">
              <a:spcAft>
                <a:spcPct val="40000"/>
              </a:spcAft>
              <a:buClr>
                <a:srgbClr val="007546"/>
              </a:buClr>
              <a:buFont typeface="Webdings" panose="05030102010509060703" pitchFamily="18" charset="2"/>
              <a:buChar char="="/>
            </a:pPr>
            <a:r>
              <a:rPr lang="en-US" altLang="en-US" smtClean="0">
                <a:solidFill>
                  <a:srgbClr val="000000"/>
                </a:solidFill>
                <a:latin typeface="Arial" panose="020B0604020202020204" pitchFamily="34" charset="0"/>
              </a:rPr>
              <a:t>a combination of both </a:t>
            </a:r>
          </a:p>
        </p:txBody>
      </p:sp>
      <p:sp>
        <p:nvSpPr>
          <p:cNvPr id="17416" name="Text Box 8"/>
          <p:cNvSpPr txBox="1">
            <a:spLocks noChangeArrowheads="1"/>
          </p:cNvSpPr>
          <p:nvPr/>
        </p:nvSpPr>
        <p:spPr bwMode="auto">
          <a:xfrm>
            <a:off x="408010" y="1481071"/>
            <a:ext cx="4022322" cy="844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prstTxWarp prst="textPlain">
              <a:avLst/>
            </a:prstTxWarp>
            <a:spAutoFit/>
          </a:bodyPr>
          <a:lstStyle/>
          <a:p>
            <a:pPr eaLnBrk="0" hangingPunct="0">
              <a:lnSpc>
                <a:spcPct val="80000"/>
              </a:lnSpc>
            </a:pPr>
            <a:r>
              <a:rPr lang="en-US" altLang="en-US" dirty="0" smtClean="0">
                <a:solidFill>
                  <a:srgbClr val="FF0000"/>
                </a:solidFill>
                <a:latin typeface="Snap ITC" panose="04040A07060A02020202" pitchFamily="82" charset="0"/>
              </a:rPr>
              <a:t>Types of Carriers</a:t>
            </a:r>
          </a:p>
        </p:txBody>
      </p:sp>
    </p:spTree>
    <p:extLst>
      <p:ext uri="{BB962C8B-B14F-4D97-AF65-F5344CB8AC3E}">
        <p14:creationId xmlns:p14="http://schemas.microsoft.com/office/powerpoint/2010/main" val="2475374946"/>
      </p:ext>
    </p:extLst>
  </p:cSld>
  <p:clrMapOvr>
    <a:masterClrMapping/>
  </p:clrMapOvr>
  <p:transition>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 Box 7"/>
          <p:cNvSpPr txBox="1">
            <a:spLocks noChangeArrowheads="1"/>
          </p:cNvSpPr>
          <p:nvPr/>
        </p:nvSpPr>
        <p:spPr bwMode="auto">
          <a:xfrm>
            <a:off x="843566" y="1008465"/>
            <a:ext cx="6629400" cy="4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747713" indent="-339725" algn="l">
              <a:defRPr sz="2400">
                <a:solidFill>
                  <a:schemeClr val="tx1"/>
                </a:solidFill>
                <a:latin typeface="Times" panose="02020603050405020304" pitchFamily="18" charset="0"/>
              </a:defRPr>
            </a:lvl3pPr>
            <a:lvl4pPr marL="965200"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lvl="1">
              <a:spcAft>
                <a:spcPct val="40000"/>
              </a:spcAft>
            </a:pPr>
            <a:r>
              <a:rPr lang="en-US" altLang="en-US" dirty="0" smtClean="0">
                <a:solidFill>
                  <a:srgbClr val="000000"/>
                </a:solidFill>
                <a:latin typeface="Arial" panose="020B0604020202020204" pitchFamily="34" charset="0"/>
              </a:rPr>
              <a:t>For-hire carriers include common carriers and contract carriers.</a:t>
            </a:r>
          </a:p>
          <a:p>
            <a:pPr lvl="2">
              <a:spcAft>
                <a:spcPct val="40000"/>
              </a:spcAft>
              <a:buClr>
                <a:srgbClr val="007546"/>
              </a:buClr>
              <a:buFont typeface="Webdings" panose="05030102010509060703" pitchFamily="18" charset="2"/>
              <a:buChar char="="/>
            </a:pPr>
            <a:r>
              <a:rPr lang="en-US" altLang="en-US" b="1" dirty="0" smtClean="0">
                <a:solidFill>
                  <a:srgbClr val="000000"/>
                </a:solidFill>
                <a:latin typeface="Arial" panose="020B0604020202020204" pitchFamily="34" charset="0"/>
              </a:rPr>
              <a:t>Common carriers </a:t>
            </a:r>
            <a:r>
              <a:rPr lang="en-US" altLang="en-US" dirty="0" smtClean="0">
                <a:solidFill>
                  <a:srgbClr val="000000"/>
                </a:solidFill>
                <a:latin typeface="Arial" panose="020B0604020202020204" pitchFamily="34" charset="0"/>
              </a:rPr>
              <a:t>provide transportation services to any business in its operating area for a fee.</a:t>
            </a:r>
          </a:p>
          <a:p>
            <a:pPr lvl="2">
              <a:spcAft>
                <a:spcPct val="4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A </a:t>
            </a:r>
            <a:r>
              <a:rPr lang="en-US" altLang="en-US" b="1" dirty="0" smtClean="0">
                <a:solidFill>
                  <a:srgbClr val="000000"/>
                </a:solidFill>
                <a:latin typeface="Arial" panose="020B0604020202020204" pitchFamily="34" charset="0"/>
              </a:rPr>
              <a:t>contract carrier </a:t>
            </a:r>
            <a:r>
              <a:rPr lang="en-US" altLang="en-US" dirty="0" smtClean="0">
                <a:solidFill>
                  <a:srgbClr val="000000"/>
                </a:solidFill>
                <a:latin typeface="Arial" panose="020B0604020202020204" pitchFamily="34" charset="0"/>
              </a:rPr>
              <a:t>provides equipment and drivers for specific routes, according to agreements with the shipper.</a:t>
            </a:r>
          </a:p>
          <a:p>
            <a:pPr lvl="2">
              <a:spcAft>
                <a:spcPct val="40000"/>
              </a:spcAft>
              <a:buClr>
                <a:srgbClr val="007546"/>
              </a:buClr>
              <a:buFont typeface="Webdings" panose="05030102010509060703" pitchFamily="18" charset="2"/>
              <a:buChar char="="/>
            </a:pPr>
            <a:r>
              <a:rPr lang="en-US" altLang="en-US" b="1" dirty="0" smtClean="0">
                <a:solidFill>
                  <a:srgbClr val="000000"/>
                </a:solidFill>
                <a:latin typeface="Arial" panose="020B0604020202020204" pitchFamily="34" charset="0"/>
              </a:rPr>
              <a:t>Private carriers </a:t>
            </a:r>
            <a:r>
              <a:rPr lang="en-US" altLang="en-US" dirty="0" smtClean="0">
                <a:solidFill>
                  <a:srgbClr val="000000"/>
                </a:solidFill>
                <a:latin typeface="Arial" panose="020B0604020202020204" pitchFamily="34" charset="0"/>
              </a:rPr>
              <a:t>transport goods for an individual business. </a:t>
            </a:r>
          </a:p>
        </p:txBody>
      </p:sp>
      <p:sp>
        <p:nvSpPr>
          <p:cNvPr id="18440" name="Text Box 8"/>
          <p:cNvSpPr txBox="1">
            <a:spLocks noChangeArrowheads="1"/>
          </p:cNvSpPr>
          <p:nvPr/>
        </p:nvSpPr>
        <p:spPr bwMode="auto">
          <a:xfrm>
            <a:off x="211651" y="155754"/>
            <a:ext cx="3043238"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80000"/>
              </a:lnSpc>
            </a:pPr>
            <a:r>
              <a:rPr lang="en-US" altLang="en-US" dirty="0" smtClean="0">
                <a:solidFill>
                  <a:srgbClr val="FF0000"/>
                </a:solidFill>
                <a:latin typeface="Arial Black" panose="020B0A04020102020204" pitchFamily="34" charset="0"/>
              </a:rPr>
              <a:t>Types of Carriers</a:t>
            </a:r>
          </a:p>
        </p:txBody>
      </p:sp>
    </p:spTree>
    <p:extLst>
      <p:ext uri="{BB962C8B-B14F-4D97-AF65-F5344CB8AC3E}">
        <p14:creationId xmlns:p14="http://schemas.microsoft.com/office/powerpoint/2010/main" val="486481866"/>
      </p:ext>
    </p:extLst>
  </p:cSld>
  <p:clrMapOvr>
    <a:masterClrMapping/>
  </p:clrMapOvr>
  <p:transition>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2" name="Text Box 6"/>
          <p:cNvSpPr txBox="1">
            <a:spLocks noChangeArrowheads="1"/>
          </p:cNvSpPr>
          <p:nvPr/>
        </p:nvSpPr>
        <p:spPr bwMode="auto">
          <a:xfrm>
            <a:off x="583842" y="2318936"/>
            <a:ext cx="6400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449263" algn="l">
              <a:defRPr sz="2400">
                <a:solidFill>
                  <a:schemeClr val="tx1"/>
                </a:solidFill>
                <a:latin typeface="Times" panose="02020603050405020304" pitchFamily="18" charset="0"/>
              </a:defRPr>
            </a:lvl3pPr>
            <a:lvl4pPr marL="563563"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0" hangingPunct="0"/>
            <a:r>
              <a:rPr lang="en-US" altLang="en-US" b="1" dirty="0" smtClean="0">
                <a:solidFill>
                  <a:srgbClr val="000000"/>
                </a:solidFill>
                <a:latin typeface="Arial" panose="020B0604020202020204" pitchFamily="34" charset="0"/>
              </a:rPr>
              <a:t>Exempt carriers</a:t>
            </a:r>
            <a:r>
              <a:rPr lang="en-US" altLang="en-US" dirty="0" smtClean="0">
                <a:solidFill>
                  <a:srgbClr val="000000"/>
                </a:solidFill>
                <a:latin typeface="Arial" panose="020B0604020202020204" pitchFamily="34" charset="0"/>
              </a:rPr>
              <a:t>, which commonly carry agricultural products, are free from direct regulation of rates and operating procedures. Exempt carrier status can also be granted </a:t>
            </a:r>
            <a:br>
              <a:rPr lang="en-US" altLang="en-US" dirty="0" smtClean="0">
                <a:solidFill>
                  <a:srgbClr val="000000"/>
                </a:solidFill>
                <a:latin typeface="Arial" panose="020B0604020202020204" pitchFamily="34" charset="0"/>
              </a:rPr>
            </a:br>
            <a:r>
              <a:rPr lang="en-US" altLang="en-US" dirty="0" smtClean="0">
                <a:solidFill>
                  <a:srgbClr val="000000"/>
                </a:solidFill>
                <a:latin typeface="Arial" panose="020B0604020202020204" pitchFamily="34" charset="0"/>
              </a:rPr>
              <a:t>to local transportation firms that make </a:t>
            </a:r>
            <a:br>
              <a:rPr lang="en-US" altLang="en-US" dirty="0" smtClean="0">
                <a:solidFill>
                  <a:srgbClr val="000000"/>
                </a:solidFill>
                <a:latin typeface="Arial" panose="020B0604020202020204" pitchFamily="34" charset="0"/>
              </a:rPr>
            </a:br>
            <a:r>
              <a:rPr lang="en-US" altLang="en-US" dirty="0" smtClean="0">
                <a:solidFill>
                  <a:srgbClr val="000000"/>
                </a:solidFill>
                <a:latin typeface="Arial" panose="020B0604020202020204" pitchFamily="34" charset="0"/>
              </a:rPr>
              <a:t>short-distance deliveries within specified trading areas in cities.</a:t>
            </a:r>
          </a:p>
        </p:txBody>
      </p:sp>
      <p:pic>
        <p:nvPicPr>
          <p:cNvPr id="3" name="Picture 2"/>
          <p:cNvPicPr>
            <a:picLocks noChangeAspect="1"/>
          </p:cNvPicPr>
          <p:nvPr/>
        </p:nvPicPr>
        <p:blipFill>
          <a:blip r:embed="rId2"/>
          <a:stretch>
            <a:fillRect/>
          </a:stretch>
        </p:blipFill>
        <p:spPr>
          <a:xfrm>
            <a:off x="6083321" y="456261"/>
            <a:ext cx="2695575" cy="1695450"/>
          </a:xfrm>
          <a:prstGeom prst="rect">
            <a:avLst/>
          </a:prstGeom>
          <a:ln>
            <a:noFill/>
          </a:ln>
          <a:effectLst>
            <a:outerShdw blurRad="292100" dist="139700" dir="2700000" algn="tl" rotWithShape="0">
              <a:srgbClr val="333333">
                <a:alpha val="65000"/>
              </a:srgbClr>
            </a:outerShdw>
          </a:effectLst>
        </p:spPr>
      </p:pic>
      <p:pic>
        <p:nvPicPr>
          <p:cNvPr id="126988" name="Picture 12" descr="Image result for exempt carri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842" y="465786"/>
            <a:ext cx="2724150"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30755425"/>
      </p:ext>
    </p:extLst>
  </p:cSld>
  <p:clrMapOvr>
    <a:masterClrMapping/>
  </p:clrMapOvr>
  <p:transition>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6" name="Text Box 6"/>
          <p:cNvSpPr txBox="1">
            <a:spLocks noChangeArrowheads="1"/>
          </p:cNvSpPr>
          <p:nvPr/>
        </p:nvSpPr>
        <p:spPr bwMode="auto">
          <a:xfrm>
            <a:off x="1627031" y="1979859"/>
            <a:ext cx="58674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449263" algn="l">
              <a:defRPr sz="2400">
                <a:solidFill>
                  <a:schemeClr val="tx1"/>
                </a:solidFill>
                <a:latin typeface="Times" panose="02020603050405020304" pitchFamily="18" charset="0"/>
              </a:defRPr>
            </a:lvl3pPr>
            <a:lvl4pPr marL="563563"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0" hangingPunct="0"/>
            <a:r>
              <a:rPr lang="en-US" altLang="en-US" dirty="0" smtClean="0">
                <a:solidFill>
                  <a:srgbClr val="000000"/>
                </a:solidFill>
                <a:latin typeface="Arial" panose="020B0604020202020204" pitchFamily="34" charset="0"/>
              </a:rPr>
              <a:t>Trains transport nearly 38 percent of the total intercity </a:t>
            </a:r>
            <a:r>
              <a:rPr lang="en-US" altLang="en-US" b="1" dirty="0" smtClean="0">
                <a:solidFill>
                  <a:srgbClr val="000000"/>
                </a:solidFill>
                <a:latin typeface="Arial" panose="020B0604020202020204" pitchFamily="34" charset="0"/>
              </a:rPr>
              <a:t>ton-miles</a:t>
            </a:r>
            <a:r>
              <a:rPr lang="en-US" altLang="en-US" dirty="0" smtClean="0">
                <a:solidFill>
                  <a:srgbClr val="000000"/>
                </a:solidFill>
                <a:latin typeface="Arial" panose="020B0604020202020204" pitchFamily="34" charset="0"/>
              </a:rPr>
              <a:t> (the movement of one ton of freight one mile) of freight. Trains are important for moving heavy and bulky freight, such as coal, steel, lumber, chemicals, grain, farm equipment, and automobiles, over long distances.</a:t>
            </a:r>
          </a:p>
        </p:txBody>
      </p:sp>
      <p:sp>
        <p:nvSpPr>
          <p:cNvPr id="133127" name="Text Box 7"/>
          <p:cNvSpPr txBox="1">
            <a:spLocks noChangeArrowheads="1"/>
          </p:cNvSpPr>
          <p:nvPr/>
        </p:nvSpPr>
        <p:spPr bwMode="auto">
          <a:xfrm>
            <a:off x="314682" y="529241"/>
            <a:ext cx="4051255" cy="926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eaLnBrk="0" hangingPunct="0">
              <a:lnSpc>
                <a:spcPct val="80000"/>
              </a:lnSpc>
            </a:pPr>
            <a:r>
              <a:rPr lang="en-US" altLang="en-US" smtClean="0">
                <a:solidFill>
                  <a:srgbClr val="FF0000"/>
                </a:solidFill>
                <a:latin typeface="Snap ITC" panose="04040A07060A02020202" pitchFamily="82" charset="0"/>
              </a:rPr>
              <a:t>Rail Transportation</a:t>
            </a:r>
          </a:p>
        </p:txBody>
      </p:sp>
      <p:pic>
        <p:nvPicPr>
          <p:cNvPr id="2" name="Picture 1"/>
          <p:cNvPicPr>
            <a:picLocks noChangeAspect="1"/>
          </p:cNvPicPr>
          <p:nvPr/>
        </p:nvPicPr>
        <p:blipFill>
          <a:blip r:embed="rId2"/>
          <a:stretch>
            <a:fillRect/>
          </a:stretch>
        </p:blipFill>
        <p:spPr>
          <a:xfrm>
            <a:off x="5693267" y="4959976"/>
            <a:ext cx="2857500" cy="1600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p:cNvPicPr>
            <a:picLocks noChangeAspect="1"/>
          </p:cNvPicPr>
          <p:nvPr/>
        </p:nvPicPr>
        <p:blipFill>
          <a:blip r:embed="rId3"/>
          <a:stretch>
            <a:fillRect/>
          </a:stretch>
        </p:blipFill>
        <p:spPr>
          <a:xfrm>
            <a:off x="636632" y="4959976"/>
            <a:ext cx="2847975" cy="1600200"/>
          </a:xfrm>
          <a:prstGeom prst="rect">
            <a:avLst/>
          </a:prstGeom>
        </p:spPr>
      </p:pic>
    </p:spTree>
    <p:extLst>
      <p:ext uri="{BB962C8B-B14F-4D97-AF65-F5344CB8AC3E}">
        <p14:creationId xmlns:p14="http://schemas.microsoft.com/office/powerpoint/2010/main" val="271401506"/>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6" name="Text Box 6"/>
          <p:cNvSpPr txBox="1">
            <a:spLocks noChangeArrowheads="1"/>
          </p:cNvSpPr>
          <p:nvPr/>
        </p:nvSpPr>
        <p:spPr bwMode="auto">
          <a:xfrm>
            <a:off x="1524000" y="2576513"/>
            <a:ext cx="5715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806450" indent="-357188" algn="l">
              <a:defRPr sz="2400">
                <a:solidFill>
                  <a:schemeClr val="tx1"/>
                </a:solidFill>
                <a:latin typeface="Times" panose="02020603050405020304" pitchFamily="18" charset="0"/>
              </a:defRPr>
            </a:lvl3pPr>
            <a:lvl4pPr marL="920750"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0" hangingPunct="0"/>
            <a:r>
              <a:rPr lang="en-US" altLang="en-US" smtClean="0">
                <a:solidFill>
                  <a:srgbClr val="000000"/>
                </a:solidFill>
                <a:latin typeface="Arial" panose="020B0604020202020204" pitchFamily="34" charset="0"/>
              </a:rPr>
              <a:t>Shipment over water is one of the oldest methods of transporting merchandise. The United States Maritime Commission regulates U.S. water transportation.</a:t>
            </a:r>
          </a:p>
        </p:txBody>
      </p:sp>
      <p:sp>
        <p:nvSpPr>
          <p:cNvPr id="138247" name="Text Box 7"/>
          <p:cNvSpPr txBox="1">
            <a:spLocks noChangeArrowheads="1"/>
          </p:cNvSpPr>
          <p:nvPr/>
        </p:nvSpPr>
        <p:spPr bwMode="auto">
          <a:xfrm>
            <a:off x="232401" y="1558344"/>
            <a:ext cx="4378236" cy="73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prstTxWarp prst="textPlain">
              <a:avLst/>
            </a:prstTxWarp>
            <a:spAutoFit/>
          </a:bodyPr>
          <a:lstStyle/>
          <a:p>
            <a:pPr eaLnBrk="0" hangingPunct="0">
              <a:lnSpc>
                <a:spcPct val="80000"/>
              </a:lnSpc>
            </a:pPr>
            <a:r>
              <a:rPr lang="en-US" altLang="en-US" dirty="0" smtClean="0">
                <a:solidFill>
                  <a:srgbClr val="FF0000"/>
                </a:solidFill>
                <a:latin typeface="Snap ITC" panose="04040A07060A02020202" pitchFamily="82" charset="0"/>
              </a:rPr>
              <a:t>Water Transportation</a:t>
            </a:r>
          </a:p>
        </p:txBody>
      </p:sp>
      <p:pic>
        <p:nvPicPr>
          <p:cNvPr id="2" name="Picture 1"/>
          <p:cNvPicPr>
            <a:picLocks noChangeAspect="1"/>
          </p:cNvPicPr>
          <p:nvPr/>
        </p:nvPicPr>
        <p:blipFill>
          <a:blip r:embed="rId2"/>
          <a:stretch>
            <a:fillRect/>
          </a:stretch>
        </p:blipFill>
        <p:spPr>
          <a:xfrm>
            <a:off x="5929312" y="4595165"/>
            <a:ext cx="2619375" cy="17430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71440811"/>
      </p:ext>
    </p:extLst>
  </p:cSld>
  <p:clrMapOvr>
    <a:masterClrMapping/>
  </p:clrMapOvr>
  <p:transition>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2" name="Text Box 6"/>
          <p:cNvSpPr txBox="1">
            <a:spLocks noChangeArrowheads="1"/>
          </p:cNvSpPr>
          <p:nvPr/>
        </p:nvSpPr>
        <p:spPr bwMode="auto">
          <a:xfrm>
            <a:off x="1524000" y="2593975"/>
            <a:ext cx="62484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806450" indent="-357188" algn="l">
              <a:defRPr sz="2400">
                <a:solidFill>
                  <a:schemeClr val="tx1"/>
                </a:solidFill>
                <a:latin typeface="Times" panose="02020603050405020304" pitchFamily="18" charset="0"/>
              </a:defRPr>
            </a:lvl3pPr>
            <a:lvl4pPr marL="920750"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0" hangingPunct="0"/>
            <a:r>
              <a:rPr lang="en-US" altLang="en-US" smtClean="0">
                <a:solidFill>
                  <a:srgbClr val="000000"/>
                </a:solidFill>
                <a:latin typeface="Arial" panose="020B0604020202020204" pitchFamily="34" charset="0"/>
              </a:rPr>
              <a:t>Pipelines are normally owned by the company using them, so they are usually considered private carriers. There are more than 200,000 miles of pipelines in the United States. Pipelines are most frequently used </a:t>
            </a:r>
            <a:br>
              <a:rPr lang="en-US" altLang="en-US" smtClean="0">
                <a:solidFill>
                  <a:srgbClr val="000000"/>
                </a:solidFill>
                <a:latin typeface="Arial" panose="020B0604020202020204" pitchFamily="34" charset="0"/>
              </a:rPr>
            </a:br>
            <a:r>
              <a:rPr lang="en-US" altLang="en-US" smtClean="0">
                <a:solidFill>
                  <a:srgbClr val="000000"/>
                </a:solidFill>
                <a:latin typeface="Arial" panose="020B0604020202020204" pitchFamily="34" charset="0"/>
              </a:rPr>
              <a:t>to transport oil and natural gas.</a:t>
            </a:r>
          </a:p>
        </p:txBody>
      </p:sp>
      <p:sp>
        <p:nvSpPr>
          <p:cNvPr id="142343" name="Text Box 7"/>
          <p:cNvSpPr txBox="1">
            <a:spLocks noChangeArrowheads="1"/>
          </p:cNvSpPr>
          <p:nvPr/>
        </p:nvSpPr>
        <p:spPr bwMode="auto">
          <a:xfrm>
            <a:off x="494987" y="1738648"/>
            <a:ext cx="2557306" cy="616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eaLnBrk="0" hangingPunct="0">
              <a:lnSpc>
                <a:spcPct val="80000"/>
              </a:lnSpc>
            </a:pPr>
            <a:r>
              <a:rPr lang="en-US" altLang="en-US" smtClean="0">
                <a:solidFill>
                  <a:srgbClr val="FF0000"/>
                </a:solidFill>
                <a:latin typeface="Snap ITC" panose="04040A07060A02020202" pitchFamily="82" charset="0"/>
              </a:rPr>
              <a:t>Pipelines</a:t>
            </a:r>
          </a:p>
        </p:txBody>
      </p:sp>
      <p:pic>
        <p:nvPicPr>
          <p:cNvPr id="2" name="Picture 1"/>
          <p:cNvPicPr>
            <a:picLocks noChangeAspect="1"/>
          </p:cNvPicPr>
          <p:nvPr/>
        </p:nvPicPr>
        <p:blipFill>
          <a:blip r:embed="rId2"/>
          <a:stretch>
            <a:fillRect/>
          </a:stretch>
        </p:blipFill>
        <p:spPr>
          <a:xfrm>
            <a:off x="5863844" y="303816"/>
            <a:ext cx="2619375" cy="1743075"/>
          </a:xfrm>
          <a:prstGeom prst="rect">
            <a:avLst/>
          </a:prstGeom>
        </p:spPr>
      </p:pic>
    </p:spTree>
    <p:extLst>
      <p:ext uri="{BB962C8B-B14F-4D97-AF65-F5344CB8AC3E}">
        <p14:creationId xmlns:p14="http://schemas.microsoft.com/office/powerpoint/2010/main" val="157192124"/>
      </p:ext>
    </p:extLst>
  </p:cSld>
  <p:clrMapOvr>
    <a:masterClrMapping/>
  </p:clrMapOvr>
  <p:transition>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90" name="Text Box 6"/>
          <p:cNvSpPr txBox="1">
            <a:spLocks noChangeArrowheads="1"/>
          </p:cNvSpPr>
          <p:nvPr/>
        </p:nvSpPr>
        <p:spPr bwMode="auto">
          <a:xfrm>
            <a:off x="1371600" y="2514600"/>
            <a:ext cx="62484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806450" indent="-357188" algn="l">
              <a:defRPr sz="2400">
                <a:solidFill>
                  <a:schemeClr val="tx1"/>
                </a:solidFill>
                <a:latin typeface="Times" panose="02020603050405020304" pitchFamily="18" charset="0"/>
              </a:defRPr>
            </a:lvl3pPr>
            <a:lvl4pPr marL="920750"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lvl="1">
              <a:lnSpc>
                <a:spcPct val="90000"/>
              </a:lnSpc>
              <a:spcAft>
                <a:spcPct val="40000"/>
              </a:spcAft>
            </a:pPr>
            <a:r>
              <a:rPr lang="en-US" altLang="en-US" dirty="0" smtClean="0">
                <a:solidFill>
                  <a:srgbClr val="000000"/>
                </a:solidFill>
                <a:latin typeface="Arial" panose="020B0604020202020204" pitchFamily="34" charset="0"/>
              </a:rPr>
              <a:t>Currently, air transportation is less than </a:t>
            </a:r>
            <a:br>
              <a:rPr lang="en-US" altLang="en-US" dirty="0" smtClean="0">
                <a:solidFill>
                  <a:srgbClr val="000000"/>
                </a:solidFill>
                <a:latin typeface="Arial" panose="020B0604020202020204" pitchFamily="34" charset="0"/>
              </a:rPr>
            </a:br>
            <a:r>
              <a:rPr lang="en-US" altLang="en-US" dirty="0" smtClean="0">
                <a:solidFill>
                  <a:srgbClr val="000000"/>
                </a:solidFill>
                <a:latin typeface="Arial" panose="020B0604020202020204" pitchFamily="34" charset="0"/>
              </a:rPr>
              <a:t>1 percent of the total ton-miles of freight shipped. Items shipped by air include:</a:t>
            </a:r>
          </a:p>
          <a:p>
            <a:pPr lvl="2">
              <a:lnSpc>
                <a:spcPct val="90000"/>
              </a:lnSpc>
              <a:spcAft>
                <a:spcPct val="4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overnight mail </a:t>
            </a:r>
          </a:p>
          <a:p>
            <a:pPr lvl="2">
              <a:lnSpc>
                <a:spcPct val="90000"/>
              </a:lnSpc>
              <a:spcAft>
                <a:spcPct val="4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emergency parts</a:t>
            </a:r>
          </a:p>
          <a:p>
            <a:pPr lvl="2">
              <a:lnSpc>
                <a:spcPct val="90000"/>
              </a:lnSpc>
              <a:spcAft>
                <a:spcPct val="4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precisions instruments</a:t>
            </a:r>
          </a:p>
          <a:p>
            <a:pPr lvl="2">
              <a:lnSpc>
                <a:spcPct val="90000"/>
              </a:lnSpc>
              <a:spcAft>
                <a:spcPct val="4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medicines</a:t>
            </a:r>
          </a:p>
          <a:p>
            <a:pPr lvl="2">
              <a:lnSpc>
                <a:spcPct val="90000"/>
              </a:lnSpc>
              <a:spcAft>
                <a:spcPct val="4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perishable food products </a:t>
            </a:r>
          </a:p>
        </p:txBody>
      </p:sp>
      <p:sp>
        <p:nvSpPr>
          <p:cNvPr id="144391" name="Text Box 7"/>
          <p:cNvSpPr txBox="1">
            <a:spLocks noChangeArrowheads="1"/>
          </p:cNvSpPr>
          <p:nvPr/>
        </p:nvSpPr>
        <p:spPr bwMode="auto">
          <a:xfrm>
            <a:off x="386367" y="1777285"/>
            <a:ext cx="4045934" cy="73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eaLnBrk="0" hangingPunct="0">
              <a:lnSpc>
                <a:spcPct val="80000"/>
              </a:lnSpc>
            </a:pPr>
            <a:r>
              <a:rPr lang="en-US" altLang="en-US" dirty="0" smtClean="0">
                <a:solidFill>
                  <a:srgbClr val="FF0000"/>
                </a:solidFill>
                <a:latin typeface="Snap ITC" panose="04040A07060A02020202" pitchFamily="82" charset="0"/>
              </a:rPr>
              <a:t>Air Transportation</a:t>
            </a:r>
          </a:p>
        </p:txBody>
      </p:sp>
      <p:pic>
        <p:nvPicPr>
          <p:cNvPr id="2" name="Picture 1"/>
          <p:cNvPicPr>
            <a:picLocks noChangeAspect="1"/>
          </p:cNvPicPr>
          <p:nvPr/>
        </p:nvPicPr>
        <p:blipFill>
          <a:blip r:embed="rId2"/>
          <a:stretch>
            <a:fillRect/>
          </a:stretch>
        </p:blipFill>
        <p:spPr>
          <a:xfrm>
            <a:off x="6653782" y="488995"/>
            <a:ext cx="1932435" cy="1288290"/>
          </a:xfrm>
          <a:prstGeom prst="rect">
            <a:avLst/>
          </a:prstGeom>
        </p:spPr>
      </p:pic>
    </p:spTree>
    <p:extLst>
      <p:ext uri="{BB962C8B-B14F-4D97-AF65-F5344CB8AC3E}">
        <p14:creationId xmlns:p14="http://schemas.microsoft.com/office/powerpoint/2010/main" val="1012928525"/>
      </p:ext>
    </p:extLst>
  </p:cSld>
  <p:clrMapOvr>
    <a:masterClrMapping/>
  </p:clrMapOvr>
  <p:transition>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8" name="Text Box 6"/>
          <p:cNvSpPr txBox="1">
            <a:spLocks noChangeArrowheads="1"/>
          </p:cNvSpPr>
          <p:nvPr/>
        </p:nvSpPr>
        <p:spPr bwMode="auto">
          <a:xfrm>
            <a:off x="4762500" y="3048000"/>
            <a:ext cx="3733800" cy="204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806450" indent="-357188" algn="l">
              <a:defRPr sz="2400">
                <a:solidFill>
                  <a:schemeClr val="tx1"/>
                </a:solidFill>
                <a:latin typeface="Times" panose="02020603050405020304" pitchFamily="18" charset="0"/>
              </a:defRPr>
            </a:lvl3pPr>
            <a:lvl4pPr marL="920750"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lvl="1">
              <a:spcAft>
                <a:spcPct val="40000"/>
              </a:spcAft>
            </a:pPr>
            <a:r>
              <a:rPr lang="en-US" altLang="en-US" sz="2000" smtClean="0">
                <a:solidFill>
                  <a:srgbClr val="000000"/>
                </a:solidFill>
                <a:latin typeface="Arial" panose="020B0604020202020204" pitchFamily="34" charset="0"/>
              </a:rPr>
              <a:t>The chart shows the amount of freight in ton miles shipped by each form of transportation. Why is the percentage spent on airlines small in relation to other types of transportation?</a:t>
            </a:r>
            <a:r>
              <a:rPr lang="en-US" altLang="en-US" sz="2000" i="1" smtClean="0">
                <a:solidFill>
                  <a:srgbClr val="000000"/>
                </a:solidFill>
                <a:latin typeface="Arial" panose="020B0604020202020204" pitchFamily="34" charset="0"/>
              </a:rPr>
              <a:t> </a:t>
            </a:r>
          </a:p>
        </p:txBody>
      </p:sp>
      <p:sp>
        <p:nvSpPr>
          <p:cNvPr id="146439" name="Text Box 7"/>
          <p:cNvSpPr txBox="1">
            <a:spLocks noChangeArrowheads="1"/>
          </p:cNvSpPr>
          <p:nvPr/>
        </p:nvSpPr>
        <p:spPr bwMode="auto">
          <a:xfrm>
            <a:off x="353320" y="400452"/>
            <a:ext cx="4859338"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lnSpc>
                <a:spcPct val="80000"/>
              </a:lnSpc>
            </a:pPr>
            <a:r>
              <a:rPr lang="en-US" altLang="en-US" dirty="0" smtClean="0">
                <a:solidFill>
                  <a:srgbClr val="FF0000"/>
                </a:solidFill>
                <a:latin typeface="Arial Black" panose="020B0A04020102020204" pitchFamily="34" charset="0"/>
              </a:rPr>
              <a:t>The Importance and Size of </a:t>
            </a:r>
            <a:br>
              <a:rPr lang="en-US" altLang="en-US" dirty="0" smtClean="0">
                <a:solidFill>
                  <a:srgbClr val="FF0000"/>
                </a:solidFill>
                <a:latin typeface="Arial Black" panose="020B0A04020102020204" pitchFamily="34" charset="0"/>
              </a:rPr>
            </a:br>
            <a:r>
              <a:rPr lang="en-US" altLang="en-US" dirty="0" smtClean="0">
                <a:solidFill>
                  <a:srgbClr val="FF0000"/>
                </a:solidFill>
                <a:latin typeface="Arial Black" panose="020B0A04020102020204" pitchFamily="34" charset="0"/>
              </a:rPr>
              <a:t>   Transportation Systems</a:t>
            </a:r>
          </a:p>
        </p:txBody>
      </p:sp>
      <p:pic>
        <p:nvPicPr>
          <p:cNvPr id="146440"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191" y="1622738"/>
            <a:ext cx="4046302" cy="4127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138124"/>
      </p:ext>
    </p:extLst>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7" name="Text Box 13"/>
          <p:cNvSpPr txBox="1">
            <a:spLocks noChangeArrowheads="1"/>
          </p:cNvSpPr>
          <p:nvPr/>
        </p:nvSpPr>
        <p:spPr bwMode="auto">
          <a:xfrm>
            <a:off x="334849" y="206061"/>
            <a:ext cx="4430333" cy="669701"/>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prstTxWarp prst="textPlain">
              <a:avLst/>
            </a:prstTxWarp>
            <a:spAutoFit/>
          </a:bodyPr>
          <a:lstStyle/>
          <a:p>
            <a:pPr eaLnBrk="0" hangingPunct="0"/>
            <a:r>
              <a:rPr lang="en-US" altLang="en-US" sz="2800" b="1" dirty="0" smtClean="0">
                <a:ln w="12700">
                  <a:solidFill>
                    <a:srgbClr val="000000">
                      <a:lumMod val="75000"/>
                    </a:srgbClr>
                  </a:solidFill>
                  <a:prstDash val="solid"/>
                </a:ln>
                <a:pattFill prst="dkUpDiag">
                  <a:fgClr>
                    <a:srgbClr val="000000"/>
                  </a:fgClr>
                  <a:bgClr>
                    <a:srgbClr val="000000">
                      <a:lumMod val="20000"/>
                      <a:lumOff val="80000"/>
                    </a:srgbClr>
                  </a:bgClr>
                </a:pattFill>
                <a:effectLst>
                  <a:outerShdw dist="38100" dir="2640000" algn="bl" rotWithShape="0">
                    <a:srgbClr val="000000">
                      <a:lumMod val="75000"/>
                    </a:srgbClr>
                  </a:outerShdw>
                </a:effectLst>
                <a:latin typeface="Snap ITC" panose="04040A07060A02020202" pitchFamily="82" charset="0"/>
              </a:rPr>
              <a:t>A</a:t>
            </a:r>
            <a:r>
              <a:rPr lang="en-US" altLang="en-US" b="1" dirty="0" smtClean="0">
                <a:ln w="12700">
                  <a:solidFill>
                    <a:srgbClr val="000000">
                      <a:lumMod val="75000"/>
                    </a:srgbClr>
                  </a:solidFill>
                  <a:prstDash val="solid"/>
                </a:ln>
                <a:pattFill prst="dkUpDiag">
                  <a:fgClr>
                    <a:srgbClr val="000000"/>
                  </a:fgClr>
                  <a:bgClr>
                    <a:srgbClr val="000000">
                      <a:lumMod val="20000"/>
                      <a:lumOff val="80000"/>
                    </a:srgbClr>
                  </a:bgClr>
                </a:pattFill>
                <a:effectLst>
                  <a:outerShdw dist="38100" dir="2640000" algn="bl" rotWithShape="0">
                    <a:srgbClr val="000000">
                      <a:lumMod val="75000"/>
                    </a:srgbClr>
                  </a:outerShdw>
                </a:effectLst>
                <a:latin typeface="Snap ITC" panose="04040A07060A02020202" pitchFamily="82" charset="0"/>
              </a:rPr>
              <a:t>SSESSMENT</a:t>
            </a:r>
          </a:p>
        </p:txBody>
      </p:sp>
      <p:sp>
        <p:nvSpPr>
          <p:cNvPr id="21518" name="Text Box 14"/>
          <p:cNvSpPr txBox="1">
            <a:spLocks noChangeArrowheads="1"/>
          </p:cNvSpPr>
          <p:nvPr/>
        </p:nvSpPr>
        <p:spPr bwMode="auto">
          <a:xfrm>
            <a:off x="4765182" y="593087"/>
            <a:ext cx="4353060" cy="56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eaLnBrk="0" hangingPunct="0">
              <a:lnSpc>
                <a:spcPct val="85000"/>
              </a:lnSpc>
            </a:pPr>
            <a:r>
              <a:rPr lang="en-US" altLang="en-US" sz="2800" b="1" dirty="0" smtClean="0">
                <a:solidFill>
                  <a:srgbClr val="FF0000"/>
                </a:solidFill>
                <a:latin typeface="Bernard MT Condensed" panose="02050806060905020404" pitchFamily="18" charset="0"/>
              </a:rPr>
              <a:t>Reviewing Key Terms and Concepts</a:t>
            </a:r>
          </a:p>
        </p:txBody>
      </p:sp>
      <p:sp>
        <p:nvSpPr>
          <p:cNvPr id="21519" name="Text Box 15"/>
          <p:cNvSpPr txBox="1">
            <a:spLocks noChangeArrowheads="1"/>
          </p:cNvSpPr>
          <p:nvPr/>
        </p:nvSpPr>
        <p:spPr bwMode="auto">
          <a:xfrm>
            <a:off x="103030" y="1161398"/>
            <a:ext cx="6477000" cy="374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6350" algn="l">
              <a:defRPr sz="2400">
                <a:solidFill>
                  <a:schemeClr val="tx1"/>
                </a:solidFill>
                <a:latin typeface="Times" panose="02020603050405020304" pitchFamily="18" charset="0"/>
              </a:defRPr>
            </a:lvl1pPr>
            <a:lvl2pPr marL="508000" indent="-387350" algn="l">
              <a:defRPr sz="2400">
                <a:solidFill>
                  <a:schemeClr val="tx1"/>
                </a:solidFill>
                <a:latin typeface="Times" panose="02020603050405020304" pitchFamily="18" charset="0"/>
              </a:defRPr>
            </a:lvl2pPr>
            <a:lvl3pPr marL="1606550" indent="-457200" algn="l">
              <a:defRPr sz="2400">
                <a:solidFill>
                  <a:schemeClr val="tx1"/>
                </a:solidFill>
                <a:latin typeface="Times" panose="02020603050405020304" pitchFamily="18" charset="0"/>
              </a:defRPr>
            </a:lvl3pPr>
            <a:lvl4pPr marL="2178050" indent="-457200" algn="l">
              <a:defRPr sz="2400">
                <a:solidFill>
                  <a:schemeClr val="tx1"/>
                </a:solidFill>
                <a:latin typeface="Times" panose="02020603050405020304" pitchFamily="18" charset="0"/>
              </a:defRPr>
            </a:lvl4pPr>
            <a:lvl5pPr marL="2749550" indent="-457200" algn="l">
              <a:defRPr sz="2400">
                <a:solidFill>
                  <a:schemeClr val="tx1"/>
                </a:solidFill>
                <a:latin typeface="Times" panose="02020603050405020304" pitchFamily="18" charset="0"/>
              </a:defRPr>
            </a:lvl5pPr>
            <a:lvl6pPr marL="3206750" indent="-457200" eaLnBrk="0" fontAlgn="base" hangingPunct="0">
              <a:spcBef>
                <a:spcPct val="0"/>
              </a:spcBef>
              <a:spcAft>
                <a:spcPct val="0"/>
              </a:spcAft>
              <a:defRPr sz="2400">
                <a:solidFill>
                  <a:schemeClr val="tx1"/>
                </a:solidFill>
                <a:latin typeface="Times" panose="02020603050405020304" pitchFamily="18" charset="0"/>
              </a:defRPr>
            </a:lvl6pPr>
            <a:lvl7pPr marL="3663950" indent="-457200" eaLnBrk="0" fontAlgn="base" hangingPunct="0">
              <a:spcBef>
                <a:spcPct val="0"/>
              </a:spcBef>
              <a:spcAft>
                <a:spcPct val="0"/>
              </a:spcAft>
              <a:defRPr sz="2400">
                <a:solidFill>
                  <a:schemeClr val="tx1"/>
                </a:solidFill>
                <a:latin typeface="Times" panose="02020603050405020304" pitchFamily="18" charset="0"/>
              </a:defRPr>
            </a:lvl7pPr>
            <a:lvl8pPr marL="4121150" indent="-457200" eaLnBrk="0" fontAlgn="base" hangingPunct="0">
              <a:spcBef>
                <a:spcPct val="0"/>
              </a:spcBef>
              <a:spcAft>
                <a:spcPct val="0"/>
              </a:spcAft>
              <a:defRPr sz="2400">
                <a:solidFill>
                  <a:schemeClr val="tx1"/>
                </a:solidFill>
                <a:latin typeface="Times" panose="02020603050405020304" pitchFamily="18" charset="0"/>
              </a:defRPr>
            </a:lvl8pPr>
            <a:lvl9pPr marL="4578350" indent="-457200" eaLnBrk="0" fontAlgn="base" hangingPunct="0">
              <a:spcBef>
                <a:spcPct val="0"/>
              </a:spcBef>
              <a:spcAft>
                <a:spcPct val="0"/>
              </a:spcAft>
              <a:defRPr sz="2400">
                <a:solidFill>
                  <a:schemeClr val="tx1"/>
                </a:solidFill>
                <a:latin typeface="Times" panose="02020603050405020304" pitchFamily="18" charset="0"/>
              </a:defRPr>
            </a:lvl9pPr>
          </a:lstStyle>
          <a:p>
            <a:pPr lvl="1">
              <a:spcAft>
                <a:spcPct val="20000"/>
              </a:spcAft>
            </a:pPr>
            <a:r>
              <a:rPr lang="en-US" altLang="en-US" sz="2200" dirty="0" smtClean="0">
                <a:solidFill>
                  <a:srgbClr val="000000"/>
                </a:solidFill>
                <a:latin typeface="Arial Black" panose="020B0A04020102020204" pitchFamily="34" charset="0"/>
              </a:rPr>
              <a:t>1.</a:t>
            </a:r>
            <a:r>
              <a:rPr lang="en-US" altLang="en-US" sz="2200" dirty="0" smtClean="0">
                <a:solidFill>
                  <a:srgbClr val="000000"/>
                </a:solidFill>
                <a:latin typeface="Arial" panose="020B0604020202020204" pitchFamily="34" charset="0"/>
              </a:rPr>
              <a:t>	What is physical distribution?</a:t>
            </a:r>
          </a:p>
          <a:p>
            <a:pPr lvl="1">
              <a:spcAft>
                <a:spcPct val="20000"/>
              </a:spcAft>
            </a:pPr>
            <a:r>
              <a:rPr lang="en-US" altLang="en-US" sz="2200" dirty="0" smtClean="0">
                <a:solidFill>
                  <a:srgbClr val="000000"/>
                </a:solidFill>
                <a:latin typeface="Arial Black" panose="020B0A04020102020204" pitchFamily="34" charset="0"/>
              </a:rPr>
              <a:t>2.</a:t>
            </a:r>
            <a:r>
              <a:rPr lang="en-US" altLang="en-US" sz="2200" dirty="0" smtClean="0">
                <a:solidFill>
                  <a:srgbClr val="000000"/>
                </a:solidFill>
                <a:latin typeface="Arial" panose="020B0604020202020204" pitchFamily="34" charset="0"/>
              </a:rPr>
              <a:t>	What function does transportation play in marketing a product?</a:t>
            </a:r>
          </a:p>
          <a:p>
            <a:pPr lvl="1">
              <a:spcAft>
                <a:spcPct val="20000"/>
              </a:spcAft>
            </a:pPr>
            <a:r>
              <a:rPr lang="en-US" altLang="en-US" sz="2200" dirty="0" smtClean="0">
                <a:solidFill>
                  <a:srgbClr val="000000"/>
                </a:solidFill>
                <a:latin typeface="Arial Black" panose="020B0A04020102020204" pitchFamily="34" charset="0"/>
              </a:rPr>
              <a:t>3.</a:t>
            </a:r>
            <a:r>
              <a:rPr lang="en-US" altLang="en-US" sz="2200" dirty="0" smtClean="0">
                <a:solidFill>
                  <a:srgbClr val="000000"/>
                </a:solidFill>
                <a:latin typeface="Arial" panose="020B0604020202020204" pitchFamily="34" charset="0"/>
              </a:rPr>
              <a:t>	Identify five transportation systems for the distribution of products.</a:t>
            </a:r>
          </a:p>
          <a:p>
            <a:pPr lvl="1">
              <a:spcAft>
                <a:spcPct val="20000"/>
              </a:spcAft>
            </a:pPr>
            <a:r>
              <a:rPr lang="en-US" altLang="en-US" sz="2200" dirty="0" smtClean="0">
                <a:solidFill>
                  <a:srgbClr val="000000"/>
                </a:solidFill>
                <a:latin typeface="Arial Black" panose="020B0A04020102020204" pitchFamily="34" charset="0"/>
              </a:rPr>
              <a:t>4.</a:t>
            </a:r>
            <a:r>
              <a:rPr lang="en-US" altLang="en-US" sz="2200" dirty="0" smtClean="0">
                <a:solidFill>
                  <a:srgbClr val="000000"/>
                </a:solidFill>
                <a:latin typeface="Arial" panose="020B0604020202020204" pitchFamily="34" charset="0"/>
              </a:rPr>
              <a:t>	What is the difference between a common and a contract carrier?</a:t>
            </a:r>
          </a:p>
          <a:p>
            <a:pPr lvl="1">
              <a:spcAft>
                <a:spcPct val="20000"/>
              </a:spcAft>
            </a:pPr>
            <a:r>
              <a:rPr lang="en-US" altLang="en-US" sz="2200" dirty="0" smtClean="0">
                <a:solidFill>
                  <a:srgbClr val="000000"/>
                </a:solidFill>
                <a:latin typeface="Arial Black" panose="020B0A04020102020204" pitchFamily="34" charset="0"/>
              </a:rPr>
              <a:t>5.	</a:t>
            </a:r>
            <a:r>
              <a:rPr lang="en-US" altLang="en-US" sz="2200" dirty="0" smtClean="0">
                <a:solidFill>
                  <a:srgbClr val="000000"/>
                </a:solidFill>
                <a:latin typeface="Arial" panose="020B0604020202020204" pitchFamily="34" charset="0"/>
              </a:rPr>
              <a:t>List four different examples of transportation service companies.</a:t>
            </a:r>
          </a:p>
        </p:txBody>
      </p:sp>
      <p:sp>
        <p:nvSpPr>
          <p:cNvPr id="3" name="TextBox 2"/>
          <p:cNvSpPr txBox="1"/>
          <p:nvPr/>
        </p:nvSpPr>
        <p:spPr>
          <a:xfrm>
            <a:off x="1004552" y="5193534"/>
            <a:ext cx="8274139" cy="1938992"/>
          </a:xfrm>
          <a:prstGeom prst="rect">
            <a:avLst/>
          </a:prstGeom>
          <a:noFill/>
        </p:spPr>
        <p:txBody>
          <a:bodyPr wrap="square" rtlCol="0">
            <a:spAutoFit/>
          </a:bodyPr>
          <a:lstStyle/>
          <a:p>
            <a:pPr marL="0" lvl="1" eaLnBrk="0" hangingPunct="0"/>
            <a:r>
              <a:rPr lang="en-US" altLang="en-US" b="1" dirty="0" smtClean="0">
                <a:solidFill>
                  <a:srgbClr val="000000"/>
                </a:solidFill>
                <a:latin typeface="Arial" panose="020B0604020202020204" pitchFamily="34" charset="0"/>
              </a:rPr>
              <a:t>6. </a:t>
            </a:r>
            <a:r>
              <a:rPr lang="en-US" altLang="en-US" dirty="0" smtClean="0">
                <a:solidFill>
                  <a:srgbClr val="003FBF"/>
                </a:solidFill>
                <a:latin typeface="Arial" panose="020B0604020202020204" pitchFamily="34" charset="0"/>
              </a:rPr>
              <a:t>Many retail distribution and transportation executives support federal legislation that would reduce state trucking regulations. What do you see as potential benefits and disadvantages of this effort?</a:t>
            </a:r>
          </a:p>
          <a:p>
            <a:pPr algn="ctr" eaLnBrk="0" hangingPunct="0"/>
            <a:endParaRPr lang="en-US" dirty="0" smtClean="0">
              <a:solidFill>
                <a:srgbClr val="000000"/>
              </a:solidFill>
              <a:latin typeface="Arial Black" panose="020B0A04020102020204" pitchFamily="34" charset="0"/>
            </a:endParaRPr>
          </a:p>
        </p:txBody>
      </p:sp>
      <p:sp>
        <p:nvSpPr>
          <p:cNvPr id="10" name="Text Box 6"/>
          <p:cNvSpPr txBox="1">
            <a:spLocks noChangeArrowheads="1"/>
          </p:cNvSpPr>
          <p:nvPr/>
        </p:nvSpPr>
        <p:spPr bwMode="auto">
          <a:xfrm>
            <a:off x="3130850" y="4791160"/>
            <a:ext cx="32686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800" b="1" smtClean="0">
                <a:solidFill>
                  <a:srgbClr val="FF0000"/>
                </a:solidFill>
                <a:latin typeface="Arial" panose="020B0604020202020204" pitchFamily="34" charset="0"/>
              </a:rPr>
              <a:t>Thinking Critically</a:t>
            </a:r>
          </a:p>
        </p:txBody>
      </p:sp>
    </p:spTree>
    <p:extLst>
      <p:ext uri="{BB962C8B-B14F-4D97-AF65-F5344CB8AC3E}">
        <p14:creationId xmlns:p14="http://schemas.microsoft.com/office/powerpoint/2010/main" val="4154359240"/>
      </p:ext>
    </p:extLst>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7"/>
          <p:cNvSpPr txBox="1">
            <a:spLocks noChangeArrowheads="1"/>
          </p:cNvSpPr>
          <p:nvPr/>
        </p:nvSpPr>
        <p:spPr bwMode="auto">
          <a:xfrm>
            <a:off x="152400" y="1295400"/>
            <a:ext cx="8991600" cy="2899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687388" indent="-344488" algn="l">
              <a:defRPr sz="2400">
                <a:solidFill>
                  <a:schemeClr val="tx1"/>
                </a:solidFill>
                <a:latin typeface="Times" panose="02020603050405020304" pitchFamily="18" charset="0"/>
              </a:defRPr>
            </a:lvl3pPr>
            <a:lvl4pPr marL="801688"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lvl="1">
              <a:spcAft>
                <a:spcPct val="20000"/>
              </a:spcAft>
            </a:pPr>
            <a:r>
              <a:rPr lang="en-US" altLang="en-US" dirty="0" smtClean="0">
                <a:solidFill>
                  <a:srgbClr val="000000"/>
                </a:solidFill>
                <a:latin typeface="Arial" panose="020B0604020202020204" pitchFamily="34" charset="0"/>
              </a:rPr>
              <a:t>Two specialized wholesalers are: </a:t>
            </a:r>
          </a:p>
          <a:p>
            <a:pPr lvl="2">
              <a:spcAft>
                <a:spcPct val="2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rack jobbers </a:t>
            </a:r>
          </a:p>
          <a:p>
            <a:pPr lvl="2">
              <a:spcAft>
                <a:spcPct val="2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drop shippers</a:t>
            </a:r>
          </a:p>
          <a:p>
            <a:pPr lvl="1">
              <a:spcAft>
                <a:spcPct val="20000"/>
              </a:spcAft>
            </a:pPr>
            <a:r>
              <a:rPr lang="en-US" altLang="en-US" b="1" dirty="0" smtClean="0">
                <a:solidFill>
                  <a:srgbClr val="000000"/>
                </a:solidFill>
                <a:latin typeface="Arial" panose="020B0604020202020204" pitchFamily="34" charset="0"/>
              </a:rPr>
              <a:t>Rack jobbers </a:t>
            </a:r>
            <a:r>
              <a:rPr lang="en-US" altLang="en-US" dirty="0" smtClean="0">
                <a:solidFill>
                  <a:srgbClr val="000000"/>
                </a:solidFill>
                <a:latin typeface="Arial" panose="020B0604020202020204" pitchFamily="34" charset="0"/>
              </a:rPr>
              <a:t>manage inventory and merchandising for retailers by counting stock, filling it in when needed, and maintaining store displays. They provide the display racks and </a:t>
            </a:r>
            <a:br>
              <a:rPr lang="en-US" altLang="en-US" dirty="0" smtClean="0">
                <a:solidFill>
                  <a:srgbClr val="000000"/>
                </a:solidFill>
                <a:latin typeface="Arial" panose="020B0604020202020204" pitchFamily="34" charset="0"/>
              </a:rPr>
            </a:br>
            <a:r>
              <a:rPr lang="en-US" altLang="en-US" dirty="0" smtClean="0">
                <a:solidFill>
                  <a:srgbClr val="000000"/>
                </a:solidFill>
                <a:latin typeface="Arial" panose="020B0604020202020204" pitchFamily="34" charset="0"/>
              </a:rPr>
              <a:t>bill the retailer only for the goods sold. </a:t>
            </a:r>
          </a:p>
        </p:txBody>
      </p:sp>
      <p:sp>
        <p:nvSpPr>
          <p:cNvPr id="17416" name="Text Box 8"/>
          <p:cNvSpPr txBox="1">
            <a:spLocks noChangeArrowheads="1"/>
          </p:cNvSpPr>
          <p:nvPr/>
        </p:nvSpPr>
        <p:spPr bwMode="auto">
          <a:xfrm>
            <a:off x="228600" y="304800"/>
            <a:ext cx="28956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prstTxWarp prst="textPlain">
              <a:avLst/>
            </a:prstTxWarp>
            <a:spAutoFit/>
          </a:bodyPr>
          <a:lstStyle/>
          <a:p>
            <a:pPr eaLnBrk="0" hangingPunct="0">
              <a:lnSpc>
                <a:spcPct val="80000"/>
              </a:lnSpc>
            </a:pPr>
            <a:r>
              <a:rPr lang="en-US" altLang="en-US" dirty="0" smtClean="0">
                <a:solidFill>
                  <a:srgbClr val="FF0000"/>
                </a:solidFill>
                <a:latin typeface="Snap ITC" panose="04040A07060A02020202" pitchFamily="82" charset="0"/>
              </a:rPr>
              <a:t>Wholesalers</a:t>
            </a:r>
          </a:p>
        </p:txBody>
      </p:sp>
      <p:sp>
        <p:nvSpPr>
          <p:cNvPr id="4" name="Text Box 7"/>
          <p:cNvSpPr txBox="1">
            <a:spLocks noChangeArrowheads="1"/>
          </p:cNvSpPr>
          <p:nvPr/>
        </p:nvSpPr>
        <p:spPr bwMode="auto">
          <a:xfrm>
            <a:off x="228600" y="4347055"/>
            <a:ext cx="7467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228600" algn="l">
              <a:defRPr sz="2400">
                <a:solidFill>
                  <a:schemeClr val="tx1"/>
                </a:solidFill>
                <a:latin typeface="Times" panose="02020603050405020304" pitchFamily="18" charset="0"/>
              </a:defRPr>
            </a:lvl3pPr>
            <a:lvl4pPr marL="965200"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0" hangingPunct="0">
              <a:spcAft>
                <a:spcPct val="40000"/>
              </a:spcAft>
            </a:pPr>
            <a:r>
              <a:rPr lang="en-US" altLang="en-US" b="1" dirty="0" smtClean="0">
                <a:solidFill>
                  <a:srgbClr val="000000"/>
                </a:solidFill>
                <a:latin typeface="Arial" panose="020B0604020202020204" pitchFamily="34" charset="0"/>
              </a:rPr>
              <a:t>Drop shippers </a:t>
            </a:r>
            <a:r>
              <a:rPr lang="en-US" altLang="en-US" dirty="0" smtClean="0">
                <a:solidFill>
                  <a:srgbClr val="000000"/>
                </a:solidFill>
                <a:latin typeface="Arial" panose="020B0604020202020204" pitchFamily="34" charset="0"/>
              </a:rPr>
              <a:t>deal in bulk items such as coal, lumber, and chemicals that require special handling. Drop shippers sell the goods to other businesses and have the producer ship the merchandise directly to the buyers. The products are owned, but never handled, by the drop shipper.</a:t>
            </a:r>
          </a:p>
        </p:txBody>
      </p:sp>
    </p:spTree>
    <p:extLst>
      <p:ext uri="{BB962C8B-B14F-4D97-AF65-F5344CB8AC3E}">
        <p14:creationId xmlns:p14="http://schemas.microsoft.com/office/powerpoint/2010/main" val="1619974251"/>
      </p:ext>
    </p:extLst>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5257800" cy="1200329"/>
          </a:xfrm>
          <a:prstGeom prst="rect">
            <a:avLst/>
          </a:prstGeom>
          <a:noFill/>
        </p:spPr>
        <p:txBody>
          <a:bodyPr wrap="square" rtlCol="0">
            <a:spAutoFit/>
          </a:bodyPr>
          <a:lstStyle/>
          <a:p>
            <a:r>
              <a:rPr lang="en-US" dirty="0"/>
              <a:t>For example, the </a:t>
            </a:r>
            <a:r>
              <a:rPr lang="en-US" b="1" dirty="0"/>
              <a:t>rack</a:t>
            </a:r>
            <a:r>
              <a:rPr lang="en-US" dirty="0"/>
              <a:t> of chips in a store from Frito Lay would be a considered a </a:t>
            </a:r>
            <a:r>
              <a:rPr lang="en-US" b="1" dirty="0"/>
              <a:t>rack jobber</a:t>
            </a:r>
            <a:endParaRPr lang="en-US" dirty="0"/>
          </a:p>
        </p:txBody>
      </p:sp>
      <p:pic>
        <p:nvPicPr>
          <p:cNvPr id="3" name="Picture 2"/>
          <p:cNvPicPr>
            <a:picLocks noChangeAspect="1"/>
          </p:cNvPicPr>
          <p:nvPr/>
        </p:nvPicPr>
        <p:blipFill>
          <a:blip r:embed="rId2"/>
          <a:stretch>
            <a:fillRect/>
          </a:stretch>
        </p:blipFill>
        <p:spPr>
          <a:xfrm>
            <a:off x="1828800" y="2133600"/>
            <a:ext cx="5202967" cy="3462338"/>
          </a:xfrm>
          <a:prstGeom prst="rect">
            <a:avLst/>
          </a:prstGeom>
        </p:spPr>
      </p:pic>
      <p:sp>
        <p:nvSpPr>
          <p:cNvPr id="4" name="TextBox 3"/>
          <p:cNvSpPr txBox="1"/>
          <p:nvPr/>
        </p:nvSpPr>
        <p:spPr>
          <a:xfrm>
            <a:off x="18245" y="6237444"/>
            <a:ext cx="5378440" cy="600164"/>
          </a:xfrm>
          <a:prstGeom prst="rect">
            <a:avLst/>
          </a:prstGeom>
          <a:noFill/>
        </p:spPr>
        <p:txBody>
          <a:bodyPr wrap="square" rtlCol="0">
            <a:spAutoFit/>
          </a:bodyPr>
          <a:lstStyle/>
          <a:p>
            <a:r>
              <a:rPr lang="en-US" sz="1100" dirty="0"/>
              <a:t>OC 1 Differentiate between direct and indirect channels of distribution OC 2 Identify the channels of distribution members (e.g., manufacturer, wholesaler, retailer) OC 3 Identify the levels of distribution intensity (e.g., exclusive, selective, intensive)</a:t>
            </a:r>
          </a:p>
        </p:txBody>
      </p:sp>
    </p:spTree>
    <p:extLst>
      <p:ext uri="{BB962C8B-B14F-4D97-AF65-F5344CB8AC3E}">
        <p14:creationId xmlns:p14="http://schemas.microsoft.com/office/powerpoint/2010/main" val="3147759816"/>
      </p:ext>
    </p:extLst>
  </p:cSld>
  <p:clrMapOvr>
    <a:masterClrMapping/>
  </p:clrMapOvr>
  <p:transition>
    <p:cut/>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Understanding Distribution Planning</a:t>
            </a:r>
          </a:p>
        </p:txBody>
      </p:sp>
      <p:sp>
        <p:nvSpPr>
          <p:cNvPr id="11267" name="Rectangle 3"/>
          <p:cNvSpPr>
            <a:spLocks noGrp="1" noChangeArrowheads="1"/>
          </p:cNvSpPr>
          <p:nvPr>
            <p:ph type="body" idx="1"/>
          </p:nvPr>
        </p:nvSpPr>
        <p:spPr/>
        <p:txBody>
          <a:bodyPr/>
          <a:lstStyle/>
          <a:p>
            <a:pPr eaLnBrk="1" hangingPunct="1">
              <a:lnSpc>
                <a:spcPct val="90000"/>
              </a:lnSpc>
            </a:pPr>
            <a:r>
              <a:rPr lang="en-US" sz="2900" u="sng" smtClean="0"/>
              <a:t>Multiple Distribution</a:t>
            </a:r>
            <a:r>
              <a:rPr lang="en-US" sz="2900" smtClean="0"/>
              <a:t> – used when a product fits the needs of both industrial and customer markets.</a:t>
            </a:r>
          </a:p>
        </p:txBody>
      </p:sp>
      <p:pic>
        <p:nvPicPr>
          <p:cNvPr id="6148" name="Picture 3" descr="Otis Spunkmeyer Sweet Discovery® Frozen Cookie Doug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3200400"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otis_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209800"/>
            <a:ext cx="225742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8"/>
          <p:cNvSpPr txBox="1">
            <a:spLocks noChangeArrowheads="1"/>
          </p:cNvSpPr>
          <p:nvPr/>
        </p:nvSpPr>
        <p:spPr bwMode="auto">
          <a:xfrm>
            <a:off x="4267200" y="3200400"/>
            <a:ext cx="4495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b="1">
                <a:solidFill>
                  <a:srgbClr val="FF0000"/>
                </a:solidFill>
              </a:rPr>
              <a:t>“We're #1</a:t>
            </a:r>
            <a:r>
              <a:rPr lang="en-US">
                <a:solidFill>
                  <a:srgbClr val="FF0000"/>
                </a:solidFill>
              </a:rPr>
              <a:t> in every foodservice segment: K-12 Schools, College/University, Healthcare, Business Dining, Lodging, and Restaurants!“ You can also buy this brand in your local grocery store.</a:t>
            </a:r>
          </a:p>
        </p:txBody>
      </p:sp>
      <p:pic>
        <p:nvPicPr>
          <p:cNvPr id="6151" name="Picture 10" descr="img_muff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667000"/>
            <a:ext cx="1905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4" descr="img_brown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67000"/>
            <a:ext cx="1905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485" name="Picture 5" descr="life amplifi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038600"/>
            <a:ext cx="564832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2"/>
          <p:cNvSpPr>
            <a:spLocks noGrp="1" noChangeArrowheads="1"/>
          </p:cNvSpPr>
          <p:nvPr>
            <p:ph type="title"/>
          </p:nvPr>
        </p:nvSpPr>
        <p:spPr/>
        <p:txBody>
          <a:bodyPr/>
          <a:lstStyle/>
          <a:p>
            <a:pPr eaLnBrk="1" hangingPunct="1"/>
            <a:r>
              <a:rPr lang="en-US" smtClean="0"/>
              <a:t>Distribution Intensity</a:t>
            </a:r>
          </a:p>
        </p:txBody>
      </p:sp>
      <p:sp>
        <p:nvSpPr>
          <p:cNvPr id="12291" name="Rectangle 3"/>
          <p:cNvSpPr>
            <a:spLocks noGrp="1" noChangeArrowheads="1"/>
          </p:cNvSpPr>
          <p:nvPr>
            <p:ph type="body" idx="1"/>
          </p:nvPr>
        </p:nvSpPr>
        <p:spPr/>
        <p:txBody>
          <a:bodyPr/>
          <a:lstStyle/>
          <a:p>
            <a:pPr eaLnBrk="1" hangingPunct="1">
              <a:lnSpc>
                <a:spcPct val="90000"/>
              </a:lnSpc>
            </a:pPr>
            <a:r>
              <a:rPr lang="en-US" u="sng" smtClean="0"/>
              <a:t>Exclusive Distribution</a:t>
            </a:r>
            <a:r>
              <a:rPr lang="en-US" smtClean="0"/>
              <a:t> – involves protected territories in a given geographic area.</a:t>
            </a:r>
          </a:p>
          <a:p>
            <a:pPr eaLnBrk="1" hangingPunct="1">
              <a:lnSpc>
                <a:spcPct val="90000"/>
              </a:lnSpc>
            </a:pPr>
            <a:r>
              <a:rPr lang="en-US" smtClean="0"/>
              <a:t>Prestige, image, channel control, and a high profit margin for both the manufacturer and intermediaries.</a:t>
            </a:r>
          </a:p>
        </p:txBody>
      </p:sp>
      <p:pic>
        <p:nvPicPr>
          <p:cNvPr id="20487" name="Picture 7" descr="Image of SR5500 Dolby Digital EX®/DTS ES® Surround Receiver">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200400"/>
            <a:ext cx="19145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Marantz Logo">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3733800"/>
            <a:ext cx="16859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8"/>
          <p:cNvSpPr txBox="1">
            <a:spLocks noChangeArrowheads="1"/>
          </p:cNvSpPr>
          <p:nvPr/>
        </p:nvSpPr>
        <p:spPr bwMode="auto">
          <a:xfrm>
            <a:off x="1905000" y="4800600"/>
            <a:ext cx="6400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r>
              <a:rPr lang="en-US">
                <a:solidFill>
                  <a:srgbClr val="CC0000"/>
                </a:solidFill>
              </a:rPr>
              <a:t>Click the receiver to see the number of dealers in your area.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fade">
                                      <p:cBhvr>
                                        <p:cTn id="7" dur="20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1">
                                            <p:txEl>
                                              <p:pRg st="1" end="1"/>
                                            </p:txEl>
                                          </p:spTgt>
                                        </p:tgtEl>
                                        <p:attrNameLst>
                                          <p:attrName>style.visibility</p:attrName>
                                        </p:attrNameLst>
                                      </p:cBhvr>
                                      <p:to>
                                        <p:strVal val="visible"/>
                                      </p:to>
                                    </p:set>
                                    <p:animEffect transition="in" filter="fade">
                                      <p:cBhvr>
                                        <p:cTn id="12" dur="2000"/>
                                        <p:tgtEl>
                                          <p:spTgt spid="12291">
                                            <p:txEl>
                                              <p:pRg st="1" end="1"/>
                                            </p:txEl>
                                          </p:spTgt>
                                        </p:tgtEl>
                                      </p:cBhvr>
                                    </p:animEffect>
                                  </p:childTnLst>
                                </p:cTn>
                              </p:par>
                            </p:childTnLst>
                          </p:cTn>
                        </p:par>
                        <p:par>
                          <p:cTn id="13" fill="hold" nodeType="afterGroup">
                            <p:stCondLst>
                              <p:cond delay="2000"/>
                            </p:stCondLst>
                            <p:childTnLst>
                              <p:par>
                                <p:cTn id="14" presetID="21" presetClass="entr" presetSubtype="4" fill="hold" nodeType="afterEffect">
                                  <p:stCondLst>
                                    <p:cond delay="0"/>
                                  </p:stCondLst>
                                  <p:childTnLst>
                                    <p:set>
                                      <p:cBhvr>
                                        <p:cTn id="15" dur="1" fill="hold">
                                          <p:stCondLst>
                                            <p:cond delay="0"/>
                                          </p:stCondLst>
                                        </p:cTn>
                                        <p:tgtEl>
                                          <p:spTgt spid="20487"/>
                                        </p:tgtEl>
                                        <p:attrNameLst>
                                          <p:attrName>style.visibility</p:attrName>
                                        </p:attrNameLst>
                                      </p:cBhvr>
                                      <p:to>
                                        <p:strVal val="visible"/>
                                      </p:to>
                                    </p:set>
                                    <p:animEffect transition="in" filter="wheel(4)">
                                      <p:cBhvr>
                                        <p:cTn id="16" dur="2000"/>
                                        <p:tgtEl>
                                          <p:spTgt spid="20487"/>
                                        </p:tgtEl>
                                      </p:cBhvr>
                                    </p:animEffect>
                                  </p:childTnLst>
                                </p:cTn>
                              </p:par>
                            </p:childTnLst>
                          </p:cTn>
                        </p:par>
                        <p:par>
                          <p:cTn id="17" fill="hold" nodeType="afterGroup">
                            <p:stCondLst>
                              <p:cond delay="4000"/>
                            </p:stCondLst>
                            <p:childTnLst>
                              <p:par>
                                <p:cTn id="18" presetID="1" presetClass="entr" presetSubtype="0" fill="hold" nodeType="afterEffect">
                                  <p:stCondLst>
                                    <p:cond delay="0"/>
                                  </p:stCondLst>
                                  <p:childTnLst>
                                    <p:set>
                                      <p:cBhvr>
                                        <p:cTn id="19" dur="1" fill="hold">
                                          <p:stCondLst>
                                            <p:cond delay="0"/>
                                          </p:stCondLst>
                                        </p:cTn>
                                        <p:tgtEl>
                                          <p:spTgt spid="20483"/>
                                        </p:tgtEl>
                                        <p:attrNameLst>
                                          <p:attrName>style.visibility</p:attrName>
                                        </p:attrNameLst>
                                      </p:cBhvr>
                                      <p:to>
                                        <p:strVal val="visible"/>
                                      </p:to>
                                    </p:set>
                                  </p:childTnLst>
                                </p:cTn>
                              </p:par>
                            </p:childTnLst>
                          </p:cTn>
                        </p:par>
                        <p:par>
                          <p:cTn id="20" fill="hold" nodeType="afterGroup">
                            <p:stCondLst>
                              <p:cond delay="4000"/>
                            </p:stCondLst>
                            <p:childTnLst>
                              <p:par>
                                <p:cTn id="21" presetID="1" presetClass="entr" presetSubtype="0" fill="hold" nodeType="afterEffect">
                                  <p:stCondLst>
                                    <p:cond delay="0"/>
                                  </p:stCondLst>
                                  <p:childTnLst>
                                    <p:set>
                                      <p:cBhvr>
                                        <p:cTn id="22" dur="1" fill="hold">
                                          <p:stCondLst>
                                            <p:cond delay="0"/>
                                          </p:stCondLst>
                                        </p:cTn>
                                        <p:tgtEl>
                                          <p:spTgt spid="2048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5" presetClass="entr" presetSubtype="0" fill="hold" grpId="0" nodeType="clickEffect">
                                  <p:stCondLst>
                                    <p:cond delay="0"/>
                                  </p:stCondLst>
                                  <p:iterate type="lt">
                                    <p:tmPct val="10000"/>
                                  </p:iterate>
                                  <p:childTnLst>
                                    <p:set>
                                      <p:cBhvr>
                                        <p:cTn id="26" dur="1" fill="hold">
                                          <p:stCondLst>
                                            <p:cond delay="0"/>
                                          </p:stCondLst>
                                        </p:cTn>
                                        <p:tgtEl>
                                          <p:spTgt spid="20488"/>
                                        </p:tgtEl>
                                        <p:attrNameLst>
                                          <p:attrName>style.visibility</p:attrName>
                                        </p:attrNameLst>
                                      </p:cBhvr>
                                      <p:to>
                                        <p:strVal val="visible"/>
                                      </p:to>
                                    </p:set>
                                    <p:animEffect transition="in" filter="fade">
                                      <p:cBhvr>
                                        <p:cTn id="27" dur="500"/>
                                        <p:tgtEl>
                                          <p:spTgt spid="20488"/>
                                        </p:tgtEl>
                                      </p:cBhvr>
                                    </p:animEffect>
                                    <p:anim calcmode="lin" valueType="num">
                                      <p:cBhvr>
                                        <p:cTn id="28" dur="500" fill="hold"/>
                                        <p:tgtEl>
                                          <p:spTgt spid="20488"/>
                                        </p:tgtEl>
                                        <p:attrNameLst>
                                          <p:attrName>ppt_w</p:attrName>
                                        </p:attrNameLst>
                                      </p:cBhvr>
                                      <p:tavLst>
                                        <p:tav tm="0" fmla="#ppt_w*sin(2.5*pi*$)">
                                          <p:val>
                                            <p:fltVal val="0"/>
                                          </p:val>
                                        </p:tav>
                                        <p:tav tm="100000">
                                          <p:val>
                                            <p:fltVal val="1"/>
                                          </p:val>
                                        </p:tav>
                                      </p:tavLst>
                                    </p:anim>
                                    <p:anim calcmode="lin" valueType="num">
                                      <p:cBhvr>
                                        <p:cTn id="29" dur="500" fill="hold"/>
                                        <p:tgtEl>
                                          <p:spTgt spid="2048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2048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Distribution Intensity</a:t>
            </a:r>
          </a:p>
        </p:txBody>
      </p:sp>
      <p:sp>
        <p:nvSpPr>
          <p:cNvPr id="29699" name="Rectangle 3"/>
          <p:cNvSpPr>
            <a:spLocks noGrp="1" noChangeArrowheads="1"/>
          </p:cNvSpPr>
          <p:nvPr>
            <p:ph type="body" idx="1"/>
          </p:nvPr>
        </p:nvSpPr>
        <p:spPr/>
        <p:txBody>
          <a:bodyPr/>
          <a:lstStyle/>
          <a:p>
            <a:pPr eaLnBrk="1" hangingPunct="1"/>
            <a:r>
              <a:rPr lang="en-US" u="sng" smtClean="0"/>
              <a:t>Selective Distribution</a:t>
            </a:r>
            <a:r>
              <a:rPr lang="en-US" smtClean="0"/>
              <a:t> – means that a limited number of outlets in a given geographic area are used to sell the product.</a:t>
            </a:r>
          </a:p>
          <a:p>
            <a:pPr eaLnBrk="1" hangingPunct="1"/>
            <a:r>
              <a:rPr lang="en-US" smtClean="0"/>
              <a:t>The intermediaries chosen are selected for their ability to cater to the final users that the manufacturer wants to attract.</a:t>
            </a:r>
          </a:p>
          <a:p>
            <a:pPr eaLnBrk="1" hangingPunct="1"/>
            <a:endParaRPr lang="en-US" smtClean="0"/>
          </a:p>
        </p:txBody>
      </p:sp>
      <p:pic>
        <p:nvPicPr>
          <p:cNvPr id="10244" name="Picture 5" descr="Logo_Ralph_lLaur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0325"/>
            <a:ext cx="3733800"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7" descr="nordstrom_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648075"/>
            <a:ext cx="411480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anim calcmode="lin" valueType="num">
                                      <p:cBhvr additive="base">
                                        <p:cTn id="7" dur="500" fill="hold"/>
                                        <p:tgtEl>
                                          <p:spTgt spid="2969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969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29699">
                                            <p:txEl>
                                              <p:pRg st="1" end="1"/>
                                            </p:txEl>
                                          </p:spTgt>
                                        </p:tgtEl>
                                        <p:attrNameLst>
                                          <p:attrName>style.visibility</p:attrName>
                                        </p:attrNameLst>
                                      </p:cBhvr>
                                      <p:to>
                                        <p:strVal val="visible"/>
                                      </p:to>
                                    </p:set>
                                    <p:anim calcmode="lin" valueType="num">
                                      <p:cBhvr additive="base">
                                        <p:cTn id="13" dur="500" fill="hold"/>
                                        <p:tgtEl>
                                          <p:spTgt spid="2969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9699">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Distribution Intensity</a:t>
            </a:r>
          </a:p>
        </p:txBody>
      </p:sp>
      <p:sp>
        <p:nvSpPr>
          <p:cNvPr id="30723" name="Rectangle 3"/>
          <p:cNvSpPr>
            <a:spLocks noGrp="1" noChangeArrowheads="1"/>
          </p:cNvSpPr>
          <p:nvPr>
            <p:ph type="body" idx="1"/>
          </p:nvPr>
        </p:nvSpPr>
        <p:spPr/>
        <p:txBody>
          <a:bodyPr/>
          <a:lstStyle/>
          <a:p>
            <a:pPr eaLnBrk="1" hangingPunct="1"/>
            <a:r>
              <a:rPr lang="en-US" u="sng" smtClean="0"/>
              <a:t>Intensive Distribution</a:t>
            </a:r>
            <a:r>
              <a:rPr lang="en-US" smtClean="0"/>
              <a:t> – involves the use of all suitable outlets to sell a product.</a:t>
            </a:r>
          </a:p>
          <a:p>
            <a:pPr eaLnBrk="1" hangingPunct="1"/>
            <a:r>
              <a:rPr lang="en-US" smtClean="0"/>
              <a:t>The goal is complete market coverage</a:t>
            </a:r>
          </a:p>
        </p:txBody>
      </p:sp>
      <p:pic>
        <p:nvPicPr>
          <p:cNvPr id="11268" name="Picture 5" descr="pACE2-1160968r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20955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7" descr="h_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3276600"/>
            <a:ext cx="24384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9" descr="1-6724-Jiffy-Lub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4724400"/>
            <a:ext cx="25527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1" descr="20040301%20Costco%20Pictur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52600" y="2667000"/>
            <a:ext cx="24003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Picture 13" descr="AutoZo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4572000"/>
            <a:ext cx="2743200"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17" descr="Albertsons%20close%20up%20fron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1800" y="2590800"/>
            <a:ext cx="2114550" cy="206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anim calcmode="lin" valueType="num">
                                      <p:cBhvr additive="base">
                                        <p:cTn id="7" dur="500" fill="hold"/>
                                        <p:tgtEl>
                                          <p:spTgt spid="3072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0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0723">
                                            <p:txEl>
                                              <p:pRg st="1" end="1"/>
                                            </p:txEl>
                                          </p:spTgt>
                                        </p:tgtEl>
                                        <p:attrNameLst>
                                          <p:attrName>style.visibility</p:attrName>
                                        </p:attrNameLst>
                                      </p:cBhvr>
                                      <p:to>
                                        <p:strVal val="visible"/>
                                      </p:to>
                                    </p:set>
                                    <p:anim calcmode="lin" valueType="num">
                                      <p:cBhvr additive="base">
                                        <p:cTn id="13" dur="500" fill="hold"/>
                                        <p:tgtEl>
                                          <p:spTgt spid="3072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07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8" name="Text Box 6"/>
          <p:cNvSpPr txBox="1">
            <a:spLocks noChangeArrowheads="1"/>
          </p:cNvSpPr>
          <p:nvPr/>
        </p:nvSpPr>
        <p:spPr bwMode="auto">
          <a:xfrm>
            <a:off x="1590541" y="1226355"/>
            <a:ext cx="6400800" cy="459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449263" algn="l">
              <a:defRPr sz="2400">
                <a:solidFill>
                  <a:schemeClr val="tx1"/>
                </a:solidFill>
                <a:latin typeface="Times" panose="02020603050405020304" pitchFamily="18" charset="0"/>
              </a:defRPr>
            </a:lvl3pPr>
            <a:lvl4pPr marL="563563" algn="l">
              <a:defRPr sz="2400">
                <a:solidFill>
                  <a:schemeClr val="tx1"/>
                </a:solidFill>
                <a:latin typeface="Times" panose="02020603050405020304" pitchFamily="18" charset="0"/>
              </a:defRPr>
            </a:lvl4pPr>
            <a:lvl5pPr algn="l">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lvl="1">
              <a:spcAft>
                <a:spcPct val="40000"/>
              </a:spcAft>
            </a:pPr>
            <a:r>
              <a:rPr lang="en-US" altLang="en-US" b="1" dirty="0" smtClean="0">
                <a:solidFill>
                  <a:srgbClr val="000000"/>
                </a:solidFill>
                <a:latin typeface="Arial" panose="020B0604020202020204" pitchFamily="34" charset="0"/>
              </a:rPr>
              <a:t>Storage </a:t>
            </a:r>
            <a:r>
              <a:rPr lang="en-US" altLang="en-US" dirty="0" smtClean="0">
                <a:solidFill>
                  <a:srgbClr val="000000"/>
                </a:solidFill>
                <a:latin typeface="Arial" panose="020B0604020202020204" pitchFamily="34" charset="0"/>
              </a:rPr>
              <a:t> The storage function facilitates the actual movement of products through the distribution channel as products are sold.</a:t>
            </a:r>
          </a:p>
          <a:p>
            <a:pPr lvl="1">
              <a:spcAft>
                <a:spcPct val="40000"/>
              </a:spcAft>
            </a:pPr>
            <a:r>
              <a:rPr lang="en-US" altLang="en-US" b="1" dirty="0" smtClean="0">
                <a:solidFill>
                  <a:srgbClr val="000000"/>
                </a:solidFill>
                <a:latin typeface="Arial" panose="020B0604020202020204" pitchFamily="34" charset="0"/>
              </a:rPr>
              <a:t>Stock Handling </a:t>
            </a:r>
            <a:r>
              <a:rPr lang="en-US" altLang="en-US" dirty="0" smtClean="0">
                <a:solidFill>
                  <a:srgbClr val="000000"/>
                </a:solidFill>
                <a:latin typeface="Arial" panose="020B0604020202020204" pitchFamily="34" charset="0"/>
              </a:rPr>
              <a:t> Receiving, checking, and marking items for sale are an important step in the physical distribution system.</a:t>
            </a:r>
          </a:p>
          <a:p>
            <a:pPr lvl="1">
              <a:spcAft>
                <a:spcPct val="40000"/>
              </a:spcAft>
            </a:pPr>
            <a:r>
              <a:rPr lang="en-US" altLang="en-US" b="1" dirty="0" smtClean="0">
                <a:solidFill>
                  <a:srgbClr val="000000"/>
                </a:solidFill>
                <a:latin typeface="Arial" panose="020B0604020202020204" pitchFamily="34" charset="0"/>
              </a:rPr>
              <a:t>Inventory Control </a:t>
            </a:r>
            <a:r>
              <a:rPr lang="en-US" altLang="en-US" dirty="0" smtClean="0">
                <a:solidFill>
                  <a:srgbClr val="000000"/>
                </a:solidFill>
                <a:latin typeface="Arial" panose="020B0604020202020204" pitchFamily="34" charset="0"/>
              </a:rPr>
              <a:t> Proper inventory control ensures that products are kept </a:t>
            </a:r>
            <a:br>
              <a:rPr lang="en-US" altLang="en-US" dirty="0" smtClean="0">
                <a:solidFill>
                  <a:srgbClr val="000000"/>
                </a:solidFill>
                <a:latin typeface="Arial" panose="020B0604020202020204" pitchFamily="34" charset="0"/>
              </a:rPr>
            </a:br>
            <a:r>
              <a:rPr lang="en-US" altLang="en-US" dirty="0" smtClean="0">
                <a:solidFill>
                  <a:srgbClr val="000000"/>
                </a:solidFill>
                <a:latin typeface="Arial" panose="020B0604020202020204" pitchFamily="34" charset="0"/>
              </a:rPr>
              <a:t>in sufficient quantities and available </a:t>
            </a:r>
            <a:br>
              <a:rPr lang="en-US" altLang="en-US" dirty="0" smtClean="0">
                <a:solidFill>
                  <a:srgbClr val="000000"/>
                </a:solidFill>
                <a:latin typeface="Arial" panose="020B0604020202020204" pitchFamily="34" charset="0"/>
              </a:rPr>
            </a:br>
            <a:r>
              <a:rPr lang="en-US" altLang="en-US" dirty="0" smtClean="0">
                <a:solidFill>
                  <a:srgbClr val="000000"/>
                </a:solidFill>
                <a:latin typeface="Arial" panose="020B0604020202020204" pitchFamily="34" charset="0"/>
              </a:rPr>
              <a:t>when requested by customers.</a:t>
            </a:r>
          </a:p>
          <a:p>
            <a:pPr lvl="1">
              <a:spcAft>
                <a:spcPct val="40000"/>
              </a:spcAft>
            </a:pPr>
            <a:endParaRPr lang="en-US" altLang="en-US" dirty="0" smtClean="0">
              <a:solidFill>
                <a:srgbClr val="000000"/>
              </a:solidFill>
              <a:latin typeface="Arial" panose="020B0604020202020204" pitchFamily="34" charset="0"/>
            </a:endParaRPr>
          </a:p>
        </p:txBody>
      </p:sp>
      <p:sp>
        <p:nvSpPr>
          <p:cNvPr id="131079" name="Text Box 7"/>
          <p:cNvSpPr txBox="1">
            <a:spLocks noChangeArrowheads="1"/>
          </p:cNvSpPr>
          <p:nvPr/>
        </p:nvSpPr>
        <p:spPr bwMode="auto">
          <a:xfrm>
            <a:off x="173015" y="181511"/>
            <a:ext cx="4347470" cy="655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eaLnBrk="0" hangingPunct="0">
              <a:lnSpc>
                <a:spcPct val="80000"/>
              </a:lnSpc>
            </a:pPr>
            <a:r>
              <a:rPr lang="en-US" altLang="en-US" dirty="0" smtClean="0">
                <a:solidFill>
                  <a:srgbClr val="FF0000"/>
                </a:solidFill>
                <a:latin typeface="Snap ITC" panose="04040A07060A02020202" pitchFamily="82" charset="0"/>
              </a:rPr>
              <a:t>Physical Distribution</a:t>
            </a:r>
          </a:p>
        </p:txBody>
      </p:sp>
    </p:spTree>
    <p:extLst>
      <p:ext uri="{BB962C8B-B14F-4D97-AF65-F5344CB8AC3E}">
        <p14:creationId xmlns:p14="http://schemas.microsoft.com/office/powerpoint/2010/main" val="693614208"/>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5"/>
          <p:cNvSpPr txBox="1">
            <a:spLocks noChangeArrowheads="1"/>
          </p:cNvSpPr>
          <p:nvPr/>
        </p:nvSpPr>
        <p:spPr bwMode="auto">
          <a:xfrm>
            <a:off x="141668" y="227013"/>
            <a:ext cx="8860664" cy="829055"/>
          </a:xfrm>
          <a:prstGeom prst="rect">
            <a:avLst/>
          </a:prstGeom>
          <a:noFill/>
          <a:ln>
            <a:noFill/>
          </a:ln>
          <a:effectLst>
            <a:outerShdw dist="35921" dir="2700000" algn="ctr" rotWithShape="0">
              <a:srgbClr val="B3B3B3">
                <a:alpha val="5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prstTxWarp prst="textPlain">
              <a:avLst/>
            </a:prstTxWarp>
            <a:spAutoFit/>
          </a:bodyPr>
          <a:lstStyle/>
          <a:p>
            <a:pPr eaLnBrk="0" hangingPunct="0">
              <a:lnSpc>
                <a:spcPct val="80000"/>
              </a:lnSpc>
            </a:pPr>
            <a:r>
              <a:rPr lang="en-US" altLang="en-US" sz="3000" b="1" dirty="0" smtClean="0">
                <a:solidFill>
                  <a:srgbClr val="003FBF"/>
                </a:solidFill>
                <a:latin typeface="Snap ITC" panose="04040A07060A02020202" pitchFamily="82" charset="0"/>
              </a:rPr>
              <a:t>Transportation Systems and Services</a:t>
            </a:r>
          </a:p>
        </p:txBody>
      </p:sp>
      <p:sp>
        <p:nvSpPr>
          <p:cNvPr id="14344" name="Text Box 8"/>
          <p:cNvSpPr txBox="1">
            <a:spLocks noChangeArrowheads="1"/>
          </p:cNvSpPr>
          <p:nvPr/>
        </p:nvSpPr>
        <p:spPr bwMode="auto">
          <a:xfrm>
            <a:off x="330558" y="1833562"/>
            <a:ext cx="3159617" cy="68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prstTxWarp prst="textPlain">
              <a:avLst/>
            </a:prstTxWarp>
            <a:spAutoFit/>
          </a:bodyPr>
          <a:lstStyle/>
          <a:p>
            <a:pPr eaLnBrk="0" hangingPunct="0">
              <a:lnSpc>
                <a:spcPct val="80000"/>
              </a:lnSpc>
            </a:pPr>
            <a:r>
              <a:rPr lang="en-US" altLang="en-US" dirty="0" smtClean="0">
                <a:solidFill>
                  <a:srgbClr val="FF0000"/>
                </a:solidFill>
                <a:latin typeface="Bernard MT Condensed" panose="02050806060905020404" pitchFamily="18" charset="0"/>
              </a:rPr>
              <a:t>Types of Transportation</a:t>
            </a:r>
          </a:p>
        </p:txBody>
      </p:sp>
      <p:sp>
        <p:nvSpPr>
          <p:cNvPr id="14355" name="Text Box 19"/>
          <p:cNvSpPr txBox="1">
            <a:spLocks noChangeArrowheads="1"/>
          </p:cNvSpPr>
          <p:nvPr/>
        </p:nvSpPr>
        <p:spPr bwMode="auto">
          <a:xfrm>
            <a:off x="1371600" y="2514600"/>
            <a:ext cx="6553200" cy="348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defRPr sz="2400">
                <a:solidFill>
                  <a:schemeClr val="tx1"/>
                </a:solidFill>
                <a:latin typeface="Times" panose="02020603050405020304" pitchFamily="18" charset="0"/>
              </a:defRPr>
            </a:lvl1pPr>
            <a:lvl2pPr marL="114300" algn="l">
              <a:defRPr sz="2400">
                <a:solidFill>
                  <a:schemeClr val="tx1"/>
                </a:solidFill>
                <a:latin typeface="Times" panose="02020603050405020304" pitchFamily="18" charset="0"/>
              </a:defRPr>
            </a:lvl2pPr>
            <a:lvl3pPr marL="850900" indent="-387350" algn="l">
              <a:defRPr sz="2400">
                <a:solidFill>
                  <a:schemeClr val="tx1"/>
                </a:solidFill>
                <a:latin typeface="Times" panose="02020603050405020304" pitchFamily="18" charset="0"/>
              </a:defRPr>
            </a:lvl3pPr>
            <a:lvl4pPr marL="2171700" indent="-457200" algn="l">
              <a:defRPr sz="2400">
                <a:solidFill>
                  <a:schemeClr val="tx1"/>
                </a:solidFill>
                <a:latin typeface="Times" panose="02020603050405020304" pitchFamily="18" charset="0"/>
              </a:defRPr>
            </a:lvl4pPr>
            <a:lvl5pPr marL="2743200" indent="-457200" algn="l">
              <a:defRPr sz="2400">
                <a:solidFill>
                  <a:schemeClr val="tx1"/>
                </a:solidFill>
                <a:latin typeface="Times" panose="02020603050405020304" pitchFamily="18" charset="0"/>
              </a:defRPr>
            </a:lvl5pPr>
            <a:lvl6pPr marL="3200400" indent="-457200" eaLnBrk="0" fontAlgn="base" hangingPunct="0">
              <a:spcBef>
                <a:spcPct val="0"/>
              </a:spcBef>
              <a:spcAft>
                <a:spcPct val="0"/>
              </a:spcAft>
              <a:defRPr sz="2400">
                <a:solidFill>
                  <a:schemeClr val="tx1"/>
                </a:solidFill>
                <a:latin typeface="Times" panose="02020603050405020304" pitchFamily="18" charset="0"/>
              </a:defRPr>
            </a:lvl6pPr>
            <a:lvl7pPr marL="3657600" indent="-457200" eaLnBrk="0" fontAlgn="base" hangingPunct="0">
              <a:spcBef>
                <a:spcPct val="0"/>
              </a:spcBef>
              <a:spcAft>
                <a:spcPct val="0"/>
              </a:spcAft>
              <a:defRPr sz="2400">
                <a:solidFill>
                  <a:schemeClr val="tx1"/>
                </a:solidFill>
                <a:latin typeface="Times" panose="02020603050405020304" pitchFamily="18" charset="0"/>
              </a:defRPr>
            </a:lvl7pPr>
            <a:lvl8pPr marL="4114800" indent="-457200" eaLnBrk="0" fontAlgn="base" hangingPunct="0">
              <a:spcBef>
                <a:spcPct val="0"/>
              </a:spcBef>
              <a:spcAft>
                <a:spcPct val="0"/>
              </a:spcAft>
              <a:defRPr sz="2400">
                <a:solidFill>
                  <a:schemeClr val="tx1"/>
                </a:solidFill>
                <a:latin typeface="Times" panose="02020603050405020304" pitchFamily="18" charset="0"/>
              </a:defRPr>
            </a:lvl8pPr>
            <a:lvl9pPr marL="4572000" indent="-457200" eaLnBrk="0" fontAlgn="base" hangingPunct="0">
              <a:spcBef>
                <a:spcPct val="0"/>
              </a:spcBef>
              <a:spcAft>
                <a:spcPct val="0"/>
              </a:spcAft>
              <a:defRPr sz="2400">
                <a:solidFill>
                  <a:schemeClr val="tx1"/>
                </a:solidFill>
                <a:latin typeface="Times" panose="02020603050405020304" pitchFamily="18" charset="0"/>
              </a:defRPr>
            </a:lvl9pPr>
          </a:lstStyle>
          <a:p>
            <a:pPr lvl="1">
              <a:lnSpc>
                <a:spcPct val="90000"/>
              </a:lnSpc>
              <a:spcAft>
                <a:spcPct val="20000"/>
              </a:spcAft>
            </a:pPr>
            <a:r>
              <a:rPr lang="en-US" altLang="en-US" b="1" dirty="0" smtClean="0">
                <a:solidFill>
                  <a:srgbClr val="000000"/>
                </a:solidFill>
                <a:latin typeface="Arial" panose="020B0604020202020204" pitchFamily="34" charset="0"/>
              </a:rPr>
              <a:t>Transportation </a:t>
            </a:r>
            <a:r>
              <a:rPr lang="en-US" altLang="en-US" dirty="0" smtClean="0">
                <a:solidFill>
                  <a:srgbClr val="000000"/>
                </a:solidFill>
                <a:latin typeface="Arial" panose="020B0604020202020204" pitchFamily="34" charset="0"/>
              </a:rPr>
              <a:t>is the marketing function of moving products from a seller to a buyer. There are five major transportation forms that move products: </a:t>
            </a:r>
          </a:p>
          <a:p>
            <a:pPr lvl="2">
              <a:lnSpc>
                <a:spcPct val="90000"/>
              </a:lnSpc>
              <a:spcAft>
                <a:spcPct val="2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motor carriers</a:t>
            </a:r>
          </a:p>
          <a:p>
            <a:pPr lvl="2">
              <a:lnSpc>
                <a:spcPct val="90000"/>
              </a:lnSpc>
              <a:spcAft>
                <a:spcPct val="2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railroads</a:t>
            </a:r>
          </a:p>
          <a:p>
            <a:pPr lvl="2">
              <a:lnSpc>
                <a:spcPct val="90000"/>
              </a:lnSpc>
              <a:spcAft>
                <a:spcPct val="2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waterways</a:t>
            </a:r>
          </a:p>
          <a:p>
            <a:pPr lvl="2">
              <a:lnSpc>
                <a:spcPct val="90000"/>
              </a:lnSpc>
              <a:spcAft>
                <a:spcPct val="2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pipelines</a:t>
            </a:r>
          </a:p>
          <a:p>
            <a:pPr lvl="2">
              <a:lnSpc>
                <a:spcPct val="90000"/>
              </a:lnSpc>
              <a:spcAft>
                <a:spcPct val="20000"/>
              </a:spcAft>
              <a:buClr>
                <a:srgbClr val="007546"/>
              </a:buClr>
              <a:buFont typeface="Webdings" panose="05030102010509060703" pitchFamily="18" charset="2"/>
              <a:buChar char="="/>
            </a:pPr>
            <a:r>
              <a:rPr lang="en-US" altLang="en-US" dirty="0" smtClean="0">
                <a:solidFill>
                  <a:srgbClr val="000000"/>
                </a:solidFill>
                <a:latin typeface="Arial" panose="020B0604020202020204" pitchFamily="34" charset="0"/>
              </a:rPr>
              <a:t>air carriers</a:t>
            </a:r>
          </a:p>
        </p:txBody>
      </p:sp>
    </p:spTree>
    <p:extLst>
      <p:ext uri="{BB962C8B-B14F-4D97-AF65-F5344CB8AC3E}">
        <p14:creationId xmlns:p14="http://schemas.microsoft.com/office/powerpoint/2010/main" val="78846912"/>
      </p:ext>
    </p:extLst>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PPP_SUTIL_TXT_Utility04">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PPP_SUTIL_TXT_Utility0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SUTIL_TXT_Utility04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SUTIL_TXT_Utility04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SUTIL_TXT_Utility04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SUTIL_TXT_Utility04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SUTIL_TXT_Utility04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SUTIL_TXT_Utility04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SUTIL_TXT_Utility04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Black" panose="020B0A040201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Black" panose="020B0A04020102020204"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Black" panose="020B0A040201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Black" panose="020B0A04020102020204" pitchFamily="3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PPP_SUTIL_TXT_Utility04</Template>
  <TotalTime>3661</TotalTime>
  <Words>840</Words>
  <Application>Microsoft Office PowerPoint</Application>
  <PresentationFormat>On-screen Show (4:3)</PresentationFormat>
  <Paragraphs>78</Paragraphs>
  <Slides>19</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19</vt:i4>
      </vt:variant>
    </vt:vector>
  </HeadingPairs>
  <TitlesOfParts>
    <vt:vector size="33" baseType="lpstr">
      <vt:lpstr>Arial</vt:lpstr>
      <vt:lpstr>Arial Black</vt:lpstr>
      <vt:lpstr>Bernard MT Condensed</vt:lpstr>
      <vt:lpstr>Britannic Bold</vt:lpstr>
      <vt:lpstr>Calibri</vt:lpstr>
      <vt:lpstr>Calibri Light</vt:lpstr>
      <vt:lpstr>Snap ITC</vt:lpstr>
      <vt:lpstr>Times</vt:lpstr>
      <vt:lpstr>Webdings</vt:lpstr>
      <vt:lpstr>Wingdings</vt:lpstr>
      <vt:lpstr>PPP_SUTIL_TXT_Utility04</vt:lpstr>
      <vt:lpstr>Office Theme</vt:lpstr>
      <vt:lpstr>Blank</vt:lpstr>
      <vt:lpstr>1_Blank</vt:lpstr>
      <vt:lpstr>Welcome Back</vt:lpstr>
      <vt:lpstr>PowerPoint Presentation</vt:lpstr>
      <vt:lpstr>PowerPoint Presentation</vt:lpstr>
      <vt:lpstr>Understanding Distribution Planning</vt:lpstr>
      <vt:lpstr>Distribution Intensity</vt:lpstr>
      <vt:lpstr>Distribution Intensity</vt:lpstr>
      <vt:lpstr>Distribution Intensity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Channels of Distribution</dc:title>
  <dc:creator>William Keil</dc:creator>
  <cp:lastModifiedBy>Morris, Marla</cp:lastModifiedBy>
  <cp:revision>52</cp:revision>
  <cp:lastPrinted>2018-03-20T13:58:49Z</cp:lastPrinted>
  <dcterms:created xsi:type="dcterms:W3CDTF">2003-12-31T01:50:25Z</dcterms:created>
  <dcterms:modified xsi:type="dcterms:W3CDTF">2019-12-02T19:21:55Z</dcterms:modified>
</cp:coreProperties>
</file>