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32" r:id="rId2"/>
    <p:sldMasterId id="2147483744" r:id="rId3"/>
    <p:sldMasterId id="2147483757" r:id="rId4"/>
    <p:sldMasterId id="2147483770" r:id="rId5"/>
  </p:sldMasterIdLst>
  <p:sldIdLst>
    <p:sldId id="256" r:id="rId6"/>
    <p:sldId id="286" r:id="rId7"/>
    <p:sldId id="287" r:id="rId8"/>
    <p:sldId id="288" r:id="rId9"/>
    <p:sldId id="257" r:id="rId10"/>
    <p:sldId id="259" r:id="rId11"/>
    <p:sldId id="260" r:id="rId12"/>
    <p:sldId id="261" r:id="rId13"/>
    <p:sldId id="262" r:id="rId14"/>
    <p:sldId id="263" r:id="rId15"/>
    <p:sldId id="270" r:id="rId16"/>
    <p:sldId id="289" r:id="rId17"/>
    <p:sldId id="290" r:id="rId18"/>
    <p:sldId id="291" r:id="rId19"/>
    <p:sldId id="271" r:id="rId20"/>
    <p:sldId id="279" r:id="rId21"/>
    <p:sldId id="280" r:id="rId22"/>
    <p:sldId id="281" r:id="rId23"/>
    <p:sldId id="284" r:id="rId24"/>
    <p:sldId id="283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audio" Target="../media/audio1.wav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audio" Target="../media/audio1.wav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5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71DE61-7B52-42E7-BE11-DE5BF644CBA6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49172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857B7A-03EA-4352-B5F8-964EA4E3141B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4278650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C052C6-0C6C-456E-B772-10D9E9377D8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667479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11A558-D04D-4DEE-A4A0-DAD17132177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767287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7A087C-5E27-461D-B790-6A8604E819B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273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C840F4-75AB-4DE4-B326-AD4A764BD76D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62481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3F30E-D3D8-4F3E-8402-E2B7721D41E3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2123803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7A605-455C-4B5D-A866-4F99BC11F43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795590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90E4B2-8687-4CFA-A521-075016824569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1595393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686ED-4E9A-4993-ACE7-412B18C173BE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982765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C6DAD-D103-434D-A0A7-61FF14151FB2}" type="slidenum">
              <a:rPr lang="en-US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0473767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77537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81059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08518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6237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70634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84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6371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242904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493425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87309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82223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9023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3301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94672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3443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096297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246377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606355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40083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9970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556243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490811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369175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806690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12661-FB52-4F62-91A8-B6D1D5087EE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546790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4D8613-2811-465F-B8E6-FAA9B2F6FA1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16858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19022F-04E3-4677-A56D-481C6A1EC54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46303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C16632-7AFA-4C83-B299-A501FA1365DB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96791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9C3288-C497-4718-9ABC-8001FB46233F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8989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11910D-36C7-4E8F-9E3B-BE439026550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656918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5FE1FF-30E5-447E-A431-95356176675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834699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52208-1749-4BDF-8298-E7C0047B553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422194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8B74F3-E55B-4DD7-9262-558D46F6E9F5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141822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276EA-0A05-4F88-A51B-487A794044EC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4338477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1A86B2-F03B-45B7-8C47-2D9A4ADE96F9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83896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F9F4E8D-33C4-4BA0-8964-692089028BAE}" type="slidenum">
              <a:rPr lang="en-US" altLang="en-US">
                <a:solidFill>
                  <a:srgbClr val="000000"/>
                </a:solidFill>
              </a:rPr>
              <a:pPr/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796610"/>
      </p:ext>
    </p:extLst>
  </p:cSld>
  <p:clrMapOvr>
    <a:masterClrMapping/>
  </p:clrMapOvr>
  <p:transition>
    <p:cover/>
    <p:sndAc>
      <p:stSnd>
        <p:snd r:embed="rId1" name="cashreg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audio" Target="../media/audio1.wav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Relationship Id="rId14" Type="http://schemas.openxmlformats.org/officeDocument/2006/relationships/audio" Target="../media/audio1.wav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1C34C3D6-08EA-440E-A7B7-65228B71A753}" type="datetimeFigureOut">
              <a:rPr lang="en-US" smtClean="0"/>
              <a:t>8/15/2017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560E0DC4-B11A-4E66-9CE1-F0BC40D142E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hangingPunct="1">
              <a:defRPr sz="900" smtClean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3572E1B-06D9-4425-8C30-D5C5B199298E}" type="slidenum">
              <a:rPr lang="en-US" altLang="en-US">
                <a:solidFill>
                  <a:prstClr val="black">
                    <a:tint val="75000"/>
                  </a:prstClr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prstClr val="black">
                  <a:tint val="75000"/>
                </a:prstClr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515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utoUpdateAnimBg="0"/>
      <p:bldP spid="3" grpId="0" build="p" bldLvl="5" autoUpdateAnimBg="0" advAuto="0">
        <p:tmplLst>
          <p:tmpl lvl="1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8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8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0814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  <p:sldLayoutId id="2147483756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18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1" r:id="rId4"/>
    <p:sldLayoutId id="2147483762" r:id="rId5"/>
    <p:sldLayoutId id="2147483763" r:id="rId6"/>
    <p:sldLayoutId id="2147483764" r:id="rId7"/>
    <p:sldLayoutId id="2147483765" r:id="rId8"/>
    <p:sldLayoutId id="2147483766" r:id="rId9"/>
    <p:sldLayoutId id="2147483767" r:id="rId10"/>
    <p:sldLayoutId id="2147483768" r:id="rId11"/>
    <p:sldLayoutId id="2147483769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en-US" smtClean="0">
              <a:solidFill>
                <a:srgbClr val="000000"/>
              </a:solidFill>
            </a:endParaRP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5EE7597-DA7D-48F1-AECC-6A389D423AB7}" type="slidenum">
              <a:rPr lang="en-US" alt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0894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</p:sldLayoutIdLst>
  <p:transition>
    <p:cover/>
    <p:sndAc>
      <p:stSnd>
        <p:snd r:embed="rId14" name="cashreg.wav"/>
      </p:stSnd>
    </p:sndAc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6.jpeg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boutmcdonalds.com/country/map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The Global Marketplace</a:t>
            </a:r>
            <a:endParaRPr lang="en-US" b="1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32"/>
          <a:stretch/>
        </p:blipFill>
        <p:spPr bwMode="auto">
          <a:xfrm>
            <a:off x="5133975" y="4227466"/>
            <a:ext cx="4010025" cy="259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Learning Target:</a:t>
            </a:r>
          </a:p>
          <a:p>
            <a:r>
              <a:rPr lang="en-US" dirty="0"/>
              <a:t>Explain the concept of economic resources (e.g., land, labor, capital, and entrepreneurship).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200" y="228600"/>
            <a:ext cx="8382000" cy="11430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Eagle Challenge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7007" y="1315243"/>
            <a:ext cx="3629025" cy="57150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Bernard MT Condensed" panose="02050806060905020404" pitchFamily="18" charset="0"/>
              </a:rPr>
              <a:t>7minutes</a:t>
            </a:r>
            <a:endParaRPr lang="en-US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Bernard MT Condensed" panose="020508060609050204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57949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Franchising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90800"/>
            <a:ext cx="8229600" cy="3983736"/>
          </a:xfrm>
        </p:spPr>
        <p:txBody>
          <a:bodyPr/>
          <a:lstStyle/>
          <a:p>
            <a:r>
              <a:rPr lang="en-US" dirty="0" smtClean="0"/>
              <a:t>A special type of licensing.</a:t>
            </a:r>
          </a:p>
          <a:p>
            <a:endParaRPr lang="en-US" dirty="0" smtClean="0"/>
          </a:p>
          <a:p>
            <a:r>
              <a:rPr lang="en-US" dirty="0" smtClean="0"/>
              <a:t>In a franchise agreement, a franchisor grants the franchisee the rights to operate under the company name.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4995429"/>
            <a:ext cx="2838450" cy="160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733732"/>
            <a:ext cx="3276600" cy="2695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29309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43000"/>
            <a:ext cx="9144000" cy="1066800"/>
          </a:xfrm>
        </p:spPr>
        <p:txBody>
          <a:bodyPr>
            <a:normAutofit/>
          </a:bodyPr>
          <a:lstStyle/>
          <a:p>
            <a:r>
              <a:rPr lang="en-US" dirty="0" smtClean="0"/>
              <a:t>Economic Resources </a:t>
            </a:r>
            <a:r>
              <a:rPr lang="en-US" sz="3100" dirty="0" smtClean="0"/>
              <a:t>(Factors of Production) </a:t>
            </a:r>
            <a:endParaRPr lang="en-US" sz="31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 economic factors relevant to doing business in another country include: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Land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Labor 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Capital</a:t>
            </a:r>
          </a:p>
          <a:p>
            <a:pPr lvl="1"/>
            <a:r>
              <a:rPr lang="en-US" dirty="0" smtClean="0">
                <a:solidFill>
                  <a:schemeClr val="accent2">
                    <a:lumMod val="50000"/>
                  </a:schemeClr>
                </a:solidFill>
              </a:rPr>
              <a:t>Entrepreneurship </a:t>
            </a: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648"/>
          <a:stretch/>
        </p:blipFill>
        <p:spPr bwMode="auto">
          <a:xfrm rot="866376">
            <a:off x="5257800" y="3581400"/>
            <a:ext cx="3181350" cy="15535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86547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altLang="en-US" sz="2800" b="1" dirty="0" smtClean="0">
                <a:solidFill>
                  <a:srgbClr val="0070C0"/>
                </a:solidFill>
              </a:rPr>
              <a:t>Land</a:t>
            </a:r>
            <a:r>
              <a:rPr lang="en-US" altLang="en-US" sz="2800" dirty="0" smtClean="0"/>
              <a:t> “natural” </a:t>
            </a:r>
            <a:r>
              <a:rPr lang="en-US" altLang="en-US" sz="2800" dirty="0"/>
              <a:t>Resources are things we get from nature.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en-US"/>
              <a:t>  Oil		 Coal		Trees           Water</a:t>
            </a:r>
          </a:p>
          <a:p>
            <a:endParaRPr lang="en-US" altLang="en-US"/>
          </a:p>
        </p:txBody>
      </p:sp>
      <p:pic>
        <p:nvPicPr>
          <p:cNvPr id="19460" name="Picture 4" descr="MCj0290379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971800"/>
            <a:ext cx="828675" cy="2403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2" name="Picture 6" descr="MCj0353230000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971800"/>
            <a:ext cx="1812925" cy="2317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3" name="Picture 7" descr="MCj02338280000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895600"/>
            <a:ext cx="1676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MPj04000150000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971800"/>
            <a:ext cx="1524000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66928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534400" cy="1143000"/>
          </a:xfrm>
        </p:spPr>
        <p:txBody>
          <a:bodyPr/>
          <a:lstStyle/>
          <a:p>
            <a:r>
              <a:rPr lang="en-US" altLang="en-US" sz="2800" b="1" u="sng" dirty="0" smtClean="0">
                <a:solidFill>
                  <a:srgbClr val="00B050"/>
                </a:solidFill>
              </a:rPr>
              <a:t>Labor</a:t>
            </a:r>
            <a:r>
              <a:rPr lang="en-US" altLang="en-US" sz="2800" b="1" dirty="0" smtClean="0">
                <a:solidFill>
                  <a:srgbClr val="00B050"/>
                </a:solidFill>
              </a:rPr>
              <a:t> </a:t>
            </a:r>
            <a:r>
              <a:rPr lang="en-US" altLang="en-US" sz="2800" dirty="0"/>
              <a:t>resources are jobs done by humans at work.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/>
          </a:p>
        </p:txBody>
      </p:sp>
      <p:pic>
        <p:nvPicPr>
          <p:cNvPr id="20484" name="Picture 4" descr="MPj0409580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981200"/>
            <a:ext cx="4724400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220243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2800"/>
              <a:t>Capital resources are the machines, tools and buildings needed to do a job.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altLang="en-US" dirty="0"/>
          </a:p>
        </p:txBody>
      </p:sp>
      <p:pic>
        <p:nvPicPr>
          <p:cNvPr id="21516" name="Picture 12" descr="MCj0250081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676400"/>
            <a:ext cx="4800600" cy="4016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1823075"/>
      </p:ext>
    </p:extLst>
  </p:cSld>
  <p:clrMapOvr>
    <a:masterClrMapping/>
  </p:clrMapOvr>
  <p:transition>
    <p:cover/>
    <p:sndAc>
      <p:stSnd>
        <p:snd r:embed="rId2" name="cashreg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Infrastructure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relative to business</a:t>
            </a:r>
          </a:p>
          <a:p>
            <a:endParaRPr lang="en-US" dirty="0" smtClean="0"/>
          </a:p>
          <a:p>
            <a:r>
              <a:rPr lang="en-US" dirty="0" smtClean="0"/>
              <a:t>Things like undependable telephone service or inadequate roads would rule out a location for some businesses. Yet these same infrastructure factors would be an opportunity for companies involved in building roads, energy plants, and telecommunications systems.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46"/>
          <a:stretch/>
        </p:blipFill>
        <p:spPr bwMode="auto">
          <a:xfrm flipH="1">
            <a:off x="7924799" y="304800"/>
            <a:ext cx="1128712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397144"/>
            <a:ext cx="2466975" cy="18478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492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Marketing Strategies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 planning and making decisions about the four P’s of the marketing mix, global marketers need to consider all the factors analyzed for the environmental scan.</a:t>
            </a:r>
          </a:p>
          <a:p>
            <a:endParaRPr lang="en-US" dirty="0"/>
          </a:p>
          <a:p>
            <a:r>
              <a:rPr lang="en-US" dirty="0" smtClean="0"/>
              <a:t>The possibilities for marketing strategies that involve product and promotion decisions include </a:t>
            </a:r>
            <a:r>
              <a:rPr lang="en-US" b="1" dirty="0"/>
              <a:t>globalization</a:t>
            </a:r>
            <a:r>
              <a:rPr lang="en-US" dirty="0" smtClean="0"/>
              <a:t>, </a:t>
            </a:r>
            <a:r>
              <a:rPr lang="en-US" b="1" dirty="0"/>
              <a:t>adaptation</a:t>
            </a:r>
            <a:r>
              <a:rPr lang="en-US" dirty="0" smtClean="0"/>
              <a:t>, and </a:t>
            </a:r>
            <a:r>
              <a:rPr lang="en-US" b="1" dirty="0"/>
              <a:t>customization</a:t>
            </a:r>
            <a:r>
              <a:rPr lang="en-US" dirty="0" smtClean="0"/>
              <a:t>.</a:t>
            </a:r>
          </a:p>
        </p:txBody>
      </p:sp>
      <p:pic>
        <p:nvPicPr>
          <p:cNvPr id="24578" name="Picture 2" descr="View Detail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762000"/>
            <a:ext cx="1600201" cy="16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86355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</a:t>
            </a:r>
            <a:r>
              <a:rPr lang="en-US" dirty="0" smtClean="0"/>
              <a:t>lobalization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Selling the same product and using the same promotion methods in all countries.</a:t>
            </a:r>
          </a:p>
          <a:p>
            <a:endParaRPr lang="en-US" dirty="0"/>
          </a:p>
          <a:p>
            <a:r>
              <a:rPr lang="en-US" dirty="0" smtClean="0"/>
              <a:t>Only a small portion of products that are common to all global customers can use this marketing strategy.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5172075"/>
            <a:ext cx="2981325" cy="1533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6326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066800"/>
          </a:xfrm>
        </p:spPr>
        <p:txBody>
          <a:bodyPr/>
          <a:lstStyle/>
          <a:p>
            <a:r>
              <a:rPr lang="en-US" dirty="0" smtClean="0"/>
              <a:t>Adaptation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Is a company’s use of an existing product and/or promotion to which changes are made to better suit the characteristics of a country or region</a:t>
            </a:r>
          </a:p>
          <a:p>
            <a:endParaRPr lang="en-US" dirty="0"/>
          </a:p>
          <a:p>
            <a:r>
              <a:rPr lang="en-US" sz="3500" b="1" dirty="0"/>
              <a:t>Product adaptation </a:t>
            </a:r>
            <a:r>
              <a:rPr lang="en-US" dirty="0" smtClean="0"/>
              <a:t>is the change of a product to meet needs and/or to reflect the cultural differences in a foreign market.</a:t>
            </a:r>
          </a:p>
          <a:p>
            <a:endParaRPr lang="en-US" dirty="0"/>
          </a:p>
          <a:p>
            <a:r>
              <a:rPr lang="en-US" sz="3500" b="1" dirty="0"/>
              <a:t>Promotion adaptation </a:t>
            </a:r>
            <a:r>
              <a:rPr lang="en-US" dirty="0" smtClean="0"/>
              <a:t>is the changing of the advertising message to reflect the values, familiar images, and cultural differences in a foreign market.</a:t>
            </a:r>
          </a:p>
        </p:txBody>
      </p:sp>
    </p:spTree>
    <p:extLst>
      <p:ext uri="{BB962C8B-B14F-4D97-AF65-F5344CB8AC3E}">
        <p14:creationId xmlns:p14="http://schemas.microsoft.com/office/powerpoint/2010/main" val="40445150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6332356" cy="471048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 rot="18285159">
            <a:off x="7614336" y="1939786"/>
            <a:ext cx="1292662" cy="2517549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Visit McDonald’s</a:t>
            </a:r>
          </a:p>
          <a:p>
            <a:pPr algn="ctr"/>
            <a:r>
              <a:rPr lang="en-US" sz="2400" b="1" dirty="0" smtClean="0">
                <a:solidFill>
                  <a:schemeClr val="accent6">
                    <a:lumMod val="75000"/>
                  </a:schemeClr>
                </a:solidFill>
                <a:hlinkClick r:id="rId3"/>
              </a:rPr>
              <a:t>International!</a:t>
            </a:r>
            <a:endParaRPr lang="en-US" sz="24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2109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152400" y="541337"/>
            <a:ext cx="8915399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Adding a credit card machine to </a:t>
            </a:r>
            <a:r>
              <a:rPr lang="en-US" sz="4400" dirty="0" err="1">
                <a:latin typeface="Bernard MT Condensed" panose="02050806060905020404" pitchFamily="18" charset="0"/>
              </a:rPr>
              <a:t>Twinz</a:t>
            </a:r>
            <a:r>
              <a:rPr lang="en-US" sz="4400" dirty="0">
                <a:latin typeface="Bernard MT Condensed" panose="02050806060905020404" pitchFamily="18" charset="0"/>
              </a:rPr>
              <a:t> Bakery increases what utility?</a:t>
            </a:r>
            <a:r>
              <a:rPr lang="en-US" sz="4400" dirty="0"/>
              <a:t/>
            </a:r>
            <a:br>
              <a:rPr lang="en-US" sz="4400" dirty="0"/>
            </a:br>
            <a:endParaRPr lang="en-US" altLang="en-US" sz="4400" dirty="0" smtClean="0">
              <a:latin typeface="Bernard MT Condensed" panose="02050806060905020404" pitchFamily="18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2438400"/>
            <a:ext cx="78867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Time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Form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Place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r>
              <a:rPr lang="en-US" altLang="en-US" sz="4400" smtClean="0"/>
              <a:t>Possession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smtClean="0"/>
          </a:p>
        </p:txBody>
      </p:sp>
      <p:sp>
        <p:nvSpPr>
          <p:cNvPr id="5" name="Left Arrow 4"/>
          <p:cNvSpPr/>
          <p:nvPr/>
        </p:nvSpPr>
        <p:spPr>
          <a:xfrm>
            <a:off x="3886200" y="4724400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076">
            <a:off x="6166581" y="2236513"/>
            <a:ext cx="2626296" cy="2994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23520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Customization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Involves creating specially designed products or promotions for certain countries or regions.</a:t>
            </a:r>
          </a:p>
          <a:p>
            <a:endParaRPr lang="en-US" dirty="0"/>
          </a:p>
          <a:p>
            <a:r>
              <a:rPr lang="en-US" dirty="0" smtClean="0"/>
              <a:t>Each geographical area where a product is sold or a service is offered becomes a unique market segment.</a:t>
            </a:r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714547"/>
            <a:ext cx="2057400" cy="19243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638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228600" y="365125"/>
            <a:ext cx="8915400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The idea that a business should strive to satisfy customers’ need and wants while generating a profit for the business.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 bwMode="auto">
          <a:xfrm>
            <a:off x="228600" y="2438400"/>
            <a:ext cx="94488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buAutoNum type="alphaLcPeriod"/>
            </a:pPr>
            <a:r>
              <a:rPr lang="en-US" sz="3600" dirty="0" smtClean="0"/>
              <a:t>Marketing Information Management</a:t>
            </a:r>
            <a:endParaRPr lang="en-US" sz="3600" dirty="0"/>
          </a:p>
          <a:p>
            <a:pPr marL="742950" indent="-742950">
              <a:buAutoNum type="alphaLcPeriod"/>
            </a:pPr>
            <a:r>
              <a:rPr lang="en-US" sz="4000" dirty="0" smtClean="0"/>
              <a:t>Mark</a:t>
            </a:r>
            <a:r>
              <a:rPr lang="en-US" sz="4400" dirty="0" smtClean="0"/>
              <a:t>eting </a:t>
            </a:r>
            <a:r>
              <a:rPr lang="en-US" sz="4400" dirty="0"/>
              <a:t>Mix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Selling</a:t>
            </a:r>
            <a:endParaRPr lang="en-US" sz="4400" dirty="0"/>
          </a:p>
          <a:p>
            <a:pPr marL="742950" indent="-742950">
              <a:buAutoNum type="alphaLcPeriod"/>
            </a:pPr>
            <a:r>
              <a:rPr lang="en-US" sz="4400" dirty="0" smtClean="0"/>
              <a:t>Marketing </a:t>
            </a:r>
            <a:r>
              <a:rPr lang="en-US" sz="4400" dirty="0"/>
              <a:t>Concept</a:t>
            </a:r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dirty="0" smtClean="0"/>
          </a:p>
        </p:txBody>
      </p:sp>
      <p:sp>
        <p:nvSpPr>
          <p:cNvPr id="5" name="Left Arrow 4"/>
          <p:cNvSpPr/>
          <p:nvPr/>
        </p:nvSpPr>
        <p:spPr>
          <a:xfrm>
            <a:off x="5715000" y="4648200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77030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52400" y="365125"/>
            <a:ext cx="8839200" cy="1325563"/>
          </a:xfrm>
        </p:spPr>
        <p:txBody>
          <a:bodyPr/>
          <a:lstStyle/>
          <a:p>
            <a:r>
              <a:rPr lang="en-US" sz="4400" dirty="0">
                <a:latin typeface="Bernard MT Condensed" panose="02050806060905020404" pitchFamily="18" charset="0"/>
              </a:rPr>
              <a:t>Cuba placed a ban on all imports/exports with the United States. The ban is referred to as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628650" y="2438400"/>
            <a:ext cx="7886700" cy="3738563"/>
          </a:xfrm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742950" indent="-742950">
              <a:buAutoNum type="alphaLcPeriod"/>
            </a:pPr>
            <a:r>
              <a:rPr lang="en-US" sz="4400" dirty="0" smtClean="0"/>
              <a:t>quota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embargo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tariff</a:t>
            </a:r>
            <a:r>
              <a:rPr lang="en-US" sz="4400" dirty="0"/>
              <a:t>	</a:t>
            </a:r>
            <a:endParaRPr lang="en-US" sz="4400" dirty="0" smtClean="0"/>
          </a:p>
          <a:p>
            <a:pPr marL="742950" indent="-742950">
              <a:buAutoNum type="alphaLcPeriod"/>
            </a:pPr>
            <a:r>
              <a:rPr lang="en-US" sz="4400" dirty="0" smtClean="0"/>
              <a:t>limit</a:t>
            </a:r>
            <a:endParaRPr lang="en-US" sz="4400" dirty="0"/>
          </a:p>
          <a:p>
            <a:pPr marL="457200" indent="-457200">
              <a:buFont typeface="Arial" panose="020B0604020202020204" pitchFamily="34" charset="0"/>
              <a:buAutoNum type="alphaLcPeriod"/>
            </a:pPr>
            <a:endParaRPr lang="en-US" altLang="en-US" sz="4400" dirty="0" smtClean="0"/>
          </a:p>
        </p:txBody>
      </p:sp>
      <p:sp>
        <p:nvSpPr>
          <p:cNvPr id="5" name="Left Arrow 4"/>
          <p:cNvSpPr/>
          <p:nvPr/>
        </p:nvSpPr>
        <p:spPr>
          <a:xfrm>
            <a:off x="3657600" y="3302214"/>
            <a:ext cx="2743200" cy="457200"/>
          </a:xfrm>
          <a:prstGeom prst="leftArrow">
            <a:avLst/>
          </a:prstGeom>
          <a:solidFill>
            <a:srgbClr val="FFFF00"/>
          </a:solidFill>
          <a:ln w="571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400">
              <a:solidFill>
                <a:prstClr val="white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724400"/>
            <a:ext cx="4069080" cy="1975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815113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you will learn…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List forms of international trade</a:t>
            </a:r>
          </a:p>
          <a:p>
            <a:endParaRPr lang="en-US" dirty="0" smtClean="0"/>
          </a:p>
          <a:p>
            <a:r>
              <a:rPr lang="en-US" dirty="0" smtClean="0"/>
              <a:t>Identify political, economic, socio-cultural, and technological factors that affect international business</a:t>
            </a:r>
          </a:p>
          <a:p>
            <a:endParaRPr lang="en-US" dirty="0" smtClean="0"/>
          </a:p>
          <a:p>
            <a:r>
              <a:rPr lang="en-US" dirty="0" smtClean="0"/>
              <a:t>Suggest global marketing strategies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12498">
            <a:off x="6608650" y="914400"/>
            <a:ext cx="1828800" cy="1828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98028962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Doing Business Internationally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global marketplace has been growing with the advances in technology, and reduction of trade barriers.</a:t>
            </a:r>
          </a:p>
          <a:p>
            <a:endParaRPr lang="en-US" dirty="0" smtClean="0"/>
          </a:p>
          <a:p>
            <a:r>
              <a:rPr lang="en-US" dirty="0" smtClean="0"/>
              <a:t>These factors have encourages businesses to venture into foreign countries.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5029200"/>
            <a:ext cx="1248156" cy="16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80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Purchasing goods from a foreign country</a:t>
            </a:r>
          </a:p>
          <a:p>
            <a:endParaRPr lang="en-US" dirty="0" smtClean="0"/>
          </a:p>
          <a:p>
            <a:r>
              <a:rPr lang="en-US" dirty="0" smtClean="0"/>
              <a:t>Products imported for the U.S. market must meet the same standards as domestic products.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Quota limits entry of certain goods. (Ex: cotton, peanuts, and sugar)</a:t>
            </a:r>
          </a:p>
          <a:p>
            <a:endParaRPr lang="en-US" dirty="0" smtClean="0"/>
          </a:p>
          <a:p>
            <a:r>
              <a:rPr lang="en-US" dirty="0" smtClean="0"/>
              <a:t>Any shipment in excess of quota is quarantined by U.S. Customs.</a:t>
            </a:r>
            <a:endParaRPr 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838200"/>
            <a:ext cx="1914525" cy="1722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18490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Exporting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domestic company that wishes to enter into the global marketplace with minimal risk and control might consider exporting.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4038600"/>
            <a:ext cx="1704976" cy="23059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1800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Licensing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Involves letting another company (licensee) use a trademark, patent, special formula, company  name, or some other intellectual property for a fee or royalty</a:t>
            </a:r>
          </a:p>
          <a:p>
            <a:endParaRPr lang="en-US" dirty="0" smtClean="0"/>
          </a:p>
          <a:p>
            <a:r>
              <a:rPr lang="en-US" dirty="0" smtClean="0"/>
              <a:t>With licensing, a foreign company make the product using the info or guidelines provided by the licensor.</a:t>
            </a:r>
          </a:p>
          <a:p>
            <a:endParaRPr lang="en-US" dirty="0" smtClean="0"/>
          </a:p>
          <a:p>
            <a:r>
              <a:rPr lang="en-US" dirty="0" smtClean="0"/>
              <a:t>If the product is a success in the foreign country, the licensor has gained entry with minimal risk.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3340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02558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576</TotalTime>
  <Words>619</Words>
  <Application>Microsoft Office PowerPoint</Application>
  <PresentationFormat>On-screen Show (4:3)</PresentationFormat>
  <Paragraphs>84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20</vt:i4>
      </vt:variant>
    </vt:vector>
  </HeadingPairs>
  <TitlesOfParts>
    <vt:vector size="33" baseType="lpstr">
      <vt:lpstr>Arial</vt:lpstr>
      <vt:lpstr>Bernard MT Condensed</vt:lpstr>
      <vt:lpstr>Calibri</vt:lpstr>
      <vt:lpstr>Calibri Light</vt:lpstr>
      <vt:lpstr>Georgia</vt:lpstr>
      <vt:lpstr>Times New Roman</vt:lpstr>
      <vt:lpstr>Trebuchet MS</vt:lpstr>
      <vt:lpstr>Wingdings 2</vt:lpstr>
      <vt:lpstr>Urban</vt:lpstr>
      <vt:lpstr>1_Office Theme</vt:lpstr>
      <vt:lpstr>Default Design</vt:lpstr>
      <vt:lpstr>1_Default Design</vt:lpstr>
      <vt:lpstr>2_Default Design</vt:lpstr>
      <vt:lpstr>The Global Marketplace</vt:lpstr>
      <vt:lpstr>Adding a credit card machine to Twinz Bakery increases what utility? </vt:lpstr>
      <vt:lpstr>The idea that a business should strive to satisfy customers’ need and wants while generating a profit for the business.</vt:lpstr>
      <vt:lpstr>Cuba placed a ban on all imports/exports with the United States. The ban is referred to as</vt:lpstr>
      <vt:lpstr>What you will learn…</vt:lpstr>
      <vt:lpstr>Doing Business Internationally</vt:lpstr>
      <vt:lpstr>Importing</vt:lpstr>
      <vt:lpstr>Exporting</vt:lpstr>
      <vt:lpstr>Licensing</vt:lpstr>
      <vt:lpstr>Franchising</vt:lpstr>
      <vt:lpstr>Economic Resources (Factors of Production) </vt:lpstr>
      <vt:lpstr>Land “natural” Resources are things we get from nature.</vt:lpstr>
      <vt:lpstr>Labor resources are jobs done by humans at work.</vt:lpstr>
      <vt:lpstr>Capital resources are the machines, tools and buildings needed to do a job.</vt:lpstr>
      <vt:lpstr>Infrastructure</vt:lpstr>
      <vt:lpstr>Global Marketing Strategies</vt:lpstr>
      <vt:lpstr>Globalization</vt:lpstr>
      <vt:lpstr>Adaptation</vt:lpstr>
      <vt:lpstr>PowerPoint Presentation</vt:lpstr>
      <vt:lpstr>Customization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Global Marketplace</dc:title>
  <dc:creator>Jennifer</dc:creator>
  <cp:lastModifiedBy>Morris, Marla</cp:lastModifiedBy>
  <cp:revision>30</cp:revision>
  <cp:lastPrinted>2015-08-17T15:22:20Z</cp:lastPrinted>
  <dcterms:created xsi:type="dcterms:W3CDTF">2011-02-16T17:14:30Z</dcterms:created>
  <dcterms:modified xsi:type="dcterms:W3CDTF">2017-08-15T15:18:35Z</dcterms:modified>
</cp:coreProperties>
</file>