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14"/>
  </p:handoutMasterIdLst>
  <p:sldIdLst>
    <p:sldId id="256" r:id="rId2"/>
    <p:sldId id="257" r:id="rId3"/>
    <p:sldId id="265" r:id="rId4"/>
    <p:sldId id="266" r:id="rId5"/>
    <p:sldId id="258" r:id="rId6"/>
    <p:sldId id="267" r:id="rId7"/>
    <p:sldId id="259" r:id="rId8"/>
    <p:sldId id="264" r:id="rId9"/>
    <p:sldId id="269" r:id="rId10"/>
    <p:sldId id="261" r:id="rId11"/>
    <p:sldId id="262" r:id="rId12"/>
    <p:sldId id="26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F7566B-2D99-4B7B-B875-9C1EAA981CCA}">
          <p14:sldIdLst>
            <p14:sldId id="256"/>
            <p14:sldId id="257"/>
            <p14:sldId id="265"/>
            <p14:sldId id="266"/>
            <p14:sldId id="258"/>
            <p14:sldId id="267"/>
            <p14:sldId id="259"/>
            <p14:sldId id="264"/>
            <p14:sldId id="269"/>
            <p14:sldId id="261"/>
            <p14:sldId id="262"/>
            <p14:sldId id="260"/>
          </p14:sldIdLst>
        </p14:section>
        <p14:section name="Untitled Section" id="{31D58AD4-6DF8-46D9-B136-F3746FE005E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F2BBE-3EBA-44BD-8A3A-2819A085CC3F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A508A-3365-4BDF-8A3E-618256A6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flipH="1">
            <a:off x="457200" y="62116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Standard OA6</a:t>
            </a:r>
          </a:p>
          <a:p>
            <a:pPr algn="ctr"/>
            <a:r>
              <a:rPr lang="en-US" b="1" dirty="0"/>
              <a:t>Explain the types of economic systems (e.g., capitalism, socialism, communism)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flipH="1">
            <a:off x="457200" y="62116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Standard OA6</a:t>
            </a:r>
          </a:p>
          <a:p>
            <a:pPr algn="ctr"/>
            <a:r>
              <a:rPr lang="en-US" b="1" dirty="0"/>
              <a:t>Explain the types of economic systems (e.g., capitalism, socialism, communism)</a:t>
            </a:r>
            <a:endParaRPr lang="en-US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4279F04-0AF0-4A29-A098-E34142789888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2F9A4B6-3A70-4D56-AAAA-1D4C3B1FC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457200" y="62116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Standard OA6</a:t>
            </a:r>
          </a:p>
          <a:p>
            <a:pPr algn="ctr"/>
            <a:r>
              <a:rPr lang="en-US" b="1" dirty="0"/>
              <a:t>Explain the types of economic systems (e.g., capitalism, socialism, communism)</a:t>
            </a:r>
            <a:endParaRPr lang="en-US" b="1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Communism, Socialism, Capitalism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680960" cy="2438399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Arabic Typesetting" pitchFamily="66" charset="-78"/>
                <a:cs typeface="Arabic Typesetting" pitchFamily="66" charset="-78"/>
              </a:rPr>
              <a:t>Understanding Economic Systems</a:t>
            </a:r>
            <a:endParaRPr lang="en-US" dirty="0">
              <a:solidFill>
                <a:srgbClr val="92D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57200" y="62116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Standard OA6</a:t>
            </a:r>
          </a:p>
          <a:p>
            <a:pPr algn="ctr"/>
            <a:r>
              <a:rPr lang="en-US" b="1" dirty="0"/>
              <a:t>Explain the types of economic systems (e.g., capitalism, socialism, communism)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22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524374" cy="50901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A political and economic theory that advocates </a:t>
            </a:r>
            <a:r>
              <a:rPr lang="en-US" sz="2800" dirty="0" smtClean="0">
                <a:solidFill>
                  <a:srgbClr val="92D050"/>
                </a:solidFill>
              </a:rPr>
              <a:t>ownership of the means of production</a:t>
            </a:r>
            <a:r>
              <a:rPr lang="en-US" sz="2800" dirty="0" smtClean="0"/>
              <a:t>, such as factories and farms, by the </a:t>
            </a:r>
            <a:r>
              <a:rPr lang="en-US" sz="2800" b="1" u="sng" dirty="0" smtClean="0">
                <a:solidFill>
                  <a:srgbClr val="92D050"/>
                </a:solidFill>
              </a:rPr>
              <a:t>people</a:t>
            </a:r>
            <a:r>
              <a:rPr lang="en-US" sz="2800" dirty="0" smtClean="0"/>
              <a:t> rather than by capitalists and land owners.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Power belongs to the working class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 Ex </a:t>
            </a:r>
            <a:r>
              <a:rPr lang="en-US" sz="2800" dirty="0" smtClean="0"/>
              <a:t>–, </a:t>
            </a:r>
            <a:r>
              <a:rPr lang="en-US" sz="2800" dirty="0" smtClean="0"/>
              <a:t>Yugoslavia (parts of U.S.S.R.)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Socialism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947">
            <a:off x="6210299" y="275037"/>
            <a:ext cx="2438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47" y="2836075"/>
            <a:ext cx="193850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5648222"/>
            <a:ext cx="297179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symbol of the Soviet Union featured the hammer and sickle symbols of laborers for centuries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7680960" cy="47244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An economic or political system in which the state or the community owns all property and the means of production, and all citizens share the wealth.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Creates a classless society (theoretically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Ex – Vietnam, Cuba, U.S.S.R.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Communism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7232">
            <a:off x="5776798" y="4032809"/>
            <a:ext cx="3114044" cy="250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29" y="4255541"/>
            <a:ext cx="4533900" cy="2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86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33513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810234"/>
              </p:ext>
            </p:extLst>
          </p:nvPr>
        </p:nvGraphicFramePr>
        <p:xfrm>
          <a:off x="0" y="0"/>
          <a:ext cx="9144000" cy="670560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52600"/>
                <a:gridCol w="2133600"/>
                <a:gridCol w="2514600"/>
                <a:gridCol w="2743200"/>
              </a:tblGrid>
              <a:tr h="15619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Capitalism </a:t>
                      </a:r>
                    </a:p>
                    <a:p>
                      <a:r>
                        <a:rPr lang="en-US" sz="1800" dirty="0" smtClean="0"/>
                        <a:t>(Market economy)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Socialism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(mixed economy)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Communism</a:t>
                      </a:r>
                    </a:p>
                    <a:p>
                      <a:r>
                        <a:rPr lang="en-US" sz="1800" baseline="0" dirty="0" smtClean="0"/>
                        <a:t> (Command economy)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145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Ownership</a:t>
                      </a:r>
                      <a:r>
                        <a:rPr lang="en-US" sz="1800" baseline="0" dirty="0" smtClean="0"/>
                        <a:t> and control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145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Competition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7145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Standard</a:t>
                      </a:r>
                      <a:r>
                        <a:rPr lang="en-US" sz="1800" baseline="0" dirty="0" smtClean="0"/>
                        <a:t> of Living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0" y="1600200"/>
            <a:ext cx="228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Calibri" pitchFamily="34" charset="0"/>
              </a:rPr>
              <a:t>Individuals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control means of production</a:t>
            </a:r>
          </a:p>
          <a:p>
            <a:pPr eaLnBrk="1" hangingPunct="1">
              <a:buFont typeface="Arial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Calibri" pitchFamily="34" charset="0"/>
              </a:rPr>
              <a:t>Market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determines what goods will be sold at what price</a:t>
            </a: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3276600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Competition keeps prices low and quality high</a:t>
            </a: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4826000"/>
            <a:ext cx="2209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standard of living and economic security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Individuals free to earn profits, but may risk losses</a:t>
            </a: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447800"/>
            <a:ext cx="2667000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Basic means of production owned and managed by 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government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>
                <a:solidFill>
                  <a:schemeClr val="bg1"/>
                </a:solidFill>
                <a:latin typeface="+mn-lt"/>
              </a:rPr>
              <a:t>Private ownership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with regulation, of businesses</a:t>
            </a:r>
            <a:endParaRPr lang="en-US" b="1" dirty="0">
              <a:solidFill>
                <a:schemeClr val="bg1"/>
              </a:solidFill>
              <a:latin typeface="Arial Rounded MT Bold" pitchFamily="34" charset="0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86200" y="3505200"/>
            <a:ext cx="2590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Cooperation stressed over competition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6200" y="4876800"/>
            <a:ext cx="25146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standard of living and economic security</a:t>
            </a:r>
          </a:p>
          <a:p>
            <a:pPr eaLnBrk="1" hangingPunct="1">
              <a:lnSpc>
                <a:spcPct val="115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High taxes provide free health care and education</a:t>
            </a:r>
            <a:endParaRPr lang="en-US" dirty="0">
              <a:solidFill>
                <a:schemeClr val="bg1"/>
              </a:solidFill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00800" y="1600200"/>
            <a:ext cx="2743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b="1" u="sng" dirty="0">
                <a:solidFill>
                  <a:schemeClr val="bg1"/>
                </a:solidFill>
                <a:latin typeface="Constantia" pitchFamily="18" charset="0"/>
              </a:rPr>
              <a:t>Government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 owns means of production</a:t>
            </a:r>
          </a:p>
          <a:p>
            <a:pPr eaLnBrk="1" hangingPunct="1">
              <a:lnSpc>
                <a:spcPct val="115000"/>
              </a:lnSpc>
            </a:pP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Government determines what goods will be sold at what price</a:t>
            </a:r>
            <a:endParaRPr lang="en-US" dirty="0">
              <a:solidFill>
                <a:schemeClr val="bg1"/>
              </a:solidFill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276600"/>
            <a:ext cx="2743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en-US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>
                <a:solidFill>
                  <a:schemeClr val="bg1"/>
                </a:solidFill>
                <a:latin typeface="Constantia" pitchFamily="18" charset="0"/>
              </a:rPr>
              <a:t>No competition, lower quality goods</a:t>
            </a:r>
            <a:endParaRPr lang="en-US">
              <a:solidFill>
                <a:schemeClr val="bg1"/>
              </a:solidFill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00800" y="5029200"/>
            <a:ext cx="2743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Goal is equality for everybody, enforced by the government</a:t>
            </a:r>
            <a:endParaRPr lang="en-US" dirty="0">
              <a:solidFill>
                <a:schemeClr val="bg1"/>
              </a:solidFill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standard of living do you hope to attain in life?  How do you plan to accomplish this goal?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Warm Up Question #1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97616"/>
            <a:ext cx="2895600" cy="266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orgs.usd.edu/awol/images/social_issues/poverty/pover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60" y="2736376"/>
            <a:ext cx="278368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9436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of living refers to the level of wealth, comfort, material goods, and necessities available to a certain socioeconomic class in a certain geographic area, usually a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1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Economies vary when it comes to government involvement.  The relationship between </a:t>
            </a:r>
            <a:r>
              <a:rPr lang="en-US" sz="2800" b="1" u="sng" dirty="0" smtClean="0">
                <a:solidFill>
                  <a:srgbClr val="92D050"/>
                </a:solidFill>
              </a:rPr>
              <a:t>government</a:t>
            </a:r>
            <a:r>
              <a:rPr lang="en-US" sz="2800" dirty="0" smtClean="0"/>
              <a:t> and the </a:t>
            </a:r>
            <a:r>
              <a:rPr lang="en-US" sz="2800" u="sng" dirty="0" smtClean="0">
                <a:solidFill>
                  <a:srgbClr val="92D050"/>
                </a:solidFill>
              </a:rPr>
              <a:t>economy</a:t>
            </a:r>
            <a:r>
              <a:rPr lang="en-US" sz="2800" dirty="0" smtClean="0"/>
              <a:t> has been debated since America’s historical beginnings.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Main Idea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3444">
            <a:off x="575805" y="3599613"/>
            <a:ext cx="2057400" cy="2562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://tommydavis.files.wordpress.com/2011/05/econom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669">
            <a:off x="5050973" y="3452144"/>
            <a:ext cx="36957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1.staticflickr.com/117/274082019_032fcb3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 rot="20531762">
            <a:off x="419341" y="1618214"/>
            <a:ext cx="7548676" cy="139811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role should a government play in an economy?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Essential Question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2563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4576">
            <a:off x="5491443" y="2851382"/>
            <a:ext cx="3369059" cy="2203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</a:t>
            </a:r>
            <a:r>
              <a:rPr lang="en-US" sz="2800" dirty="0" smtClean="0">
                <a:solidFill>
                  <a:srgbClr val="92D050"/>
                </a:solidFill>
              </a:rPr>
              <a:t>. Economics </a:t>
            </a:r>
            <a:r>
              <a:rPr lang="en-US" sz="2800" dirty="0" smtClean="0"/>
              <a:t>– the social science that analyzes the production, distribution, and consumption of goods and services.</a:t>
            </a:r>
          </a:p>
          <a:p>
            <a:r>
              <a:rPr lang="en-US" sz="2800" dirty="0" smtClean="0"/>
              <a:t>B. Many different economic systems in the world</a:t>
            </a:r>
          </a:p>
          <a:p>
            <a:r>
              <a:rPr lang="en-US" sz="2800" dirty="0" smtClean="0"/>
              <a:t>C. Helps formulate our understanding of Modern American History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I. Understanding Economic Systems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5643">
            <a:off x="3412130" y="4104221"/>
            <a:ext cx="2138363" cy="265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8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Economies of the World - 2008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52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680960" cy="47244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An economic system in which factories, equipment, or other means of production are </a:t>
            </a:r>
            <a:r>
              <a:rPr lang="en-US" sz="2800" b="1" i="1" dirty="0" smtClean="0">
                <a:solidFill>
                  <a:srgbClr val="92D050"/>
                </a:solidFill>
              </a:rPr>
              <a:t>privately owned </a:t>
            </a:r>
            <a:r>
              <a:rPr lang="en-US" sz="2800" dirty="0" smtClean="0"/>
              <a:t>rather than controlled by the government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80960" cy="10668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92D050"/>
                </a:solidFill>
              </a:rPr>
              <a:t>II. Economic Systems</a:t>
            </a:r>
            <a:endParaRPr lang="en-US" sz="6600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56760"/>
            <a:ext cx="2438400" cy="203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5810"/>
            <a:ext cx="2021763" cy="189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295400"/>
            <a:ext cx="2653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Capitalism</a:t>
            </a:r>
          </a:p>
        </p:txBody>
      </p:sp>
    </p:spTree>
    <p:extLst>
      <p:ext uri="{BB962C8B-B14F-4D97-AF65-F5344CB8AC3E}">
        <p14:creationId xmlns:p14="http://schemas.microsoft.com/office/powerpoint/2010/main" val="42021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05952" y="1596390"/>
            <a:ext cx="5638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 The idea that the free market, through </a:t>
            </a:r>
            <a:r>
              <a:rPr lang="en-US" sz="2800" b="1" i="1" dirty="0" smtClean="0">
                <a:solidFill>
                  <a:srgbClr val="92D050"/>
                </a:solidFill>
              </a:rPr>
              <a:t>supply and demand</a:t>
            </a:r>
            <a:r>
              <a:rPr lang="en-US" sz="2800" dirty="0" smtClean="0"/>
              <a:t>, will regulate itself if government does not interfere</a:t>
            </a:r>
          </a:p>
          <a:p>
            <a:r>
              <a:rPr lang="en-US" sz="2800" dirty="0" smtClean="0"/>
              <a:t>B. Government should be </a:t>
            </a:r>
            <a:r>
              <a:rPr lang="en-US" sz="2800" b="1" dirty="0" smtClean="0">
                <a:solidFill>
                  <a:srgbClr val="FFC000"/>
                </a:solidFill>
              </a:rPr>
              <a:t>“hands off” </a:t>
            </a:r>
            <a:r>
              <a:rPr lang="en-US" sz="2800" dirty="0" smtClean="0"/>
              <a:t>with big business</a:t>
            </a:r>
          </a:p>
          <a:p>
            <a:r>
              <a:rPr lang="en-US" sz="2800" dirty="0" smtClean="0"/>
              <a:t>C. Highest form of capitalism</a:t>
            </a:r>
          </a:p>
          <a:p>
            <a:r>
              <a:rPr lang="en-US" sz="2800" dirty="0" smtClean="0"/>
              <a:t>D. Ex. Rise of Industry in America in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710" y="464641"/>
            <a:ext cx="7680960" cy="10668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Laissez-Faire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5268">
            <a:off x="6265957" y="216721"/>
            <a:ext cx="2566026" cy="1924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 descr="http://t3.gstatic.com/images?q=tbn:ANd9GcTMKSACKNOXB1BDFalFdoBRIWQsuJGrGUQp2rJxV0Tq-DrAfIUHtBXCmr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2336192"/>
            <a:ext cx="3400891" cy="218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76" y="4814776"/>
            <a:ext cx="2011679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37538" y="4637314"/>
            <a:ext cx="1406462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John D. Rockefeller founder of Standard Oil had a net worth of $668 Billion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86666"/>
            <a:ext cx="1533390" cy="125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939">
            <a:off x="7480480" y="2504345"/>
            <a:ext cx="1609378" cy="62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496" y="55516"/>
            <a:ext cx="5441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Capitalism (continued)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615440"/>
            <a:ext cx="8686800" cy="5242560"/>
          </a:xfrm>
        </p:spPr>
        <p:txBody>
          <a:bodyPr>
            <a:normAutofit/>
          </a:bodyPr>
          <a:lstStyle/>
          <a:p>
            <a:pPr marL="342900" indent="-342900">
              <a:buAutoNum type="alphaUcPeriod"/>
            </a:pPr>
            <a:r>
              <a:rPr lang="en-US" sz="2400" dirty="0" smtClean="0"/>
              <a:t>The way a market regulates itself in a capitalist society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In your Social Studies Journal add the following visualization.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sz="2400" dirty="0" smtClean="0"/>
              <a:t>So how does this work?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67898"/>
            <a:ext cx="7680960" cy="10668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Supply &amp; Demand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372640" cy="4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152400"/>
            <a:ext cx="5916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Capitalism (continued)</a:t>
            </a:r>
          </a:p>
        </p:txBody>
      </p:sp>
    </p:spTree>
    <p:extLst>
      <p:ext uri="{BB962C8B-B14F-4D97-AF65-F5344CB8AC3E}">
        <p14:creationId xmlns:p14="http://schemas.microsoft.com/office/powerpoint/2010/main" val="9870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1240</TotalTime>
  <Words>542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Arabic Typesetting</vt:lpstr>
      <vt:lpstr>Arial</vt:lpstr>
      <vt:lpstr>Arial Black</vt:lpstr>
      <vt:lpstr>Arial Rounded MT Bold</vt:lpstr>
      <vt:lpstr>Calibri</vt:lpstr>
      <vt:lpstr>Constantia</vt:lpstr>
      <vt:lpstr>Corbel</vt:lpstr>
      <vt:lpstr>Tahoma</vt:lpstr>
      <vt:lpstr>Times New Roman</vt:lpstr>
      <vt:lpstr>Tunga</vt:lpstr>
      <vt:lpstr>Wingdings 2</vt:lpstr>
      <vt:lpstr>Mylar</vt:lpstr>
      <vt:lpstr>Understanding Economic Systems</vt:lpstr>
      <vt:lpstr>Warm Up Question #1</vt:lpstr>
      <vt:lpstr>Main Idea</vt:lpstr>
      <vt:lpstr>Essential Question</vt:lpstr>
      <vt:lpstr>I. Understanding Economic Systems</vt:lpstr>
      <vt:lpstr>Economies of the World - 2008</vt:lpstr>
      <vt:lpstr>II. Economic Systems</vt:lpstr>
      <vt:lpstr>Laissez-Faire</vt:lpstr>
      <vt:lpstr>Supply &amp; Demand</vt:lpstr>
      <vt:lpstr>Socialism</vt:lpstr>
      <vt:lpstr>Communism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BLAIR, BRIAN</dc:creator>
  <cp:lastModifiedBy>Morris, Marla</cp:lastModifiedBy>
  <cp:revision>53</cp:revision>
  <cp:lastPrinted>2012-09-21T18:32:16Z</cp:lastPrinted>
  <dcterms:created xsi:type="dcterms:W3CDTF">2011-09-07T17:32:10Z</dcterms:created>
  <dcterms:modified xsi:type="dcterms:W3CDTF">2018-09-05T14:25:12Z</dcterms:modified>
</cp:coreProperties>
</file>