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 userDrawn="1"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" name="TextBox 7"/>
          <p:cNvSpPr txBox="1"/>
          <p:nvPr userDrawn="1"/>
        </p:nvSpPr>
        <p:spPr>
          <a:xfrm>
            <a:off x="134933" y="4528438"/>
            <a:ext cx="12700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llege Player" panose="02000500000000000000" pitchFamily="2" charset="0"/>
              </a:rPr>
              <a:t>NBHS</a:t>
            </a:r>
            <a:endParaRPr lang="en-US" dirty="0">
              <a:solidFill>
                <a:srgbClr val="FFFF00"/>
              </a:solidFill>
              <a:latin typeface="College Player" panose="02000500000000000000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4"/>
            <a:ext cx="1832989" cy="669925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" name="TextBox 8"/>
          <p:cNvSpPr txBox="1"/>
          <p:nvPr userDrawn="1"/>
        </p:nvSpPr>
        <p:spPr>
          <a:xfrm>
            <a:off x="152400" y="834897"/>
            <a:ext cx="12700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llege Player" panose="02000500000000000000" pitchFamily="2" charset="0"/>
              </a:rPr>
              <a:t>NBHS</a:t>
            </a:r>
            <a:endParaRPr lang="en-US" dirty="0">
              <a:solidFill>
                <a:srgbClr val="FFFF00"/>
              </a:solidFill>
              <a:latin typeface="College Player" panose="020005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4868" y="270455"/>
            <a:ext cx="8306873" cy="195758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llege Player" panose="02000500000000000000" pitchFamily="2" charset="0"/>
              </a:rPr>
              <a:t>WELCOME</a:t>
            </a:r>
            <a:endParaRPr lang="en-US" dirty="0">
              <a:solidFill>
                <a:srgbClr val="00B050"/>
              </a:solidFill>
              <a:latin typeface="College Player" panose="020005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9335" y="2408350"/>
            <a:ext cx="658969" cy="61818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</a:t>
            </a:r>
            <a:endParaRPr lang="en-US" dirty="0">
              <a:solidFill>
                <a:srgbClr val="00B05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7741" y="3206841"/>
            <a:ext cx="9890974" cy="28462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srgbClr val="003A1A"/>
                </a:solidFill>
                <a:latin typeface="College Player" panose="02000500000000000000" pitchFamily="2" charset="0"/>
              </a:rPr>
              <a:t>marketIng</a:t>
            </a:r>
            <a:endParaRPr lang="en-US" dirty="0">
              <a:solidFill>
                <a:srgbClr val="003A1A"/>
              </a:solidFill>
              <a:latin typeface="College Player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8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dirty="0" smtClean="0">
                <a:latin typeface="College Player" panose="02000500000000000000" pitchFamily="2" charset="0"/>
              </a:rPr>
              <a:t>Syllabus</a:t>
            </a:r>
            <a:endParaRPr lang="en-US" dirty="0">
              <a:latin typeface="College Player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 smtClean="0"/>
              <a:t>Digital </a:t>
            </a:r>
            <a:r>
              <a:rPr lang="en-US" sz="3200" dirty="0" smtClean="0"/>
              <a:t>copy can be found on my webpage</a:t>
            </a:r>
          </a:p>
          <a:p>
            <a:pPr lvl="1">
              <a:spcBef>
                <a:spcPts val="0"/>
              </a:spcBef>
            </a:pPr>
            <a:r>
              <a:rPr lang="en-US" sz="2400" i="1" dirty="0" smtClean="0"/>
              <a:t>marlamorris.weebly.com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WEEKLY Quizzes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Weighted </a:t>
            </a:r>
            <a:r>
              <a:rPr lang="en-US" sz="3200" dirty="0" smtClean="0"/>
              <a:t>GRADES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" b="3872"/>
          <a:stretch/>
        </p:blipFill>
        <p:spPr>
          <a:xfrm>
            <a:off x="8294130" y="3129566"/>
            <a:ext cx="3567314" cy="347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0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dirty="0" smtClean="0">
                <a:latin typeface="College Player" panose="02000500000000000000" pitchFamily="2" charset="0"/>
              </a:rPr>
              <a:t>Cell phones</a:t>
            </a:r>
            <a:endParaRPr lang="en-US" dirty="0">
              <a:latin typeface="College Player" panose="020005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630" y="2222343"/>
            <a:ext cx="2734683" cy="4109496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6890197" y="2034862"/>
            <a:ext cx="4919730" cy="3966693"/>
          </a:xfrm>
          <a:prstGeom prst="cloudCallout">
            <a:avLst>
              <a:gd name="adj1" fmla="val -55149"/>
              <a:gd name="adj2" fmla="val 549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Rounded MT Bold" panose="020F0704030504030204" pitchFamily="34" charset="0"/>
              </a:rPr>
              <a:t>Not during LECTURE. </a:t>
            </a:r>
            <a:r>
              <a:rPr lang="en-US" dirty="0" smtClean="0">
                <a:latin typeface="Arial Rounded MT Bold" panose="020F0704030504030204" pitchFamily="34" charset="0"/>
                <a:sym typeface="Wingdings" panose="05000000000000000000" pitchFamily="2" charset="2"/>
              </a:rPr>
              <a:t> </a:t>
            </a:r>
          </a:p>
          <a:p>
            <a:pPr algn="ctr"/>
            <a:r>
              <a:rPr lang="en-US" dirty="0" smtClean="0">
                <a:latin typeface="Arial Rounded MT Bold" panose="020F0704030504030204" pitchFamily="34" charset="0"/>
                <a:sym typeface="Wingdings" panose="05000000000000000000" pitchFamily="2" charset="2"/>
              </a:rPr>
              <a:t>This is your 1</a:t>
            </a:r>
            <a:r>
              <a:rPr lang="en-US" baseline="30000" dirty="0" smtClean="0">
                <a:latin typeface="Arial Rounded MT Bold" panose="020F0704030504030204" pitchFamily="34" charset="0"/>
                <a:sym typeface="Wingdings" panose="05000000000000000000" pitchFamily="2" charset="2"/>
              </a:rPr>
              <a:t>ST</a:t>
            </a:r>
            <a:r>
              <a:rPr lang="en-US" dirty="0" smtClean="0">
                <a:latin typeface="Arial Rounded MT Bold" panose="020F0704030504030204" pitchFamily="34" charset="0"/>
                <a:sym typeface="Wingdings" panose="05000000000000000000" pitchFamily="2" charset="2"/>
              </a:rPr>
              <a:t> warning…</a:t>
            </a:r>
          </a:p>
          <a:p>
            <a:pPr algn="ctr"/>
            <a:r>
              <a:rPr lang="en-US" dirty="0" smtClean="0">
                <a:latin typeface="Arial Rounded MT Bold" panose="020F0704030504030204" pitchFamily="34" charset="0"/>
                <a:sym typeface="Wingdings" panose="05000000000000000000" pitchFamily="2" charset="2"/>
              </a:rPr>
              <a:t>2</a:t>
            </a:r>
            <a:r>
              <a:rPr lang="en-US" baseline="30000" dirty="0" smtClean="0">
                <a:latin typeface="Arial Rounded MT Bold" panose="020F0704030504030204" pitchFamily="34" charset="0"/>
                <a:sym typeface="Wingdings" panose="05000000000000000000" pitchFamily="2" charset="2"/>
              </a:rPr>
              <a:t>nd</a:t>
            </a:r>
            <a:r>
              <a:rPr lang="en-US" dirty="0" smtClean="0">
                <a:latin typeface="Arial Rounded MT Bold" panose="020F0704030504030204" pitchFamily="34" charset="0"/>
                <a:sym typeface="Wingdings" panose="05000000000000000000" pitchFamily="2" charset="2"/>
              </a:rPr>
              <a:t> Warning: Email to parents &amp; referral process.</a:t>
            </a:r>
          </a:p>
          <a:p>
            <a:pPr algn="ctr"/>
            <a:r>
              <a:rPr lang="en-US" dirty="0" smtClean="0">
                <a:latin typeface="Arial Rounded MT Bold" panose="020F0704030504030204" pitchFamily="34" charset="0"/>
                <a:sym typeface="Wingdings" panose="05000000000000000000" pitchFamily="2" charset="2"/>
              </a:rPr>
              <a:t>3</a:t>
            </a:r>
            <a:r>
              <a:rPr lang="en-US" baseline="30000" dirty="0" smtClean="0">
                <a:latin typeface="Arial Rounded MT Bold" panose="020F0704030504030204" pitchFamily="34" charset="0"/>
                <a:sym typeface="Wingdings" panose="05000000000000000000" pitchFamily="2" charset="2"/>
              </a:rPr>
              <a:t>rd</a:t>
            </a:r>
            <a:r>
              <a:rPr lang="en-US" dirty="0" smtClean="0">
                <a:latin typeface="Arial Rounded MT Bold" panose="020F0704030504030204" pitchFamily="34" charset="0"/>
                <a:sym typeface="Wingdings" panose="05000000000000000000" pitchFamily="2" charset="2"/>
              </a:rPr>
              <a:t> Warning: Referral goes to OFFICE. 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8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dirty="0" err="1" smtClean="0">
                <a:latin typeface="College Player" panose="02000500000000000000" pitchFamily="2" charset="0"/>
              </a:rPr>
              <a:t>aRRIVAL</a:t>
            </a:r>
            <a:endParaRPr lang="en-US" dirty="0">
              <a:latin typeface="College Player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On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236" y="2133600"/>
            <a:ext cx="1524000" cy="152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6873" y="5048250"/>
            <a:ext cx="7052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Bernard MT Condensed" panose="02050806060905020404" pitchFamily="18" charset="0"/>
              </a:rPr>
              <a:t>1</a:t>
            </a:r>
            <a:r>
              <a:rPr lang="en-US" sz="4000" b="1" baseline="30000" dirty="0" smtClean="0">
                <a:solidFill>
                  <a:schemeClr val="accent1"/>
                </a:solidFill>
                <a:latin typeface="Bernard MT Condensed" panose="02050806060905020404" pitchFamily="18" charset="0"/>
              </a:rPr>
              <a:t>st</a:t>
            </a:r>
            <a:r>
              <a:rPr lang="en-US" sz="4000" b="1" dirty="0" smtClean="0">
                <a:solidFill>
                  <a:schemeClr val="accent1"/>
                </a:solidFill>
                <a:latin typeface="Bernard MT Condensed" panose="02050806060905020404" pitchFamily="18" charset="0"/>
              </a:rPr>
              <a:t> Period: ABSENT</a:t>
            </a:r>
            <a:endParaRPr lang="en-US" sz="4000" b="1" dirty="0">
              <a:solidFill>
                <a:schemeClr val="accent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71104" y="2653047"/>
            <a:ext cx="1687132" cy="893849"/>
          </a:xfrm>
          <a:prstGeom prst="rect">
            <a:avLst/>
          </a:prstGeom>
        </p:spPr>
        <p:txBody>
          <a:bodyPr vert="horz" lIns="91440" tIns="45720" rIns="91440" bIns="45720" numCol="1" rtlCol="0" anchor="t">
            <a:prstTxWarp prst="textPlain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latin typeface="College Player" panose="02000500000000000000" pitchFamily="2" charset="0"/>
              </a:rPr>
              <a:t>If not</a:t>
            </a:r>
            <a:endParaRPr lang="en-US" dirty="0">
              <a:latin typeface="College Player" panose="02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6873" y="5592518"/>
            <a:ext cx="9294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Bernard MT Condensed" panose="02050806060905020404" pitchFamily="18" charset="0"/>
              </a:rPr>
              <a:t>All Other Periods: Absent then TARDY</a:t>
            </a:r>
            <a:endParaRPr lang="en-US" sz="4000" b="1" dirty="0">
              <a:solidFill>
                <a:schemeClr val="accent1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013" y="4822686"/>
            <a:ext cx="1905000" cy="1866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49" y="1960851"/>
            <a:ext cx="1737022" cy="20149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07403" y="2021829"/>
            <a:ext cx="34295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Bernard MT Condensed" panose="02050806060905020404" pitchFamily="18" charset="0"/>
              </a:rPr>
              <a:t>Chromebook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Bernard MT Condensed" panose="02050806060905020404" pitchFamily="18" charset="0"/>
              </a:rPr>
              <a:t>Pen/Pencil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Bernard MT Condensed" panose="02050806060905020404" pitchFamily="18" charset="0"/>
              </a:rPr>
              <a:t>Paper</a:t>
            </a:r>
            <a:endParaRPr lang="en-US" sz="3600" dirty="0">
              <a:latin typeface="Bernard MT Condensed" panose="02050806060905020404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627808" y="3657600"/>
            <a:ext cx="592428" cy="1390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1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27736"/>
            <a:ext cx="8911687" cy="128089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dirty="0" smtClean="0">
                <a:latin typeface="College Player" panose="02000500000000000000" pitchFamily="2" charset="0"/>
              </a:rPr>
              <a:t>DISMISSAL</a:t>
            </a:r>
            <a:endParaRPr lang="en-US" dirty="0">
              <a:latin typeface="College Player" panose="020005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13" y="2459865"/>
            <a:ext cx="6316307" cy="40835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366" y="1392598"/>
            <a:ext cx="5465402" cy="54654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59510" y="1988552"/>
            <a:ext cx="1695088" cy="82440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nard MT Condensed" panose="02050806060905020404" pitchFamily="18" charset="0"/>
              </a:rPr>
              <a:t>NO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74220" y="2812954"/>
            <a:ext cx="4717780" cy="15043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nard MT Condensed" panose="02050806060905020404" pitchFamily="18" charset="0"/>
              </a:rPr>
              <a:t>STANDING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99673" y="4742739"/>
            <a:ext cx="41678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Bernard MT Condensed" panose="02050806060905020404" pitchFamily="18" charset="0"/>
              </a:rPr>
              <a:t>Throw </a:t>
            </a:r>
            <a:r>
              <a:rPr lang="en-US" sz="3600" i="1" dirty="0" smtClean="0">
                <a:latin typeface="Bernard MT Condensed" panose="02050806060905020404" pitchFamily="18" charset="0"/>
              </a:rPr>
              <a:t>TRASH</a:t>
            </a:r>
            <a:r>
              <a:rPr lang="en-US" sz="3600" dirty="0" smtClean="0">
                <a:latin typeface="Bernard MT Condensed" panose="02050806060905020404" pitchFamily="18" charset="0"/>
              </a:rPr>
              <a:t> away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Bernard MT Condensed" panose="02050806060905020404" pitchFamily="18" charset="0"/>
              </a:rPr>
              <a:t>Push in Chair.</a:t>
            </a:r>
            <a:endParaRPr lang="en-US" sz="36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21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531" y="0"/>
            <a:ext cx="9663469" cy="128089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dirty="0" err="1" smtClean="0">
                <a:latin typeface="College Player" panose="02000500000000000000" pitchFamily="2" charset="0"/>
              </a:rPr>
              <a:t>famIly</a:t>
            </a:r>
            <a:endParaRPr lang="en-US" dirty="0">
              <a:latin typeface="College Player" panose="02000500000000000000" pitchFamily="2" charset="0"/>
            </a:endParaRPr>
          </a:p>
        </p:txBody>
      </p:sp>
      <p:pic>
        <p:nvPicPr>
          <p:cNvPr id="1026" name="Picture 2" descr="Image may contain: 5 people, people smiling, people standing, sky and outdo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7" t="24192" r="11769" b="4590"/>
          <a:stretch/>
        </p:blipFill>
        <p:spPr bwMode="auto">
          <a:xfrm>
            <a:off x="0" y="0"/>
            <a:ext cx="2426249" cy="134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may contain: one or more people, people standing, sky, cloud, child, ocean, outdoor, water and na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6" r="5442"/>
          <a:stretch/>
        </p:blipFill>
        <p:spPr bwMode="auto">
          <a:xfrm>
            <a:off x="0" y="1347666"/>
            <a:ext cx="1790162" cy="288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may contain: 3 people, including Jesse Morris, people smiling, selfie and outdo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62" y="1347665"/>
            <a:ext cx="3463388" cy="288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may contain: one or more people, people standing and outdo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550" y="1347665"/>
            <a:ext cx="3857625" cy="288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may contain: 2 people, people smiling, people standing, child, tree, plant, outdoor and natur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31" r="4502"/>
          <a:stretch/>
        </p:blipFill>
        <p:spPr bwMode="auto">
          <a:xfrm>
            <a:off x="9111174" y="1347665"/>
            <a:ext cx="3080825" cy="288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may contain: one or more people, people sitting, outdoor, nature and wate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4" t="4369" r="26949" b="37662"/>
          <a:stretch/>
        </p:blipFill>
        <p:spPr bwMode="auto">
          <a:xfrm>
            <a:off x="0" y="4236032"/>
            <a:ext cx="2292439" cy="194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may contain: one or more people, people sitting and child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566" b="15250"/>
          <a:stretch/>
        </p:blipFill>
        <p:spPr bwMode="auto">
          <a:xfrm>
            <a:off x="2292439" y="4236031"/>
            <a:ext cx="1725769" cy="194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may contain: 4 people, people smiling, people standing, child and outdoo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488" y="4236031"/>
            <a:ext cx="3063224" cy="26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may contain: one or more people, tree, outdoor and natur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0" r="6864" b="23634"/>
          <a:stretch/>
        </p:blipFill>
        <p:spPr bwMode="auto">
          <a:xfrm>
            <a:off x="7043712" y="4236030"/>
            <a:ext cx="2486654" cy="262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scontent-atl3-1.xx.fbcdn.net/v/t1.0-9/67520892_10102290572213361_2002386733479493632_n.jpg?_nc_cat=108&amp;_nc_oc=AQlGBZhcwuY7S_3M3ov-2c_sxuOnodYH-e5fKlujAfjqurB8qSzot-Ivlan6eLZynaU&amp;_nc_ht=scontent-atl3-1.xx&amp;oh=2e5f08a8046d232aba5487589cae3bed&amp;oe=5DE3AB9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367" y="4236028"/>
            <a:ext cx="2661634" cy="262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181858"/>
            <a:ext cx="3980487" cy="676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Hunter </a:t>
            </a:r>
            <a:r>
              <a:rPr lang="en-US" dirty="0" smtClean="0"/>
              <a:t>6, </a:t>
            </a:r>
            <a:r>
              <a:rPr lang="en-US" dirty="0" smtClean="0"/>
              <a:t>Eli </a:t>
            </a:r>
            <a:r>
              <a:rPr lang="en-US" dirty="0" smtClean="0"/>
              <a:t>5, </a:t>
            </a:r>
            <a:r>
              <a:rPr lang="en-US" dirty="0" err="1" smtClean="0"/>
              <a:t>Chey</a:t>
            </a:r>
            <a:r>
              <a:rPr lang="en-US" dirty="0" smtClean="0"/>
              <a:t>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9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</TotalTime>
  <Words>86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Andalus</vt:lpstr>
      <vt:lpstr>Arial</vt:lpstr>
      <vt:lpstr>Arial Rounded MT Bold</vt:lpstr>
      <vt:lpstr>Bernard MT Condensed</vt:lpstr>
      <vt:lpstr>College Player</vt:lpstr>
      <vt:lpstr>Franklin Gothic Book</vt:lpstr>
      <vt:lpstr>Franklin Gothic Medium</vt:lpstr>
      <vt:lpstr>Wingdings</vt:lpstr>
      <vt:lpstr>Wingdings 3</vt:lpstr>
      <vt:lpstr>Wisp</vt:lpstr>
      <vt:lpstr>PowerPoint Presentation</vt:lpstr>
      <vt:lpstr>Syllabus</vt:lpstr>
      <vt:lpstr>Cell phones</vt:lpstr>
      <vt:lpstr>aRRIVAL</vt:lpstr>
      <vt:lpstr>DISMISSAL</vt:lpstr>
      <vt:lpstr>famIly</vt:lpstr>
    </vt:vector>
  </TitlesOfParts>
  <Company>Bullitt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Morris, Marla</dc:creator>
  <cp:lastModifiedBy>Morris, Marla</cp:lastModifiedBy>
  <cp:revision>7</cp:revision>
  <dcterms:created xsi:type="dcterms:W3CDTF">2019-08-06T16:08:55Z</dcterms:created>
  <dcterms:modified xsi:type="dcterms:W3CDTF">2020-01-06T11:51:05Z</dcterms:modified>
</cp:coreProperties>
</file>