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9" r:id="rId4"/>
    <p:sldId id="260" r:id="rId5"/>
    <p:sldId id="261" r:id="rId6"/>
    <p:sldId id="262" r:id="rId7"/>
    <p:sldId id="258" r:id="rId8"/>
    <p:sldId id="263" r:id="rId9"/>
    <p:sldId id="264" r:id="rId10"/>
    <p:sldId id="265" r:id="rId11"/>
    <p:sldId id="266" r:id="rId12"/>
    <p:sldId id="267" r:id="rId13"/>
    <p:sldId id="268"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756"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12/1/2017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12/1/2017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12/1/2017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12/1/2017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12/1/2017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12/1/2017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12/1/2017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12/1/2017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12/1/2017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12/1/2017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latin typeface="Georgia"/>
              </a:rPr>
              <a:t>Promotional Campaign</a:t>
            </a:r>
          </a:p>
        </p:txBody>
      </p:sp>
      <p:sp>
        <p:nvSpPr>
          <p:cNvPr id="3" name="Subtitle 2"/>
          <p:cNvSpPr>
            <a:spLocks noGrp="1"/>
          </p:cNvSpPr>
          <p:nvPr>
            <p:ph type="subTitle" idx="1"/>
          </p:nvPr>
        </p:nvSpPr>
        <p:spPr>
          <a:xfrm>
            <a:off x="1552918" y="3838575"/>
            <a:ext cx="9144000" cy="1655762"/>
          </a:xfrm>
        </p:spPr>
        <p:txBody>
          <a:bodyPr vert="horz" lIns="91440" tIns="45720" rIns="91440" bIns="45720" rtlCol="0" anchor="t">
            <a:normAutofit/>
          </a:bodyPr>
          <a:lstStyle/>
          <a:p>
            <a:r>
              <a:rPr lang="en-US"/>
              <a:t>Brock Snead</a:t>
            </a:r>
          </a:p>
        </p:txBody>
      </p:sp>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Contest </a:t>
            </a:r>
            <a:endParaRPr lang="en-US" dirty="0"/>
          </a:p>
        </p:txBody>
      </p:sp>
      <p:pic>
        <p:nvPicPr>
          <p:cNvPr id="4" name="Content Placeholder 3" descr="mwvsciencefair - Free-throw"/>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1867694"/>
            <a:ext cx="6216361" cy="4144241"/>
          </a:xfrm>
        </p:spPr>
      </p:pic>
      <p:sp>
        <p:nvSpPr>
          <p:cNvPr id="5" name="TextBox 4"/>
          <p:cNvSpPr txBox="1"/>
          <p:nvPr/>
        </p:nvSpPr>
        <p:spPr>
          <a:xfrm>
            <a:off x="7689272" y="2117076"/>
            <a:ext cx="3823855" cy="3416320"/>
          </a:xfrm>
          <a:prstGeom prst="rect">
            <a:avLst/>
          </a:prstGeom>
          <a:noFill/>
        </p:spPr>
        <p:txBody>
          <a:bodyPr wrap="square" rtlCol="0">
            <a:spAutoFit/>
          </a:bodyPr>
          <a:lstStyle/>
          <a:p>
            <a:r>
              <a:rPr lang="en-US" sz="3600" dirty="0" smtClean="0"/>
              <a:t>If you make 10 or more free throws in a row, you get any pair of shoes in the store you want, for free!</a:t>
            </a:r>
            <a:endParaRPr lang="en-US" sz="3600" dirty="0"/>
          </a:p>
        </p:txBody>
      </p:sp>
    </p:spTree>
    <p:extLst>
      <p:ext uri="{BB962C8B-B14F-4D97-AF65-F5344CB8AC3E}">
        <p14:creationId xmlns:p14="http://schemas.microsoft.com/office/powerpoint/2010/main" val="27931758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Traffic Builder</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1690688"/>
            <a:ext cx="6457637" cy="4351338"/>
          </a:xfrm>
        </p:spPr>
      </p:pic>
      <p:sp>
        <p:nvSpPr>
          <p:cNvPr id="5" name="TextBox 4"/>
          <p:cNvSpPr txBox="1"/>
          <p:nvPr/>
        </p:nvSpPr>
        <p:spPr>
          <a:xfrm>
            <a:off x="7952509" y="2563091"/>
            <a:ext cx="3560618" cy="2308324"/>
          </a:xfrm>
          <a:prstGeom prst="rect">
            <a:avLst/>
          </a:prstGeom>
          <a:noFill/>
        </p:spPr>
        <p:txBody>
          <a:bodyPr wrap="square" rtlCol="0">
            <a:spAutoFit/>
          </a:bodyPr>
          <a:lstStyle/>
          <a:p>
            <a:r>
              <a:rPr lang="en-US" sz="3600" dirty="0" smtClean="0"/>
              <a:t>Get a free pen with a purchase of any item in the store.</a:t>
            </a:r>
            <a:endParaRPr lang="en-US" sz="3600" dirty="0"/>
          </a:p>
        </p:txBody>
      </p:sp>
    </p:spTree>
    <p:extLst>
      <p:ext uri="{BB962C8B-B14F-4D97-AF65-F5344CB8AC3E}">
        <p14:creationId xmlns:p14="http://schemas.microsoft.com/office/powerpoint/2010/main" val="796067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Direct Marketing- Email</a:t>
            </a:r>
            <a:endParaRPr lang="en-US" dirty="0"/>
          </a:p>
        </p:txBody>
      </p:sp>
      <p:sp>
        <p:nvSpPr>
          <p:cNvPr id="5" name="TextBox 4"/>
          <p:cNvSpPr txBox="1"/>
          <p:nvPr/>
        </p:nvSpPr>
        <p:spPr>
          <a:xfrm>
            <a:off x="7287491" y="0"/>
            <a:ext cx="2854036" cy="261610"/>
          </a:xfrm>
          <a:prstGeom prst="rect">
            <a:avLst/>
          </a:prstGeom>
          <a:noFill/>
        </p:spPr>
        <p:txBody>
          <a:bodyPr wrap="square" rtlCol="0">
            <a:spAutoFit/>
          </a:bodyPr>
          <a:lstStyle/>
          <a:p>
            <a:endParaRPr lang="en-US" sz="1100" dirty="0"/>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52254" y="1690688"/>
            <a:ext cx="6747163" cy="4589063"/>
          </a:xfrm>
        </p:spPr>
      </p:pic>
      <p:sp>
        <p:nvSpPr>
          <p:cNvPr id="8" name="TextBox 7"/>
          <p:cNvSpPr txBox="1"/>
          <p:nvPr/>
        </p:nvSpPr>
        <p:spPr>
          <a:xfrm>
            <a:off x="3158836" y="2105891"/>
            <a:ext cx="2666999" cy="369332"/>
          </a:xfrm>
          <a:prstGeom prst="rect">
            <a:avLst/>
          </a:prstGeom>
          <a:noFill/>
        </p:spPr>
        <p:txBody>
          <a:bodyPr wrap="square" rtlCol="0">
            <a:spAutoFit/>
          </a:bodyPr>
          <a:lstStyle/>
          <a:p>
            <a:r>
              <a:rPr lang="en-US" dirty="0" smtClean="0"/>
              <a:t>customer@gmail.com</a:t>
            </a:r>
            <a:endParaRPr lang="en-US" dirty="0"/>
          </a:p>
        </p:txBody>
      </p:sp>
      <p:sp>
        <p:nvSpPr>
          <p:cNvPr id="9" name="TextBox 8"/>
          <p:cNvSpPr txBox="1"/>
          <p:nvPr/>
        </p:nvSpPr>
        <p:spPr>
          <a:xfrm>
            <a:off x="3158836" y="2729345"/>
            <a:ext cx="3352800" cy="369332"/>
          </a:xfrm>
          <a:prstGeom prst="rect">
            <a:avLst/>
          </a:prstGeom>
          <a:noFill/>
        </p:spPr>
        <p:txBody>
          <a:bodyPr wrap="square" rtlCol="0">
            <a:spAutoFit/>
          </a:bodyPr>
          <a:lstStyle/>
          <a:p>
            <a:r>
              <a:rPr lang="en-US" dirty="0" smtClean="0"/>
              <a:t>Velocity Sports Now Open</a:t>
            </a:r>
            <a:endParaRPr lang="en-US" dirty="0"/>
          </a:p>
        </p:txBody>
      </p:sp>
      <p:sp>
        <p:nvSpPr>
          <p:cNvPr id="10" name="TextBox 9"/>
          <p:cNvSpPr txBox="1"/>
          <p:nvPr/>
        </p:nvSpPr>
        <p:spPr>
          <a:xfrm>
            <a:off x="2673927" y="3985219"/>
            <a:ext cx="6234546" cy="1569660"/>
          </a:xfrm>
          <a:prstGeom prst="rect">
            <a:avLst/>
          </a:prstGeom>
          <a:noFill/>
        </p:spPr>
        <p:txBody>
          <a:bodyPr wrap="square" rtlCol="0">
            <a:spAutoFit/>
          </a:bodyPr>
          <a:lstStyle/>
          <a:p>
            <a:r>
              <a:rPr lang="en-US" sz="2400" dirty="0" smtClean="0"/>
              <a:t>We want to inform you that our Shepardsville location is now open. We are having a kick-off weekend sale where you can receive up to 40% off on our new products!</a:t>
            </a:r>
            <a:endParaRPr lang="en-US" sz="2400" dirty="0"/>
          </a:p>
        </p:txBody>
      </p:sp>
    </p:spTree>
    <p:extLst>
      <p:ext uri="{BB962C8B-B14F-4D97-AF65-F5344CB8AC3E}">
        <p14:creationId xmlns:p14="http://schemas.microsoft.com/office/powerpoint/2010/main" val="32294672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Direct Marketing- Mail</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54653" y="1445671"/>
            <a:ext cx="7882694" cy="5255130"/>
          </a:xfrm>
        </p:spPr>
      </p:pic>
      <p:sp>
        <p:nvSpPr>
          <p:cNvPr id="5" name="TextBox 4"/>
          <p:cNvSpPr txBox="1"/>
          <p:nvPr/>
        </p:nvSpPr>
        <p:spPr>
          <a:xfrm>
            <a:off x="3172691" y="3186545"/>
            <a:ext cx="1219200" cy="246221"/>
          </a:xfrm>
          <a:prstGeom prst="rect">
            <a:avLst/>
          </a:prstGeom>
          <a:solidFill>
            <a:schemeClr val="bg1"/>
          </a:solidFill>
        </p:spPr>
        <p:txBody>
          <a:bodyPr wrap="square" rtlCol="0">
            <a:spAutoFit/>
          </a:bodyPr>
          <a:lstStyle/>
          <a:p>
            <a:r>
              <a:rPr lang="en-US" sz="1000" dirty="0" smtClean="0">
                <a:latin typeface="Cambria" panose="02040503050406030204" pitchFamily="18" charset="0"/>
              </a:rPr>
              <a:t>Shepardsville, KY</a:t>
            </a:r>
            <a:endParaRPr lang="en-US" sz="1000" dirty="0">
              <a:latin typeface="Cambria" panose="02040503050406030204" pitchFamily="18" charset="0"/>
            </a:endParaRPr>
          </a:p>
        </p:txBody>
      </p:sp>
      <p:sp>
        <p:nvSpPr>
          <p:cNvPr id="6" name="TextBox 5"/>
          <p:cNvSpPr txBox="1"/>
          <p:nvPr/>
        </p:nvSpPr>
        <p:spPr>
          <a:xfrm flipH="1">
            <a:off x="3172691" y="2543408"/>
            <a:ext cx="2008909" cy="338554"/>
          </a:xfrm>
          <a:prstGeom prst="rect">
            <a:avLst/>
          </a:prstGeom>
          <a:solidFill>
            <a:schemeClr val="bg1"/>
          </a:solidFill>
        </p:spPr>
        <p:txBody>
          <a:bodyPr wrap="square" rtlCol="0">
            <a:spAutoFit/>
          </a:bodyPr>
          <a:lstStyle/>
          <a:p>
            <a:r>
              <a:rPr lang="en-US" sz="1600" dirty="0" smtClean="0">
                <a:latin typeface="Cambria" panose="02040503050406030204" pitchFamily="18" charset="0"/>
              </a:rPr>
              <a:t>Velocity Sports</a:t>
            </a:r>
            <a:endParaRPr lang="en-US" sz="1600" dirty="0">
              <a:latin typeface="Cambria" panose="02040503050406030204" pitchFamily="18" charset="0"/>
            </a:endParaRPr>
          </a:p>
        </p:txBody>
      </p:sp>
      <p:sp>
        <p:nvSpPr>
          <p:cNvPr id="8" name="TextBox 7"/>
          <p:cNvSpPr txBox="1"/>
          <p:nvPr/>
        </p:nvSpPr>
        <p:spPr>
          <a:xfrm>
            <a:off x="5299363" y="4073236"/>
            <a:ext cx="1842655" cy="1200329"/>
          </a:xfrm>
          <a:prstGeom prst="rect">
            <a:avLst/>
          </a:prstGeom>
          <a:solidFill>
            <a:schemeClr val="bg1"/>
          </a:solidFill>
        </p:spPr>
        <p:txBody>
          <a:bodyPr wrap="square" rtlCol="0">
            <a:spAutoFit/>
          </a:bodyPr>
          <a:lstStyle/>
          <a:p>
            <a:r>
              <a:rPr lang="en-US" dirty="0" smtClean="0"/>
              <a:t>Joe Smith </a:t>
            </a:r>
          </a:p>
          <a:p>
            <a:r>
              <a:rPr lang="en-US" dirty="0" smtClean="0"/>
              <a:t>836 Copperhead Rd.</a:t>
            </a:r>
          </a:p>
          <a:p>
            <a:r>
              <a:rPr lang="en-US" dirty="0" smtClean="0"/>
              <a:t>Shepardsville, KY</a:t>
            </a:r>
          </a:p>
        </p:txBody>
      </p:sp>
    </p:spTree>
    <p:extLst>
      <p:ext uri="{BB962C8B-B14F-4D97-AF65-F5344CB8AC3E}">
        <p14:creationId xmlns:p14="http://schemas.microsoft.com/office/powerpoint/2010/main" val="28244753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57D1B4-E924-4DE4-B5F2-3BFD280004FC}"/>
              </a:ext>
            </a:extLst>
          </p:cNvPr>
          <p:cNvSpPr>
            <a:spLocks noGrp="1"/>
          </p:cNvSpPr>
          <p:nvPr>
            <p:ph type="title"/>
          </p:nvPr>
        </p:nvSpPr>
        <p:spPr/>
        <p:txBody>
          <a:bodyPr/>
          <a:lstStyle/>
          <a:p>
            <a:r>
              <a:rPr lang="en-US" dirty="0"/>
              <a:t>Advertising- Print Media</a:t>
            </a:r>
          </a:p>
        </p:txBody>
      </p:sp>
      <p:pic>
        <p:nvPicPr>
          <p:cNvPr id="4" name="Picture 4" descr="billboard.jpg">
            <a:extLst>
              <a:ext uri="{FF2B5EF4-FFF2-40B4-BE49-F238E27FC236}">
                <a16:creationId xmlns:a16="http://schemas.microsoft.com/office/drawing/2014/main" id="{636A6E8A-96E6-4FEE-AFB1-ACF29E99325D}"/>
              </a:ext>
            </a:extLst>
          </p:cNvPr>
          <p:cNvPicPr>
            <a:picLocks noGrp="1" noChangeAspect="1"/>
          </p:cNvPicPr>
          <p:nvPr>
            <p:ph idx="1"/>
          </p:nvPr>
        </p:nvPicPr>
        <p:blipFill>
          <a:blip r:embed="rId2"/>
          <a:stretch>
            <a:fillRect/>
          </a:stretch>
        </p:blipFill>
        <p:spPr>
          <a:xfrm>
            <a:off x="419100" y="2031659"/>
            <a:ext cx="7229592" cy="4046879"/>
          </a:xfrm>
          <a:prstGeom prst="rect">
            <a:avLst/>
          </a:prstGeom>
        </p:spPr>
      </p:pic>
      <p:sp>
        <p:nvSpPr>
          <p:cNvPr id="6" name="TextBox 5">
            <a:extLst>
              <a:ext uri="{FF2B5EF4-FFF2-40B4-BE49-F238E27FC236}">
                <a16:creationId xmlns:a16="http://schemas.microsoft.com/office/drawing/2014/main" id="{79A4F180-E14A-4BB1-BDFC-72F98838E4A4}"/>
              </a:ext>
            </a:extLst>
          </p:cNvPr>
          <p:cNvSpPr txBox="1"/>
          <p:nvPr/>
        </p:nvSpPr>
        <p:spPr>
          <a:xfrm rot="180000">
            <a:off x="1181623" y="3257550"/>
            <a:ext cx="3787180" cy="1231106"/>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700">
                <a:latin typeface="Georgia"/>
              </a:rPr>
              <a:t>Visit Us At Velocity Sports!</a:t>
            </a:r>
            <a:endParaRPr lang="en-US" sz="3700"/>
          </a:p>
        </p:txBody>
      </p:sp>
      <p:pic>
        <p:nvPicPr>
          <p:cNvPr id="3" name="Picture 4" descr="Southern Vance High School - Raider Athletics">
            <a:extLst>
              <a:ext uri="{FF2B5EF4-FFF2-40B4-BE49-F238E27FC236}">
                <a16:creationId xmlns:a16="http://schemas.microsoft.com/office/drawing/2014/main" id="{80B970BA-78E6-4F75-AE90-976AE09AB7D2}"/>
              </a:ext>
            </a:extLst>
          </p:cNvPr>
          <p:cNvPicPr>
            <a:picLocks noChangeAspect="1"/>
          </p:cNvPicPr>
          <p:nvPr/>
        </p:nvPicPr>
        <p:blipFill>
          <a:blip r:embed="rId3"/>
          <a:stretch>
            <a:fillRect/>
          </a:stretch>
        </p:blipFill>
        <p:spPr>
          <a:xfrm rot="120000">
            <a:off x="4688375" y="3376138"/>
            <a:ext cx="1408057" cy="1236252"/>
          </a:xfrm>
          <a:prstGeom prst="rect">
            <a:avLst/>
          </a:prstGeom>
        </p:spPr>
      </p:pic>
      <p:sp>
        <p:nvSpPr>
          <p:cNvPr id="11" name="TextBox 10">
            <a:extLst>
              <a:ext uri="{FF2B5EF4-FFF2-40B4-BE49-F238E27FC236}">
                <a16:creationId xmlns:a16="http://schemas.microsoft.com/office/drawing/2014/main" id="{B16FAECA-6638-4CCD-AC06-4D321FA803AE}"/>
              </a:ext>
            </a:extLst>
          </p:cNvPr>
          <p:cNvSpPr txBox="1"/>
          <p:nvPr/>
        </p:nvSpPr>
        <p:spPr>
          <a:xfrm>
            <a:off x="3689149" y="1590675"/>
            <a:ext cx="3397641" cy="369332"/>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endParaRPr lang="en-US" dirty="0"/>
          </a:p>
        </p:txBody>
      </p:sp>
      <p:pic>
        <p:nvPicPr>
          <p:cNvPr id="5" name="Picture 6" descr="Free Vector &lt;strong&gt;Magazine&lt;/strong&gt; Mockup - Free Vector">
            <a:extLst>
              <a:ext uri="{FF2B5EF4-FFF2-40B4-BE49-F238E27FC236}">
                <a16:creationId xmlns:a16="http://schemas.microsoft.com/office/drawing/2014/main" id="{879B383C-2191-463C-A490-36B114E6460D}"/>
              </a:ext>
            </a:extLst>
          </p:cNvPr>
          <p:cNvPicPr>
            <a:picLocks noChangeAspect="1"/>
          </p:cNvPicPr>
          <p:nvPr/>
        </p:nvPicPr>
        <p:blipFill>
          <a:blip r:embed="rId4"/>
          <a:stretch>
            <a:fillRect/>
          </a:stretch>
        </p:blipFill>
        <p:spPr>
          <a:xfrm>
            <a:off x="6353175" y="2031659"/>
            <a:ext cx="5741746" cy="4020906"/>
          </a:xfrm>
          <a:prstGeom prst="rect">
            <a:avLst/>
          </a:prstGeom>
        </p:spPr>
      </p:pic>
      <p:sp>
        <p:nvSpPr>
          <p:cNvPr id="8" name="TextBox 7">
            <a:extLst>
              <a:ext uri="{FF2B5EF4-FFF2-40B4-BE49-F238E27FC236}">
                <a16:creationId xmlns:a16="http://schemas.microsoft.com/office/drawing/2014/main" id="{10778B6E-8644-45DC-AA2B-206D386456F5}"/>
              </a:ext>
            </a:extLst>
          </p:cNvPr>
          <p:cNvSpPr txBox="1"/>
          <p:nvPr/>
        </p:nvSpPr>
        <p:spPr>
          <a:xfrm rot="-360000">
            <a:off x="7153275" y="2898116"/>
            <a:ext cx="1693863" cy="1938992"/>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dirty="0"/>
              <a:t>Come to our local store between noon and 2 P.M. to receive a 20% discount!</a:t>
            </a:r>
          </a:p>
        </p:txBody>
      </p:sp>
      <p:pic>
        <p:nvPicPr>
          <p:cNvPr id="10" name="Picture 12" descr="Shine Like Stars: BE THEIR BIGGEST FAN">
            <a:extLst>
              <a:ext uri="{FF2B5EF4-FFF2-40B4-BE49-F238E27FC236}">
                <a16:creationId xmlns:a16="http://schemas.microsoft.com/office/drawing/2014/main" id="{F31C7C73-7407-407F-B81D-E0C06C8BDE97}"/>
              </a:ext>
            </a:extLst>
          </p:cNvPr>
          <p:cNvPicPr>
            <a:picLocks noChangeAspect="1"/>
          </p:cNvPicPr>
          <p:nvPr/>
        </p:nvPicPr>
        <p:blipFill>
          <a:blip r:embed="rId5"/>
          <a:stretch>
            <a:fillRect/>
          </a:stretch>
        </p:blipFill>
        <p:spPr>
          <a:xfrm rot="-900000">
            <a:off x="9229725" y="2886075"/>
            <a:ext cx="1569720" cy="1380744"/>
          </a:xfrm>
          <a:prstGeom prst="rect">
            <a:avLst/>
          </a:prstGeom>
        </p:spPr>
      </p:pic>
    </p:spTree>
    <p:extLst>
      <p:ext uri="{BB962C8B-B14F-4D97-AF65-F5344CB8AC3E}">
        <p14:creationId xmlns:p14="http://schemas.microsoft.com/office/powerpoint/2010/main" val="15229649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9F7A80-8899-42CF-A5D3-679DC5319149}"/>
              </a:ext>
            </a:extLst>
          </p:cNvPr>
          <p:cNvSpPr>
            <a:spLocks noGrp="1"/>
          </p:cNvSpPr>
          <p:nvPr>
            <p:ph type="title"/>
          </p:nvPr>
        </p:nvSpPr>
        <p:spPr/>
        <p:txBody>
          <a:bodyPr/>
          <a:lstStyle/>
          <a:p>
            <a:r>
              <a:rPr lang="en-US" dirty="0"/>
              <a:t>Online </a:t>
            </a:r>
          </a:p>
        </p:txBody>
      </p:sp>
      <p:pic>
        <p:nvPicPr>
          <p:cNvPr id="8" name="Picture 8" descr="fcc.png">
            <a:extLst>
              <a:ext uri="{FF2B5EF4-FFF2-40B4-BE49-F238E27FC236}">
                <a16:creationId xmlns:a16="http://schemas.microsoft.com/office/drawing/2014/main" id="{1492308A-F393-41DF-95A2-A77D6743EF7D}"/>
              </a:ext>
            </a:extLst>
          </p:cNvPr>
          <p:cNvPicPr>
            <a:picLocks noGrp="1" noChangeAspect="1"/>
          </p:cNvPicPr>
          <p:nvPr>
            <p:ph idx="1"/>
          </p:nvPr>
        </p:nvPicPr>
        <p:blipFill>
          <a:blip r:embed="rId2"/>
          <a:stretch>
            <a:fillRect/>
          </a:stretch>
        </p:blipFill>
        <p:spPr>
          <a:xfrm>
            <a:off x="2714625" y="490029"/>
            <a:ext cx="7617503" cy="5710746"/>
          </a:xfrm>
          <a:prstGeom prst="rect">
            <a:avLst/>
          </a:prstGeom>
        </p:spPr>
      </p:pic>
      <p:sp>
        <p:nvSpPr>
          <p:cNvPr id="10" name="TextBox 9">
            <a:extLst>
              <a:ext uri="{FF2B5EF4-FFF2-40B4-BE49-F238E27FC236}">
                <a16:creationId xmlns:a16="http://schemas.microsoft.com/office/drawing/2014/main" id="{95A591DB-D003-4A46-B0A7-52FE79F0E1B8}"/>
              </a:ext>
            </a:extLst>
          </p:cNvPr>
          <p:cNvSpPr txBox="1"/>
          <p:nvPr/>
        </p:nvSpPr>
        <p:spPr>
          <a:xfrm>
            <a:off x="5124450" y="2619375"/>
            <a:ext cx="2643048" cy="646331"/>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dirty="0"/>
              <a:t>Get up to 35% off on our new products!</a:t>
            </a:r>
          </a:p>
        </p:txBody>
      </p:sp>
      <p:pic>
        <p:nvPicPr>
          <p:cNvPr id="11" name="Picture 11" descr="Shine Like Stars: BE THEIR BIGGEST FAN">
            <a:extLst>
              <a:ext uri="{FF2B5EF4-FFF2-40B4-BE49-F238E27FC236}">
                <a16:creationId xmlns:a16="http://schemas.microsoft.com/office/drawing/2014/main" id="{F9C7B927-7948-4028-9933-92AFE936CB31}"/>
              </a:ext>
            </a:extLst>
          </p:cNvPr>
          <p:cNvPicPr>
            <a:picLocks noChangeAspect="1"/>
          </p:cNvPicPr>
          <p:nvPr/>
        </p:nvPicPr>
        <p:blipFill>
          <a:blip r:embed="rId3"/>
          <a:stretch>
            <a:fillRect/>
          </a:stretch>
        </p:blipFill>
        <p:spPr>
          <a:xfrm>
            <a:off x="5131637" y="3266356"/>
            <a:ext cx="2634433" cy="1790700"/>
          </a:xfrm>
          <a:prstGeom prst="rect">
            <a:avLst/>
          </a:prstGeom>
        </p:spPr>
      </p:pic>
    </p:spTree>
    <p:extLst>
      <p:ext uri="{BB962C8B-B14F-4D97-AF65-F5344CB8AC3E}">
        <p14:creationId xmlns:p14="http://schemas.microsoft.com/office/powerpoint/2010/main" val="33601136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973CF1-0E3E-4D86-B2B0-3CA1ECBE06FC}"/>
              </a:ext>
            </a:extLst>
          </p:cNvPr>
          <p:cNvSpPr>
            <a:spLocks noGrp="1"/>
          </p:cNvSpPr>
          <p:nvPr>
            <p:ph type="title"/>
          </p:nvPr>
        </p:nvSpPr>
        <p:spPr/>
        <p:txBody>
          <a:bodyPr/>
          <a:lstStyle/>
          <a:p>
            <a:r>
              <a:rPr lang="en-US" dirty="0"/>
              <a:t>Specialty Media</a:t>
            </a:r>
          </a:p>
        </p:txBody>
      </p:sp>
      <p:pic>
        <p:nvPicPr>
          <p:cNvPr id="8" name="Picture 8" descr="Refrigerator-Magnets_450x450.jpg">
            <a:extLst>
              <a:ext uri="{FF2B5EF4-FFF2-40B4-BE49-F238E27FC236}">
                <a16:creationId xmlns:a16="http://schemas.microsoft.com/office/drawing/2014/main" id="{02B92056-C174-458E-97AD-EE2A75A0BCD4}"/>
              </a:ext>
            </a:extLst>
          </p:cNvPr>
          <p:cNvPicPr>
            <a:picLocks noGrp="1" noChangeAspect="1"/>
          </p:cNvPicPr>
          <p:nvPr>
            <p:ph idx="1"/>
          </p:nvPr>
        </p:nvPicPr>
        <p:blipFill>
          <a:blip r:embed="rId2"/>
          <a:stretch>
            <a:fillRect/>
          </a:stretch>
        </p:blipFill>
        <p:spPr>
          <a:xfrm>
            <a:off x="3552825" y="1504950"/>
            <a:ext cx="4834134" cy="4834134"/>
          </a:xfrm>
          <a:prstGeom prst="rect">
            <a:avLst/>
          </a:prstGeom>
        </p:spPr>
      </p:pic>
      <p:sp>
        <p:nvSpPr>
          <p:cNvPr id="10" name="TextBox 9">
            <a:extLst>
              <a:ext uri="{FF2B5EF4-FFF2-40B4-BE49-F238E27FC236}">
                <a16:creationId xmlns:a16="http://schemas.microsoft.com/office/drawing/2014/main" id="{3A693736-E924-45A8-9072-E2CD23D5852F}"/>
              </a:ext>
            </a:extLst>
          </p:cNvPr>
          <p:cNvSpPr txBox="1"/>
          <p:nvPr/>
        </p:nvSpPr>
        <p:spPr>
          <a:xfrm rot="900000">
            <a:off x="5410200" y="3086473"/>
            <a:ext cx="2312665" cy="1246495"/>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700" u="sng" dirty="0"/>
              <a:t>Velocity Sports</a:t>
            </a:r>
          </a:p>
          <a:p>
            <a:pPr algn="ctr"/>
            <a:r>
              <a:rPr lang="en-US" sz="2400" dirty="0"/>
              <a:t>Call 1-800-VSPORTS</a:t>
            </a:r>
          </a:p>
        </p:txBody>
      </p:sp>
    </p:spTree>
    <p:extLst>
      <p:ext uri="{BB962C8B-B14F-4D97-AF65-F5344CB8AC3E}">
        <p14:creationId xmlns:p14="http://schemas.microsoft.com/office/powerpoint/2010/main" val="39423189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0A9F99-FCAB-413F-9868-D3BA1034B45D}"/>
              </a:ext>
            </a:extLst>
          </p:cNvPr>
          <p:cNvSpPr>
            <a:spLocks noGrp="1"/>
          </p:cNvSpPr>
          <p:nvPr>
            <p:ph type="title"/>
          </p:nvPr>
        </p:nvSpPr>
        <p:spPr/>
        <p:txBody>
          <a:bodyPr/>
          <a:lstStyle/>
          <a:p>
            <a:r>
              <a:rPr lang="en-US" dirty="0"/>
              <a:t>Broadcast Media</a:t>
            </a:r>
          </a:p>
        </p:txBody>
      </p:sp>
      <p:pic>
        <p:nvPicPr>
          <p:cNvPr id="4" name="Picture 4" descr="download.jpg">
            <a:extLst>
              <a:ext uri="{FF2B5EF4-FFF2-40B4-BE49-F238E27FC236}">
                <a16:creationId xmlns:a16="http://schemas.microsoft.com/office/drawing/2014/main" id="{2356BA64-92C2-4A56-B9F8-03CC5679CBD1}"/>
              </a:ext>
            </a:extLst>
          </p:cNvPr>
          <p:cNvPicPr>
            <a:picLocks noGrp="1" noChangeAspect="1"/>
          </p:cNvPicPr>
          <p:nvPr>
            <p:ph idx="1"/>
          </p:nvPr>
        </p:nvPicPr>
        <p:blipFill>
          <a:blip r:embed="rId2"/>
          <a:stretch>
            <a:fillRect/>
          </a:stretch>
        </p:blipFill>
        <p:spPr>
          <a:xfrm>
            <a:off x="1609725" y="1428750"/>
            <a:ext cx="6244503" cy="5246169"/>
          </a:xfrm>
          <a:prstGeom prst="rect">
            <a:avLst/>
          </a:prstGeom>
        </p:spPr>
      </p:pic>
      <p:sp>
        <p:nvSpPr>
          <p:cNvPr id="6" name="TextBox 5">
            <a:extLst>
              <a:ext uri="{FF2B5EF4-FFF2-40B4-BE49-F238E27FC236}">
                <a16:creationId xmlns:a16="http://schemas.microsoft.com/office/drawing/2014/main" id="{4BC7B014-EA3A-473C-9DCD-EF8B60A50686}"/>
              </a:ext>
            </a:extLst>
          </p:cNvPr>
          <p:cNvSpPr txBox="1"/>
          <p:nvPr/>
        </p:nvSpPr>
        <p:spPr>
          <a:xfrm>
            <a:off x="8229600" y="1687842"/>
            <a:ext cx="3517795" cy="4524315"/>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600" dirty="0"/>
              <a:t>" Enter your local Velocity Sports today, or enter promo code SPEED online to get a 25% discount on all products! "</a:t>
            </a:r>
          </a:p>
        </p:txBody>
      </p:sp>
    </p:spTree>
    <p:extLst>
      <p:ext uri="{BB962C8B-B14F-4D97-AF65-F5344CB8AC3E}">
        <p14:creationId xmlns:p14="http://schemas.microsoft.com/office/powerpoint/2010/main" val="24060815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A23243-9B08-484E-AE01-B3B30A4776CB}"/>
              </a:ext>
            </a:extLst>
          </p:cNvPr>
          <p:cNvSpPr>
            <a:spLocks noGrp="1"/>
          </p:cNvSpPr>
          <p:nvPr>
            <p:ph type="title"/>
          </p:nvPr>
        </p:nvSpPr>
        <p:spPr/>
        <p:txBody>
          <a:bodyPr/>
          <a:lstStyle/>
          <a:p>
            <a:r>
              <a:rPr lang="en-US" dirty="0"/>
              <a:t>Personal Selling</a:t>
            </a:r>
          </a:p>
        </p:txBody>
      </p:sp>
      <p:pic>
        <p:nvPicPr>
          <p:cNvPr id="4" name="Picture 4" descr="IusKom » HABILIDADES DE COMUNICACIÓN Y RESOLUCIÓN DE ...">
            <a:extLst>
              <a:ext uri="{FF2B5EF4-FFF2-40B4-BE49-F238E27FC236}">
                <a16:creationId xmlns:a16="http://schemas.microsoft.com/office/drawing/2014/main" id="{AD20D7F7-D775-4687-9CAA-29427EAABC28}"/>
              </a:ext>
            </a:extLst>
          </p:cNvPr>
          <p:cNvPicPr>
            <a:picLocks noGrp="1" noChangeAspect="1"/>
          </p:cNvPicPr>
          <p:nvPr>
            <p:ph idx="1"/>
          </p:nvPr>
        </p:nvPicPr>
        <p:blipFill>
          <a:blip r:embed="rId2"/>
          <a:stretch>
            <a:fillRect/>
          </a:stretch>
        </p:blipFill>
        <p:spPr>
          <a:xfrm>
            <a:off x="1819275" y="1687842"/>
            <a:ext cx="4892071" cy="4845111"/>
          </a:xfrm>
          <a:prstGeom prst="rect">
            <a:avLst/>
          </a:prstGeom>
        </p:spPr>
      </p:pic>
      <p:sp>
        <p:nvSpPr>
          <p:cNvPr id="6" name="TextBox 5">
            <a:extLst>
              <a:ext uri="{FF2B5EF4-FFF2-40B4-BE49-F238E27FC236}">
                <a16:creationId xmlns:a16="http://schemas.microsoft.com/office/drawing/2014/main" id="{EF8FBAF3-FF49-4D66-BAB3-DAE63FEF2D5C}"/>
              </a:ext>
            </a:extLst>
          </p:cNvPr>
          <p:cNvSpPr txBox="1"/>
          <p:nvPr/>
        </p:nvSpPr>
        <p:spPr>
          <a:xfrm>
            <a:off x="7258050" y="1590675"/>
            <a:ext cx="4575778" cy="4832092"/>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dirty="0"/>
              <a:t>Customer- "I'm looking for any kind of sportswear."</a:t>
            </a:r>
          </a:p>
          <a:p>
            <a:pPr algn="ctr"/>
            <a:endParaRPr lang="en-US" sz="2800" dirty="0"/>
          </a:p>
          <a:p>
            <a:pPr algn="ctr"/>
            <a:r>
              <a:rPr lang="en-US" sz="2800" dirty="0"/>
              <a:t>Employee- "Well, at this Velocity Sports store only, if you buy two shirts, you get one free!"</a:t>
            </a:r>
          </a:p>
          <a:p>
            <a:pPr algn="ctr"/>
            <a:endParaRPr lang="en-US" sz="2800" dirty="0"/>
          </a:p>
          <a:p>
            <a:pPr algn="ctr"/>
            <a:r>
              <a:rPr lang="en-US" sz="2800" dirty="0"/>
              <a:t>Customer- "That's great! I'll go find three and then you can ring me up!"</a:t>
            </a:r>
          </a:p>
        </p:txBody>
      </p:sp>
    </p:spTree>
    <p:extLst>
      <p:ext uri="{BB962C8B-B14F-4D97-AF65-F5344CB8AC3E}">
        <p14:creationId xmlns:p14="http://schemas.microsoft.com/office/powerpoint/2010/main" val="5186342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73B5CC-768F-4BC4-AE38-0692EAD44CEA}"/>
              </a:ext>
            </a:extLst>
          </p:cNvPr>
          <p:cNvSpPr>
            <a:spLocks noGrp="1"/>
          </p:cNvSpPr>
          <p:nvPr>
            <p:ph type="title"/>
          </p:nvPr>
        </p:nvSpPr>
        <p:spPr/>
        <p:txBody>
          <a:bodyPr/>
          <a:lstStyle/>
          <a:p>
            <a:r>
              <a:rPr lang="en-US" dirty="0"/>
              <a:t>Publicity</a:t>
            </a:r>
          </a:p>
        </p:txBody>
      </p:sp>
      <p:pic>
        <p:nvPicPr>
          <p:cNvPr id="4" name="Picture 4" descr="CristinaSkyBox: A &lt;strong&gt;Newspaper&lt;/strong&gt; Stand for Learners">
            <a:extLst>
              <a:ext uri="{FF2B5EF4-FFF2-40B4-BE49-F238E27FC236}">
                <a16:creationId xmlns:a16="http://schemas.microsoft.com/office/drawing/2014/main" id="{C1E1102D-428A-4E7E-B3BA-3B545273C267}"/>
              </a:ext>
            </a:extLst>
          </p:cNvPr>
          <p:cNvPicPr>
            <a:picLocks noGrp="1" noChangeAspect="1"/>
          </p:cNvPicPr>
          <p:nvPr>
            <p:ph idx="1"/>
          </p:nvPr>
        </p:nvPicPr>
        <p:blipFill>
          <a:blip r:embed="rId2"/>
          <a:stretch>
            <a:fillRect/>
          </a:stretch>
        </p:blipFill>
        <p:spPr>
          <a:xfrm>
            <a:off x="2962275" y="1562100"/>
            <a:ext cx="6476153" cy="4856222"/>
          </a:xfrm>
          <a:prstGeom prst="rect">
            <a:avLst/>
          </a:prstGeom>
        </p:spPr>
      </p:pic>
      <p:sp>
        <p:nvSpPr>
          <p:cNvPr id="6" name="TextBox 5">
            <a:extLst>
              <a:ext uri="{FF2B5EF4-FFF2-40B4-BE49-F238E27FC236}">
                <a16:creationId xmlns:a16="http://schemas.microsoft.com/office/drawing/2014/main" id="{97062137-6034-4807-9522-9D0F2AFC16E9}"/>
              </a:ext>
            </a:extLst>
          </p:cNvPr>
          <p:cNvSpPr txBox="1"/>
          <p:nvPr/>
        </p:nvSpPr>
        <p:spPr>
          <a:xfrm>
            <a:off x="3219450" y="3248025"/>
            <a:ext cx="5872163" cy="400110"/>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dirty="0"/>
              <a:t>Velocity Sports Grand Opening Was A Huge Success.</a:t>
            </a:r>
          </a:p>
        </p:txBody>
      </p:sp>
      <p:pic>
        <p:nvPicPr>
          <p:cNvPr id="7" name="Picture 7" descr="&lt;strong&gt;Opening&lt;/strong&gt; ceremony - Wikipedia">
            <a:extLst>
              <a:ext uri="{FF2B5EF4-FFF2-40B4-BE49-F238E27FC236}">
                <a16:creationId xmlns:a16="http://schemas.microsoft.com/office/drawing/2014/main" id="{A236972F-D1DB-4567-82D8-A0E319B2959B}"/>
              </a:ext>
            </a:extLst>
          </p:cNvPr>
          <p:cNvPicPr>
            <a:picLocks noChangeAspect="1"/>
          </p:cNvPicPr>
          <p:nvPr/>
        </p:nvPicPr>
        <p:blipFill>
          <a:blip r:embed="rId3"/>
          <a:stretch>
            <a:fillRect/>
          </a:stretch>
        </p:blipFill>
        <p:spPr>
          <a:xfrm>
            <a:off x="3413125" y="3651250"/>
            <a:ext cx="2743200" cy="2636498"/>
          </a:xfrm>
          <a:prstGeom prst="rect">
            <a:avLst/>
          </a:prstGeom>
        </p:spPr>
      </p:pic>
    </p:spTree>
    <p:extLst>
      <p:ext uri="{BB962C8B-B14F-4D97-AF65-F5344CB8AC3E}">
        <p14:creationId xmlns:p14="http://schemas.microsoft.com/office/powerpoint/2010/main" val="24718356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C5B4E7-10F6-4B4D-AE12-56F17B159EAF}"/>
              </a:ext>
            </a:extLst>
          </p:cNvPr>
          <p:cNvSpPr>
            <a:spLocks noGrp="1"/>
          </p:cNvSpPr>
          <p:nvPr>
            <p:ph type="title"/>
          </p:nvPr>
        </p:nvSpPr>
        <p:spPr/>
        <p:txBody>
          <a:bodyPr/>
          <a:lstStyle/>
          <a:p>
            <a:r>
              <a:rPr lang="en-US" dirty="0"/>
              <a:t>Public </a:t>
            </a:r>
            <a:r>
              <a:rPr lang="en-US" dirty="0" smtClean="0"/>
              <a:t>Relations- Press Release</a:t>
            </a:r>
            <a:endParaRPr lang="en-US" dirty="0"/>
          </a:p>
        </p:txBody>
      </p:sp>
      <p:sp>
        <p:nvSpPr>
          <p:cNvPr id="3" name="Content Placeholder 2"/>
          <p:cNvSpPr>
            <a:spLocks noGrp="1"/>
          </p:cNvSpPr>
          <p:nvPr>
            <p:ph idx="1"/>
          </p:nvPr>
        </p:nvSpPr>
        <p:spPr>
          <a:xfrm>
            <a:off x="616527" y="1579851"/>
            <a:ext cx="10515600" cy="4351338"/>
          </a:xfrm>
        </p:spPr>
        <p:txBody>
          <a:bodyPr numCol="2">
            <a:noAutofit/>
          </a:bodyPr>
          <a:lstStyle/>
          <a:p>
            <a:pPr marL="457200" lvl="1" indent="0" algn="ctr">
              <a:lnSpc>
                <a:spcPct val="120000"/>
              </a:lnSpc>
              <a:buNone/>
            </a:pPr>
            <a:r>
              <a:rPr lang="en-US" b="1" dirty="0"/>
              <a:t>Hometown </a:t>
            </a:r>
            <a:r>
              <a:rPr lang="en-US" b="1" dirty="0" smtClean="0"/>
              <a:t>Velocity Sports Hosts </a:t>
            </a:r>
            <a:r>
              <a:rPr lang="en-US" b="1" dirty="0"/>
              <a:t>Annual Basketball </a:t>
            </a:r>
            <a:r>
              <a:rPr lang="en-US" b="1" dirty="0" smtClean="0"/>
              <a:t>Camp</a:t>
            </a:r>
          </a:p>
          <a:p>
            <a:pPr marL="457200" lvl="1" indent="0" algn="ctr">
              <a:lnSpc>
                <a:spcPct val="120000"/>
              </a:lnSpc>
              <a:buNone/>
            </a:pPr>
            <a:r>
              <a:rPr lang="en-US" sz="1300" dirty="0" smtClean="0"/>
              <a:t>STARKVILLE</a:t>
            </a:r>
            <a:r>
              <a:rPr lang="en-US" sz="1300" dirty="0"/>
              <a:t>, MS, June 11, 2015 /24-7PressRelease/ -- Hit </a:t>
            </a:r>
            <a:r>
              <a:rPr lang="en-US" sz="1300" dirty="0" smtClean="0"/>
              <a:t>Velocity Sports Center </a:t>
            </a:r>
            <a:r>
              <a:rPr lang="en-US" sz="1300" dirty="0"/>
              <a:t>and see the buckets, dribbles, hoops, alley-hoops and sounds of gym shoes on the gym </a:t>
            </a:r>
            <a:r>
              <a:rPr lang="en-US" sz="1300" dirty="0" smtClean="0"/>
              <a:t>floor Velocity Sports is </a:t>
            </a:r>
            <a:r>
              <a:rPr lang="en-US" sz="1300" dirty="0"/>
              <a:t>hosting the annual The Elite </a:t>
            </a:r>
            <a:r>
              <a:rPr lang="en-US" sz="1300" dirty="0" smtClean="0"/>
              <a:t>“Velocity Sports" </a:t>
            </a:r>
            <a:r>
              <a:rPr lang="en-US" sz="1300" dirty="0"/>
              <a:t>Basic Skills and Fundamentals Basketball Camp -June 23-25, 2015----in Starkville, MS in the </a:t>
            </a:r>
            <a:r>
              <a:rPr lang="en-US" sz="1300" dirty="0" smtClean="0"/>
              <a:t>Velocity Sports Center </a:t>
            </a:r>
            <a:r>
              <a:rPr lang="en-US" sz="1300" dirty="0"/>
              <a:t>located at the Starkville Sportsplex, 405 Lynn Lane from 8a.m.-12 noon. This is a three-day event with the cost for attendance being $75.00. </a:t>
            </a:r>
            <a:r>
              <a:rPr lang="en-US" sz="1300" dirty="0"/>
              <a:t/>
            </a:r>
            <a:br>
              <a:rPr lang="en-US" sz="1300" dirty="0"/>
            </a:br>
            <a:r>
              <a:rPr lang="en-US" sz="1300" dirty="0"/>
              <a:t/>
            </a:r>
            <a:br>
              <a:rPr lang="en-US" sz="1300" dirty="0"/>
            </a:br>
            <a:r>
              <a:rPr lang="en-US" sz="1300" dirty="0"/>
              <a:t>The Elite Camp gives lovers of basketball the opportunity to receive instructions and practice the basic skills and fundamentals of basketball. The camp boasts of high school and college coaches, as well as professional players and trainers teaching young basketball enthusiasts the basic skills needed to improve their game. Different strategies used in the camp will be team-building exercises, dribbling, defensive techniques, working on fundamentals and of course shooting drills. The camp sessions are open to all girls and boys in grades 6-12. Space is limited with early registration available until June 22, 2015. </a:t>
            </a:r>
            <a:r>
              <a:rPr lang="en-US" sz="1300" dirty="0"/>
              <a:t/>
            </a:r>
            <a:br>
              <a:rPr lang="en-US" sz="1300" dirty="0"/>
            </a:br>
            <a:r>
              <a:rPr lang="en-US" sz="1300" dirty="0"/>
              <a:t/>
            </a:r>
            <a:br>
              <a:rPr lang="en-US" sz="1300" dirty="0"/>
            </a:br>
            <a:r>
              <a:rPr lang="en-US" sz="1300" dirty="0"/>
              <a:t>One of the goals of the Elite basketball camp is that each camper will have fun and learn to become the best player that he or she can possibly be. The staff works toward both of these goals in every camp activity. ALL coaches involved desire to help ALL campers develop into confident individuals who are mentally prepared for LIFE and BASKETBALL. </a:t>
            </a:r>
            <a:r>
              <a:rPr lang="en-US" sz="1300" dirty="0"/>
              <a:t/>
            </a:r>
            <a:br>
              <a:rPr lang="en-US" sz="1300" dirty="0"/>
            </a:br>
            <a:r>
              <a:rPr lang="en-US" sz="1300" dirty="0"/>
              <a:t/>
            </a:r>
            <a:br>
              <a:rPr lang="en-US" sz="1300" dirty="0"/>
            </a:br>
            <a:r>
              <a:rPr lang="en-US" sz="1300" dirty="0"/>
              <a:t>Last year we saw some great athletes and the turnout was amazing! We are looking for even greater achievements this year.</a:t>
            </a:r>
            <a:r>
              <a:rPr lang="en-US" sz="1300" dirty="0"/>
              <a:t/>
            </a:r>
            <a:br>
              <a:rPr lang="en-US" sz="1300" dirty="0"/>
            </a:br>
            <a:r>
              <a:rPr lang="en-US" sz="1300" dirty="0"/>
              <a:t/>
            </a:r>
            <a:br>
              <a:rPr lang="en-US" sz="1300" dirty="0"/>
            </a:br>
            <a:r>
              <a:rPr lang="en-US" sz="1300" dirty="0"/>
              <a:t>Airades Public Relations is a full service public relations group that brings your story to the public. We focus on public relations, social media, crisis management and events. APR creatively brands you with our personal touch &amp; strategic thinking. We understand the importance of personal attention and the bond we establish with our clients so much that we go above &amp; beyond the call of duty. We are savvy, smart &amp; honest group that believes in you.</a:t>
            </a:r>
            <a:r>
              <a:rPr lang="en-US" sz="1300" dirty="0"/>
              <a:t/>
            </a:r>
            <a:br>
              <a:rPr lang="en-US" sz="1300" dirty="0"/>
            </a:br>
            <a:endParaRPr lang="en-US" sz="1300" dirty="0"/>
          </a:p>
        </p:txBody>
      </p:sp>
    </p:spTree>
    <p:extLst>
      <p:ext uri="{BB962C8B-B14F-4D97-AF65-F5344CB8AC3E}">
        <p14:creationId xmlns:p14="http://schemas.microsoft.com/office/powerpoint/2010/main" val="28201320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Sales Promotion- Coupon</a:t>
            </a:r>
            <a:endParaRPr lang="en-US" dirty="0"/>
          </a:p>
        </p:txBody>
      </p:sp>
      <p:pic>
        <p:nvPicPr>
          <p:cNvPr id="4" name="Content Placeholder 3" descr="Retail Round Up - Printable Store / Mall &lt;strong&gt;Coupons&lt;/strong&gt; | Your ..."/>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21686" y="1936461"/>
            <a:ext cx="9548628" cy="4351338"/>
          </a:xfrm>
        </p:spPr>
      </p:pic>
      <p:sp>
        <p:nvSpPr>
          <p:cNvPr id="5" name="TextBox 4"/>
          <p:cNvSpPr txBox="1"/>
          <p:nvPr/>
        </p:nvSpPr>
        <p:spPr>
          <a:xfrm>
            <a:off x="1537854" y="2230583"/>
            <a:ext cx="2646219" cy="553998"/>
          </a:xfrm>
          <a:prstGeom prst="rect">
            <a:avLst/>
          </a:prstGeom>
          <a:solidFill>
            <a:schemeClr val="tx1"/>
          </a:solidFill>
        </p:spPr>
        <p:txBody>
          <a:bodyPr wrap="square" rtlCol="0">
            <a:spAutoFit/>
          </a:bodyPr>
          <a:lstStyle/>
          <a:p>
            <a:r>
              <a:rPr lang="en-US" sz="3000" dirty="0" smtClean="0">
                <a:solidFill>
                  <a:schemeClr val="bg1"/>
                </a:solidFill>
              </a:rPr>
              <a:t>Velocity Sports</a:t>
            </a:r>
            <a:endParaRPr lang="en-US" sz="3000" dirty="0"/>
          </a:p>
        </p:txBody>
      </p:sp>
      <p:sp>
        <p:nvSpPr>
          <p:cNvPr id="6" name="TextBox 5"/>
          <p:cNvSpPr txBox="1"/>
          <p:nvPr/>
        </p:nvSpPr>
        <p:spPr>
          <a:xfrm>
            <a:off x="10099964" y="2415249"/>
            <a:ext cx="770350" cy="369332"/>
          </a:xfrm>
          <a:prstGeom prst="rect">
            <a:avLst/>
          </a:prstGeom>
          <a:solidFill>
            <a:schemeClr val="tx1"/>
          </a:solidFill>
        </p:spPr>
        <p:txBody>
          <a:bodyPr wrap="square" rtlCol="0">
            <a:spAutoFit/>
          </a:bodyPr>
          <a:lstStyle/>
          <a:p>
            <a:r>
              <a:rPr lang="en-US" dirty="0" smtClean="0">
                <a:solidFill>
                  <a:schemeClr val="bg1"/>
                </a:solidFill>
                <a:latin typeface="Arial Rounded MT Bold" panose="020F0704030504030204" pitchFamily="34" charset="0"/>
              </a:rPr>
              <a:t>2018</a:t>
            </a:r>
            <a:endParaRPr lang="en-US" dirty="0">
              <a:solidFill>
                <a:schemeClr val="bg1"/>
              </a:solidFill>
              <a:latin typeface="Arial Rounded MT Bold" panose="020F0704030504030204" pitchFamily="34" charset="0"/>
            </a:endParaRPr>
          </a:p>
        </p:txBody>
      </p:sp>
    </p:spTree>
    <p:extLst>
      <p:ext uri="{BB962C8B-B14F-4D97-AF65-F5344CB8AC3E}">
        <p14:creationId xmlns:p14="http://schemas.microsoft.com/office/powerpoint/2010/main" val="386195345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66</TotalTime>
  <Words>265</Words>
  <Application>Microsoft Office PowerPoint</Application>
  <PresentationFormat>Widescreen</PresentationFormat>
  <Paragraphs>40</Paragraphs>
  <Slides>13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Arial</vt:lpstr>
      <vt:lpstr>Arial Rounded MT Bold</vt:lpstr>
      <vt:lpstr>Calibri</vt:lpstr>
      <vt:lpstr>Calibri Light</vt:lpstr>
      <vt:lpstr>Cambria</vt:lpstr>
      <vt:lpstr>Georgia</vt:lpstr>
      <vt:lpstr>office theme</vt:lpstr>
      <vt:lpstr>Promotional Campaign</vt:lpstr>
      <vt:lpstr>Advertising- Print Media</vt:lpstr>
      <vt:lpstr>Online </vt:lpstr>
      <vt:lpstr>Specialty Media</vt:lpstr>
      <vt:lpstr>Broadcast Media</vt:lpstr>
      <vt:lpstr>Personal Selling</vt:lpstr>
      <vt:lpstr>Publicity</vt:lpstr>
      <vt:lpstr>Public Relations- Press Release</vt:lpstr>
      <vt:lpstr>Sales Promotion- Coupon</vt:lpstr>
      <vt:lpstr>Contest </vt:lpstr>
      <vt:lpstr>Traffic Builder</vt:lpstr>
      <vt:lpstr>Direct Marketing- Email</vt:lpstr>
      <vt:lpstr>Direct Marketing- Mail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Promotional Campaign</dc:title>
  <dc:creator>SNEAD,BROCK</dc:creator>
  <cp:lastModifiedBy>SNEAD,BROCK</cp:lastModifiedBy>
  <cp:revision>68</cp:revision>
  <dcterms:modified xsi:type="dcterms:W3CDTF">2017-12-01T15:11:12Z</dcterms:modified>
</cp:coreProperties>
</file>