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70B30-E5ED-4009-A93B-21E25752E1FC}" type="datetimeFigureOut">
              <a:rPr lang="en-US" smtClean="0"/>
              <a:t>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D58BB-FB15-4110-AAAC-48E44E259FC8}" type="slidenum">
              <a:rPr lang="en-US" smtClean="0"/>
              <a:t>‹#›</a:t>
            </a:fld>
            <a:endParaRPr lang="en-US"/>
          </a:p>
        </p:txBody>
      </p:sp>
    </p:spTree>
    <p:extLst>
      <p:ext uri="{BB962C8B-B14F-4D97-AF65-F5344CB8AC3E}">
        <p14:creationId xmlns:p14="http://schemas.microsoft.com/office/powerpoint/2010/main" val="370202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2FCAE-3D70-42F9-875A-C3E3FE74E52E}" type="slidenum">
              <a:rPr lang="en-US" altLang="en-US">
                <a:solidFill>
                  <a:srgbClr val="000000"/>
                </a:solidFill>
              </a:rPr>
              <a:pPr/>
              <a:t>1</a:t>
            </a:fld>
            <a:endParaRPr lang="en-US" altLang="en-US">
              <a:solidFill>
                <a:srgbClr val="000000"/>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35707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012101-8A4A-4BDA-9C7B-BE826CFCBFD1}" type="slidenum">
              <a:rPr lang="en-US" altLang="en-US">
                <a:solidFill>
                  <a:srgbClr val="000000"/>
                </a:solidFill>
              </a:rPr>
              <a:pPr/>
              <a:t>11</a:t>
            </a:fld>
            <a:endParaRPr lang="en-US" altLang="en-US">
              <a:solidFill>
                <a:srgbClr val="000000"/>
              </a:solidFill>
            </a:endParaRPr>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1334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121F0-6F2C-4A60-B6CA-C8361353C540}" type="slidenum">
              <a:rPr lang="en-US" altLang="en-US">
                <a:solidFill>
                  <a:srgbClr val="000000"/>
                </a:solidFill>
              </a:rPr>
              <a:pPr/>
              <a:t>12</a:t>
            </a:fld>
            <a:endParaRPr lang="en-US" altLang="en-US">
              <a:solidFill>
                <a:srgbClr val="000000"/>
              </a:solidFill>
            </a:endParaRPr>
          </a:p>
        </p:txBody>
      </p:sp>
      <p:sp>
        <p:nvSpPr>
          <p:cNvPr id="48333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83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8732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8C3E7-437D-4A68-AEE6-43A7C427E035}" type="slidenum">
              <a:rPr lang="en-US" altLang="en-US">
                <a:solidFill>
                  <a:srgbClr val="000000"/>
                </a:solidFill>
              </a:rPr>
              <a:pPr/>
              <a:t>2</a:t>
            </a:fld>
            <a:endParaRPr lang="en-US" altLang="en-US">
              <a:solidFill>
                <a:srgbClr val="000000"/>
              </a:solidFill>
            </a:endParaRPr>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566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76D70-A9E7-4D39-A867-603355768C9E}" type="slidenum">
              <a:rPr lang="en-US" altLang="en-US">
                <a:solidFill>
                  <a:srgbClr val="000000"/>
                </a:solidFill>
              </a:rPr>
              <a:pPr/>
              <a:t>3</a:t>
            </a:fld>
            <a:endParaRPr lang="en-US" altLang="en-US">
              <a:solidFill>
                <a:srgbClr val="000000"/>
              </a:solidFill>
            </a:endParaRPr>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400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DFB20-49F1-49D1-989E-13D98DA94FA8}" type="slidenum">
              <a:rPr lang="en-US" altLang="en-US">
                <a:solidFill>
                  <a:srgbClr val="000000"/>
                </a:solidFill>
              </a:rPr>
              <a:pPr/>
              <a:t>4</a:t>
            </a:fld>
            <a:endParaRPr lang="en-US" altLang="en-US">
              <a:solidFill>
                <a:srgbClr val="000000"/>
              </a:solidFill>
            </a:endParaRP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406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DD2AF-FE5B-4928-A9C6-81A09290E686}" type="slidenum">
              <a:rPr lang="en-US" altLang="en-US">
                <a:solidFill>
                  <a:srgbClr val="000000"/>
                </a:solidFill>
              </a:rPr>
              <a:pPr/>
              <a:t>5</a:t>
            </a:fld>
            <a:endParaRPr lang="en-US" altLang="en-US">
              <a:solidFill>
                <a:srgbClr val="000000"/>
              </a:solidFill>
            </a:endParaRPr>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422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BE949-129E-4CC5-9EA8-E94A61C956B9}" type="slidenum">
              <a:rPr lang="en-US" altLang="en-US">
                <a:solidFill>
                  <a:srgbClr val="000000"/>
                </a:solidFill>
              </a:rPr>
              <a:pPr/>
              <a:t>7</a:t>
            </a:fld>
            <a:endParaRPr lang="en-US" altLang="en-US">
              <a:solidFill>
                <a:srgbClr val="000000"/>
              </a:solidFill>
            </a:endParaRPr>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9587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E313B-00E1-4AC4-BB5D-4AF95A1EF6F0}" type="slidenum">
              <a:rPr lang="en-US" altLang="en-US">
                <a:solidFill>
                  <a:srgbClr val="000000"/>
                </a:solidFill>
              </a:rPr>
              <a:pPr/>
              <a:t>8</a:t>
            </a:fld>
            <a:endParaRPr lang="en-US" altLang="en-US">
              <a:solidFill>
                <a:srgbClr val="000000"/>
              </a:solidFill>
            </a:endParaRPr>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0767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6B97B-2244-4994-9471-F1A87FC8CCEB}" type="slidenum">
              <a:rPr lang="en-US" altLang="en-US">
                <a:solidFill>
                  <a:srgbClr val="000000"/>
                </a:solidFill>
              </a:rPr>
              <a:pPr/>
              <a:t>9</a:t>
            </a:fld>
            <a:endParaRPr lang="en-US" altLang="en-US">
              <a:solidFill>
                <a:srgbClr val="000000"/>
              </a:solidFill>
            </a:endParaRPr>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32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286FE-4FC7-41C5-BBC1-BB6A13733C67}" type="slidenum">
              <a:rPr lang="en-US" altLang="en-US">
                <a:solidFill>
                  <a:srgbClr val="000000"/>
                </a:solidFill>
              </a:rPr>
              <a:pPr/>
              <a:t>10</a:t>
            </a:fld>
            <a:endParaRPr lang="en-US" altLang="en-US">
              <a:solidFill>
                <a:srgbClr val="000000"/>
              </a:solidFill>
            </a:endParaRPr>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66874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2"/>
          <p:cNvSpPr/>
          <p:nvPr/>
        </p:nvSpPr>
        <p:spPr>
          <a:xfrm>
            <a:off x="-11289" y="-16933"/>
            <a:ext cx="11672712"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3838" y="4445001"/>
            <a:ext cx="11286260"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3818" y="1"/>
            <a:ext cx="7748313"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227691" y="213023"/>
            <a:ext cx="11307379"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01888" y="668338"/>
            <a:ext cx="10044699"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739283" y="3446831"/>
            <a:ext cx="1001608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892095" y="4714242"/>
            <a:ext cx="6143653" cy="942356"/>
          </a:xfrm>
        </p:spPr>
        <p:txBody>
          <a:bodyPr/>
          <a:lstStyle>
            <a:lvl1pPr algn="ctr">
              <a:defRPr sz="4200">
                <a:solidFill>
                  <a:schemeClr val="accent1">
                    <a:lumMod val="50000"/>
                  </a:schemeClr>
                </a:solidFill>
              </a:defRPr>
            </a:lvl1pPr>
          </a:lstStyle>
          <a:p>
            <a:fld id="{86FCFFD4-5652-4767-AA22-C441E28A3072}"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5" name="Footer Placeholder 4"/>
          <p:cNvSpPr>
            <a:spLocks noGrp="1"/>
          </p:cNvSpPr>
          <p:nvPr>
            <p:ph type="ftr" sz="quarter" idx="11"/>
          </p:nvPr>
        </p:nvSpPr>
        <p:spPr>
          <a:xfrm rot="21420000">
            <a:off x="-16178" y="4954636"/>
            <a:ext cx="3982759" cy="918361"/>
          </a:xfrm>
        </p:spPr>
        <p:txBody>
          <a:bodyPr vert="horz" lIns="91440" tIns="45720" rIns="91440" bIns="45720" rtlCol="0" anchor="ctr"/>
          <a:lstStyle>
            <a:lvl1pPr algn="r">
              <a:defRPr lang="en-US" sz="4200" dirty="0"/>
            </a:lvl1pPr>
          </a:lstStyle>
          <a:p>
            <a:endParaRPr>
              <a:solidFill>
                <a:srgbClr val="B80E0F">
                  <a:lumMod val="50000"/>
                </a:srgbClr>
              </a:solidFill>
            </a:endParaRPr>
          </a:p>
        </p:txBody>
      </p:sp>
      <p:sp>
        <p:nvSpPr>
          <p:cNvPr id="6" name="Slide Number Placeholder 5"/>
          <p:cNvSpPr>
            <a:spLocks noGrp="1"/>
          </p:cNvSpPr>
          <p:nvPr>
            <p:ph type="sldNum" sz="quarter" idx="12"/>
          </p:nvPr>
        </p:nvSpPr>
        <p:spPr>
          <a:xfrm rot="21420000">
            <a:off x="9868691" y="3819948"/>
            <a:ext cx="907187" cy="498470"/>
          </a:xfrm>
        </p:spPr>
        <p:txBody>
          <a:bodyPr/>
          <a:lstStyle>
            <a:lvl1pPr>
              <a:defRPr sz="2400">
                <a:solidFill>
                  <a:schemeClr val="tx1">
                    <a:lumMod val="75000"/>
                    <a:lumOff val="25000"/>
                  </a:schemeClr>
                </a:solidFill>
              </a:defRPr>
            </a:lvl1pPr>
          </a:lstStyle>
          <a:p>
            <a:fld id="{6D22F896-40B5-4ADD-8801-0D06FADFA095}" type="slidenum">
              <a:rPr lang="en-US" dirty="0">
                <a:solidFill>
                  <a:prstClr val="black">
                    <a:lumMod val="75000"/>
                    <a:lumOff val="25000"/>
                  </a:prstClr>
                </a:solidFill>
              </a:rPr>
              <a:pPr/>
              <a:t>‹#›</a:t>
            </a:fld>
            <a:endParaRPr lang="en-US" dirty="0">
              <a:solidFill>
                <a:prstClr val="black">
                  <a:lumMod val="75000"/>
                  <a:lumOff val="25000"/>
                </a:prstClr>
              </a:solidFill>
            </a:endParaRPr>
          </a:p>
        </p:txBody>
      </p:sp>
      <p:sp>
        <p:nvSpPr>
          <p:cNvPr id="33" name="5-Point Star 32"/>
          <p:cNvSpPr/>
          <p:nvPr/>
        </p:nvSpPr>
        <p:spPr>
          <a:xfrm rot="21420000">
            <a:off x="4162602" y="5057183"/>
            <a:ext cx="687181"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8830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2" y="685801"/>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8D94F-17FC-4DBA-B892-CD4B3034A353}"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81907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2"/>
            <a:ext cx="10396903"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81"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E983A-6252-4FA3-A7AE-5E2C849F48F9}"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59726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3"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5"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3"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8F7F8-6DF1-4292-9E24-2C2DABFFE99B}"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
        <p:nvSpPr>
          <p:cNvPr id="10" name="TextBox 9"/>
          <p:cNvSpPr txBox="1"/>
          <p:nvPr/>
        </p:nvSpPr>
        <p:spPr>
          <a:xfrm>
            <a:off x="539040" y="8878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base">
              <a:spcAft>
                <a:spcPct val="0"/>
              </a:spcAft>
            </a:pPr>
            <a:r>
              <a:rPr lang="en-US" sz="8000" dirty="0">
                <a:solidFill>
                  <a:prstClr val="black"/>
                </a:solidFill>
                <a:effectLst/>
                <a:latin typeface="Arial" panose="020B0604020202020204" pitchFamily="34" charset="0"/>
              </a:rPr>
              <a:t>“</a:t>
            </a:r>
          </a:p>
        </p:txBody>
      </p:sp>
      <p:sp>
        <p:nvSpPr>
          <p:cNvPr id="11" name="TextBox 10"/>
          <p:cNvSpPr txBox="1"/>
          <p:nvPr/>
        </p:nvSpPr>
        <p:spPr>
          <a:xfrm>
            <a:off x="10529529" y="290648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base">
              <a:spcAft>
                <a:spcPct val="0"/>
              </a:spcAft>
            </a:pPr>
            <a:r>
              <a:rPr lang="en-US" sz="8000" dirty="0">
                <a:solidFill>
                  <a:prstClr val="black"/>
                </a:solidFill>
                <a:effectLst/>
                <a:latin typeface="Arial" panose="020B0604020202020204" pitchFamily="34" charset="0"/>
              </a:rPr>
              <a:t>”</a:t>
            </a:r>
          </a:p>
        </p:txBody>
      </p:sp>
    </p:spTree>
    <p:extLst>
      <p:ext uri="{BB962C8B-B14F-4D97-AF65-F5344CB8AC3E}">
        <p14:creationId xmlns:p14="http://schemas.microsoft.com/office/powerpoint/2010/main" val="106859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1" y="1723856"/>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1"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B26A6-D535-4143-B8EE-86A468AFBC2C}"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4265445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1" y="685802"/>
            <a:ext cx="10394707"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3"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1109337-9612-4749-85E9-9B1759881A09}"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419884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2"/>
            <a:ext cx="10396883"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7"/>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9"/>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1"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7"/>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8" y="4389286"/>
            <a:ext cx="3311540"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6872023-CC5F-478F-9515-943786244957}"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769756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1"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190F79-BD4F-4F71-871C-DADDFBF0601E}"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5763922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2"/>
            <a:ext cx="2264647"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2" y="685802"/>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F5EE15-5B1D-4626-9E26-DE60EB9C79EE}"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20512255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43678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A91D2F-C98D-461D-8520-60E71130446C}"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10856900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2"/>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187BB-EB42-4973-8108-1039EEE1ABEB}"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08684480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3"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5"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9"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094EC1-07E7-46CE-BD4D-803A40CCC650}"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31825455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86093" y="2063396"/>
            <a:ext cx="4788423"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3"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87121" y="2063396"/>
            <a:ext cx="479556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70"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3F1087-2093-46ED-80DD-B57925DA0BA6}"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B80E0F">
                  <a:lumMod val="50000"/>
                </a:srgb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48008366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F3928F-6A83-4C93-A36D-60F2EFA718F5}"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69050894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3C038-2EBF-4E11-97BE-A953678E6045}"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B80E0F">
                  <a:lumMod val="50000"/>
                </a:srgb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426172962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4" y="685802"/>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3" y="2709054"/>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9EE0F-C015-4081-928C-E8179E40D797}"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84364288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5877563"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63654" y="2"/>
            <a:ext cx="4216855"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2" y="2709054"/>
            <a:ext cx="587756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3A358-440B-44C9-943B-EE88A5D6669F}" type="datetimeFigureOut">
              <a:rPr lang="en-US" dirty="0">
                <a:solidFill>
                  <a:srgbClr val="B80E0F">
                    <a:lumMod val="50000"/>
                  </a:srgbClr>
                </a:solidFill>
              </a:rPr>
              <a:pPr/>
              <a:t>1/8/2020</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91048314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2"/>
            <a:ext cx="12005351"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685801" y="685802"/>
            <a:ext cx="10396883"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fontAlgn="base">
              <a:spcBef>
                <a:spcPct val="0"/>
              </a:spcBef>
              <a:spcAft>
                <a:spcPct val="0"/>
              </a:spcAft>
            </a:pPr>
            <a:fld id="{6239B335-F5C8-4EDF-B1E2-6347D416EBE4}" type="datetimeFigureOut">
              <a:rPr lang="en-US" dirty="0">
                <a:solidFill>
                  <a:srgbClr val="B80E0F">
                    <a:lumMod val="50000"/>
                  </a:srgbClr>
                </a:solidFill>
                <a:latin typeface="Arial" panose="020B0604020202020204" pitchFamily="34" charset="0"/>
              </a:rPr>
              <a:pPr fontAlgn="base">
                <a:spcBef>
                  <a:spcPct val="0"/>
                </a:spcBef>
                <a:spcAft>
                  <a:spcPct val="0"/>
                </a:spcAft>
              </a:pPr>
              <a:t>1/8/2020</a:t>
            </a:fld>
            <a:endParaRPr lang="en-US" dirty="0">
              <a:solidFill>
                <a:srgbClr val="B80E0F">
                  <a:lumMod val="50000"/>
                </a:srgbClr>
              </a:solidFill>
              <a:latin typeface="Arial" panose="020B0604020202020204" pitchFamily="34" charset="0"/>
            </a:endParaRPr>
          </a:p>
        </p:txBody>
      </p:sp>
      <p:sp>
        <p:nvSpPr>
          <p:cNvPr id="5" name="Footer Placeholder 4"/>
          <p:cNvSpPr>
            <a:spLocks noGrp="1"/>
          </p:cNvSpPr>
          <p:nvPr>
            <p:ph type="ftr" sz="quarter" idx="3"/>
          </p:nvPr>
        </p:nvSpPr>
        <p:spPr>
          <a:xfrm>
            <a:off x="685802" y="5757334"/>
            <a:ext cx="549971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fontAlgn="base">
              <a:spcBef>
                <a:spcPct val="0"/>
              </a:spcBef>
              <a:spcAft>
                <a:spcPct val="0"/>
              </a:spcAft>
            </a:pPr>
            <a:endParaRPr lang="en-US" dirty="0">
              <a:solidFill>
                <a:srgbClr val="B80E0F">
                  <a:lumMod val="50000"/>
                </a:srgbClr>
              </a:solidFill>
              <a:latin typeface="Arial" panose="020B0604020202020204" pitchFamily="34" charset="0"/>
            </a:endParaRPr>
          </a:p>
        </p:txBody>
      </p:sp>
      <p:sp>
        <p:nvSpPr>
          <p:cNvPr id="6" name="Slide Number Placeholder 5"/>
          <p:cNvSpPr>
            <a:spLocks noGrp="1"/>
          </p:cNvSpPr>
          <p:nvPr>
            <p:ph type="sldNum" sz="quarter" idx="4"/>
          </p:nvPr>
        </p:nvSpPr>
        <p:spPr>
          <a:xfrm>
            <a:off x="6287121" y="5757334"/>
            <a:ext cx="907187"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fontAlgn="base">
              <a:spcBef>
                <a:spcPct val="0"/>
              </a:spcBef>
              <a:spcAft>
                <a:spcPct val="0"/>
              </a:spcAft>
            </a:pPr>
            <a:fld id="{6D22F896-40B5-4ADD-8801-0D06FADFA095}" type="slidenum">
              <a:rPr lang="en-US" dirty="0">
                <a:solidFill>
                  <a:srgbClr val="B80E0F">
                    <a:lumMod val="50000"/>
                  </a:srgbClr>
                </a:solidFill>
                <a:latin typeface="Arial" panose="020B0604020202020204" pitchFamily="34" charset="0"/>
              </a:rPr>
              <a:pPr fontAlgn="base">
                <a:spcBef>
                  <a:spcPct val="0"/>
                </a:spcBef>
                <a:spcAft>
                  <a:spcPct val="0"/>
                </a:spcAft>
              </a:pPr>
              <a:t>‹#›</a:t>
            </a:fld>
            <a:endParaRPr lang="en-US" dirty="0">
              <a:solidFill>
                <a:srgbClr val="B80E0F">
                  <a:lumMod val="50000"/>
                </a:srgbClr>
              </a:solidFill>
              <a:latin typeface="Arial" panose="020B0604020202020204" pitchFamily="34" charset="0"/>
            </a:endParaRPr>
          </a:p>
        </p:txBody>
      </p:sp>
    </p:spTree>
    <p:extLst>
      <p:ext uri="{BB962C8B-B14F-4D97-AF65-F5344CB8AC3E}">
        <p14:creationId xmlns:p14="http://schemas.microsoft.com/office/powerpoint/2010/main" val="3935733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Rectangle 7"/>
          <p:cNvSpPr>
            <a:spLocks noChangeArrowheads="1"/>
          </p:cNvSpPr>
          <p:nvPr/>
        </p:nvSpPr>
        <p:spPr bwMode="auto">
          <a:xfrm>
            <a:off x="1552977" y="85262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dirty="0">
                <a:solidFill>
                  <a:srgbClr val="CA0C00"/>
                </a:solidFill>
                <a:latin typeface="Arial" panose="020B0604020202020204" pitchFamily="34" charset="0"/>
              </a:rPr>
              <a:t>REFLECT</a:t>
            </a:r>
            <a:r>
              <a:rPr lang="en-US" altLang="en-US" sz="2800" dirty="0">
                <a:solidFill>
                  <a:srgbClr val="113165"/>
                </a:solidFill>
                <a:latin typeface="Arial" panose="020B0604020202020204" pitchFamily="34" charset="0"/>
              </a:rPr>
              <a:t>  What do stores do to prepare their merchandise for sale?</a:t>
            </a:r>
          </a:p>
        </p:txBody>
      </p:sp>
      <p:sp>
        <p:nvSpPr>
          <p:cNvPr id="113674" name="Rectangle 10"/>
          <p:cNvSpPr>
            <a:spLocks noGrp="1" noChangeArrowheads="1"/>
          </p:cNvSpPr>
          <p:nvPr>
            <p:ph type="title"/>
          </p:nvPr>
        </p:nvSpPr>
        <p:spPr>
          <a:xfrm>
            <a:off x="1543318" y="16100"/>
            <a:ext cx="7797662" cy="1151965"/>
          </a:xfrm>
        </p:spPr>
        <p:txBody>
          <a:bodyPr/>
          <a:lstStyle/>
          <a:p>
            <a:r>
              <a:rPr lang="en-US" altLang="en-US" dirty="0"/>
              <a:t>Stock Handling</a:t>
            </a:r>
          </a:p>
        </p:txBody>
      </p:sp>
      <p:sp>
        <p:nvSpPr>
          <p:cNvPr id="6" name="Rectangle 10"/>
          <p:cNvSpPr>
            <a:spLocks noChangeArrowheads="1"/>
          </p:cNvSpPr>
          <p:nvPr/>
        </p:nvSpPr>
        <p:spPr bwMode="auto">
          <a:xfrm>
            <a:off x="1543318" y="1742974"/>
            <a:ext cx="77724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9863" indent="-169863">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fontAlgn="base">
              <a:lnSpc>
                <a:spcPct val="125000"/>
              </a:lnSpc>
              <a:spcBef>
                <a:spcPct val="90000"/>
              </a:spcBef>
              <a:spcAft>
                <a:spcPct val="0"/>
              </a:spcAft>
              <a:buClr>
                <a:srgbClr val="000066"/>
              </a:buClr>
              <a:buSzPct val="115000"/>
              <a:buFont typeface="Arial" panose="020B0604020202020204" pitchFamily="34" charset="0"/>
              <a:buChar char="•"/>
            </a:pPr>
            <a:r>
              <a:rPr lang="en-US" altLang="en-US" b="1" dirty="0">
                <a:solidFill>
                  <a:srgbClr val="CA0C00"/>
                </a:solidFill>
              </a:rPr>
              <a:t>Describe</a:t>
            </a:r>
            <a:r>
              <a:rPr lang="en-US" altLang="en-US" dirty="0">
                <a:solidFill>
                  <a:prstClr val="black"/>
                </a:solidFill>
              </a:rPr>
              <a:t> the receiving process.</a:t>
            </a:r>
          </a:p>
          <a:p>
            <a:pPr fontAlgn="base">
              <a:lnSpc>
                <a:spcPct val="125000"/>
              </a:lnSpc>
              <a:spcBef>
                <a:spcPct val="90000"/>
              </a:spcBef>
              <a:spcAft>
                <a:spcPct val="0"/>
              </a:spcAft>
              <a:buClr>
                <a:srgbClr val="000066"/>
              </a:buClr>
              <a:buSzPct val="115000"/>
              <a:buFont typeface="Arial" panose="020B0604020202020204" pitchFamily="34" charset="0"/>
              <a:buChar char="•"/>
            </a:pPr>
            <a:r>
              <a:rPr lang="en-US" altLang="en-US" b="1" dirty="0">
                <a:solidFill>
                  <a:srgbClr val="CA0C00"/>
                </a:solidFill>
              </a:rPr>
              <a:t>Explain</a:t>
            </a:r>
            <a:r>
              <a:rPr lang="en-US" altLang="en-US" dirty="0">
                <a:solidFill>
                  <a:prstClr val="black"/>
                </a:solidFill>
              </a:rPr>
              <a:t> stock handling techniques used in receiving deliveries.</a:t>
            </a:r>
          </a:p>
        </p:txBody>
      </p:sp>
      <p:pic>
        <p:nvPicPr>
          <p:cNvPr id="7" name="Picture 4" descr="THE MAIN I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710" y="2857565"/>
            <a:ext cx="6988175" cy="519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1563710" y="3376677"/>
            <a:ext cx="8629919"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5000"/>
              </a:lnSpc>
              <a:spcBef>
                <a:spcPts val="300"/>
              </a:spcBef>
              <a:spcAft>
                <a:spcPct val="0"/>
              </a:spcAft>
            </a:pPr>
            <a:r>
              <a:rPr lang="en-US" altLang="en-US" sz="2800" dirty="0">
                <a:solidFill>
                  <a:srgbClr val="000000"/>
                </a:solidFill>
                <a:latin typeface="Arial" panose="020B0604020202020204" pitchFamily="34" charset="0"/>
              </a:rPr>
              <a:t>All businesses must have a stock handling process in place to receive deliveries of materials or products. This process affects maintenance of inventory levels.</a:t>
            </a:r>
            <a:endParaRPr lang="en-US" altLang="en-US" sz="2800" dirty="0">
              <a:solidFill>
                <a:prstClr val="black"/>
              </a:solidFill>
              <a:latin typeface="Arial" panose="020B0604020202020204" pitchFamily="34" charset="0"/>
            </a:endParaRPr>
          </a:p>
        </p:txBody>
      </p:sp>
    </p:spTree>
    <p:extLst>
      <p:ext uri="{BB962C8B-B14F-4D97-AF65-F5344CB8AC3E}">
        <p14:creationId xmlns:p14="http://schemas.microsoft.com/office/powerpoint/2010/main" val="25345604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1524000" y="1"/>
            <a:ext cx="7797662" cy="1151965"/>
          </a:xfrm>
        </p:spPr>
        <p:txBody>
          <a:bodyPr/>
          <a:lstStyle/>
          <a:p>
            <a:r>
              <a:rPr lang="en-US" altLang="en-US" dirty="0"/>
              <a:t>Stock Handling</a:t>
            </a:r>
          </a:p>
        </p:txBody>
      </p:sp>
      <p:pic>
        <p:nvPicPr>
          <p:cNvPr id="472073" name="Picture 9" descr="3 boxes in a 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67025"/>
            <a:ext cx="8077200" cy="1117600"/>
          </a:xfrm>
          <a:prstGeom prst="rect">
            <a:avLst/>
          </a:prstGeom>
          <a:noFill/>
          <a:extLst>
            <a:ext uri="{909E8E84-426E-40DD-AFC4-6F175D3DCCD1}">
              <a14:hiddenFill xmlns:a14="http://schemas.microsoft.com/office/drawing/2010/main">
                <a:solidFill>
                  <a:srgbClr val="FFFFFF"/>
                </a:solidFill>
              </a14:hiddenFill>
            </a:ext>
          </a:extLst>
        </p:spPr>
      </p:pic>
      <p:sp>
        <p:nvSpPr>
          <p:cNvPr id="472074" name="Rectangle 10"/>
          <p:cNvSpPr>
            <a:spLocks noChangeArrowheads="1"/>
          </p:cNvSpPr>
          <p:nvPr/>
        </p:nvSpPr>
        <p:spPr bwMode="auto">
          <a:xfrm>
            <a:off x="4114801" y="2362200"/>
            <a:ext cx="35226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b="1">
                <a:solidFill>
                  <a:srgbClr val="CA0C00"/>
                </a:solidFill>
                <a:latin typeface="Arial" panose="020B0604020202020204" pitchFamily="34" charset="0"/>
              </a:rPr>
              <a:t>Types of Stock Transfers</a:t>
            </a:r>
          </a:p>
        </p:txBody>
      </p:sp>
      <p:sp>
        <p:nvSpPr>
          <p:cNvPr id="472075" name="Rectangle 11"/>
          <p:cNvSpPr>
            <a:spLocks noChangeArrowheads="1"/>
          </p:cNvSpPr>
          <p:nvPr/>
        </p:nvSpPr>
        <p:spPr bwMode="auto">
          <a:xfrm>
            <a:off x="1905000" y="309562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altLang="en-US" b="1">
                <a:solidFill>
                  <a:srgbClr val="113165"/>
                </a:solidFill>
                <a:latin typeface="Arial" panose="020B0604020202020204" pitchFamily="34" charset="0"/>
              </a:rPr>
              <a:t>Transfers Between Departments</a:t>
            </a:r>
          </a:p>
        </p:txBody>
      </p:sp>
      <p:sp>
        <p:nvSpPr>
          <p:cNvPr id="472076" name="Rectangle 12"/>
          <p:cNvSpPr>
            <a:spLocks noChangeArrowheads="1"/>
          </p:cNvSpPr>
          <p:nvPr/>
        </p:nvSpPr>
        <p:spPr bwMode="auto">
          <a:xfrm>
            <a:off x="4724400" y="309562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altLang="en-US" b="1">
                <a:solidFill>
                  <a:srgbClr val="113165"/>
                </a:solidFill>
                <a:latin typeface="Arial" panose="020B0604020202020204" pitchFamily="34" charset="0"/>
              </a:rPr>
              <a:t>Transfers Between Stores</a:t>
            </a:r>
          </a:p>
        </p:txBody>
      </p:sp>
      <p:sp>
        <p:nvSpPr>
          <p:cNvPr id="472077" name="Rectangle 13"/>
          <p:cNvSpPr>
            <a:spLocks noChangeArrowheads="1"/>
          </p:cNvSpPr>
          <p:nvPr/>
        </p:nvSpPr>
        <p:spPr bwMode="auto">
          <a:xfrm>
            <a:off x="7467600" y="2959100"/>
            <a:ext cx="2514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altLang="en-US" b="1">
                <a:solidFill>
                  <a:srgbClr val="113165"/>
                </a:solidFill>
                <a:latin typeface="Arial" panose="020B0604020202020204" pitchFamily="34" charset="0"/>
              </a:rPr>
              <a:t>Transfers From a Store to a Distribution Center</a:t>
            </a:r>
          </a:p>
        </p:txBody>
      </p:sp>
      <p:sp>
        <p:nvSpPr>
          <p:cNvPr id="2" name="TextBox 1"/>
          <p:cNvSpPr txBox="1"/>
          <p:nvPr/>
        </p:nvSpPr>
        <p:spPr>
          <a:xfrm>
            <a:off x="1905000" y="4724400"/>
            <a:ext cx="8001000" cy="838200"/>
          </a:xfrm>
          <a:prstGeom prst="rect">
            <a:avLst/>
          </a:prstGeom>
          <a:noFill/>
        </p:spPr>
        <p:txBody>
          <a:bodyPr wrap="square" rtlCol="0">
            <a:prstTxWarp prst="textPlain">
              <a:avLst/>
            </a:prstTxWarp>
            <a:spAutoFit/>
          </a:bodyPr>
          <a:lstStyle/>
          <a:p>
            <a:pPr fontAlgn="base">
              <a:spcBef>
                <a:spcPct val="0"/>
              </a:spcBef>
              <a:spcAft>
                <a:spcPct val="0"/>
              </a:spcAft>
            </a:pPr>
            <a:r>
              <a:rPr lang="en-US" dirty="0">
                <a:ln w="0"/>
                <a:solidFill>
                  <a:srgbClr val="B80E0F"/>
                </a:solidFill>
                <a:effectLst>
                  <a:outerShdw blurRad="38100" dist="25400" dir="5400000" algn="ctr" rotWithShape="0">
                    <a:srgbClr val="6E747A">
                      <a:alpha val="43000"/>
                    </a:srgbClr>
                  </a:outerShdw>
                </a:effectLst>
                <a:latin typeface="Arial" panose="020B0604020202020204" pitchFamily="34" charset="0"/>
              </a:rPr>
              <a:t>JUST FYI</a:t>
            </a:r>
          </a:p>
        </p:txBody>
      </p:sp>
    </p:spTree>
    <p:extLst>
      <p:ext uri="{BB962C8B-B14F-4D97-AF65-F5344CB8AC3E}">
        <p14:creationId xmlns:p14="http://schemas.microsoft.com/office/powerpoint/2010/main" val="14001749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76" name="Rectangle 12"/>
          <p:cNvSpPr>
            <a:spLocks noChangeArrowheads="1"/>
          </p:cNvSpPr>
          <p:nvPr/>
        </p:nvSpPr>
        <p:spPr bwMode="auto">
          <a:xfrm>
            <a:off x="1600200" y="76201"/>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b="1" dirty="0">
                <a:solidFill>
                  <a:prstClr val="black"/>
                </a:solidFill>
                <a:latin typeface="Arial" panose="020B0604020202020204" pitchFamily="34" charset="0"/>
              </a:rPr>
              <a:t>1. Explain</a:t>
            </a:r>
            <a:r>
              <a:rPr lang="en-US" altLang="en-US" dirty="0">
                <a:solidFill>
                  <a:prstClr val="black"/>
                </a:solidFill>
                <a:latin typeface="Arial" panose="020B0604020202020204" pitchFamily="34" charset="0"/>
              </a:rPr>
              <a:t> why a receiving record is important.</a:t>
            </a:r>
          </a:p>
        </p:txBody>
      </p:sp>
      <p:sp>
        <p:nvSpPr>
          <p:cNvPr id="267279" name="Rectangle 15"/>
          <p:cNvSpPr>
            <a:spLocks noChangeArrowheads="1"/>
          </p:cNvSpPr>
          <p:nvPr/>
        </p:nvSpPr>
        <p:spPr bwMode="auto">
          <a:xfrm>
            <a:off x="1524000" y="442913"/>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ts val="300"/>
              </a:spcBef>
              <a:spcAft>
                <a:spcPct val="0"/>
              </a:spcAft>
            </a:pPr>
            <a:r>
              <a:rPr lang="en-US" altLang="en-US" dirty="0">
                <a:solidFill>
                  <a:srgbClr val="CA0C00"/>
                </a:solidFill>
                <a:latin typeface="Arial" panose="020B0604020202020204" pitchFamily="34" charset="0"/>
              </a:rPr>
              <a:t>A receiving record describes the goods received by a business. It is important because it serves as a permanent record of delivery.</a:t>
            </a:r>
          </a:p>
        </p:txBody>
      </p:sp>
      <p:sp>
        <p:nvSpPr>
          <p:cNvPr id="10" name="Rectangle 4"/>
          <p:cNvSpPr>
            <a:spLocks noChangeArrowheads="1"/>
          </p:cNvSpPr>
          <p:nvPr/>
        </p:nvSpPr>
        <p:spPr bwMode="auto">
          <a:xfrm>
            <a:off x="1578735" y="1084264"/>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b="1" dirty="0">
                <a:solidFill>
                  <a:prstClr val="black"/>
                </a:solidFill>
                <a:latin typeface="Arial" panose="020B0604020202020204" pitchFamily="34" charset="0"/>
              </a:rPr>
              <a:t>2. List</a:t>
            </a:r>
            <a:r>
              <a:rPr lang="en-US" altLang="en-US" dirty="0">
                <a:solidFill>
                  <a:prstClr val="black"/>
                </a:solidFill>
                <a:latin typeface="Arial" panose="020B0604020202020204" pitchFamily="34" charset="0"/>
              </a:rPr>
              <a:t> the four methods used for checking merchandise.</a:t>
            </a:r>
          </a:p>
        </p:txBody>
      </p:sp>
      <p:sp>
        <p:nvSpPr>
          <p:cNvPr id="11" name="Rectangle 7"/>
          <p:cNvSpPr>
            <a:spLocks noChangeArrowheads="1"/>
          </p:cNvSpPr>
          <p:nvPr/>
        </p:nvSpPr>
        <p:spPr bwMode="auto">
          <a:xfrm>
            <a:off x="1545465" y="1450976"/>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ts val="300"/>
              </a:spcBef>
              <a:spcAft>
                <a:spcPct val="0"/>
              </a:spcAft>
            </a:pPr>
            <a:r>
              <a:rPr lang="en-US" altLang="en-US" dirty="0">
                <a:solidFill>
                  <a:srgbClr val="CA0C00"/>
                </a:solidFill>
                <a:latin typeface="Arial" panose="020B0604020202020204" pitchFamily="34" charset="0"/>
              </a:rPr>
              <a:t>Blind check, direct check, spot check, and quality check are used for checking merchandise.</a:t>
            </a:r>
          </a:p>
        </p:txBody>
      </p:sp>
      <p:sp>
        <p:nvSpPr>
          <p:cNvPr id="12" name="Rectangle 4"/>
          <p:cNvSpPr>
            <a:spLocks noChangeArrowheads="1"/>
          </p:cNvSpPr>
          <p:nvPr/>
        </p:nvSpPr>
        <p:spPr bwMode="auto">
          <a:xfrm>
            <a:off x="1578735" y="2092327"/>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b="1" dirty="0">
                <a:solidFill>
                  <a:prstClr val="black"/>
                </a:solidFill>
                <a:latin typeface="Arial" panose="020B0604020202020204" pitchFamily="34" charset="0"/>
              </a:rPr>
              <a:t>3. Explain</a:t>
            </a:r>
            <a:r>
              <a:rPr lang="en-US" altLang="en-US" dirty="0">
                <a:solidFill>
                  <a:prstClr val="black"/>
                </a:solidFill>
                <a:latin typeface="Arial" panose="020B0604020202020204" pitchFamily="34" charset="0"/>
              </a:rPr>
              <a:t> how UPC codes assist in marking merchandise.</a:t>
            </a:r>
          </a:p>
        </p:txBody>
      </p:sp>
      <p:sp>
        <p:nvSpPr>
          <p:cNvPr id="13" name="Rectangle 7"/>
          <p:cNvSpPr>
            <a:spLocks noChangeArrowheads="1"/>
          </p:cNvSpPr>
          <p:nvPr/>
        </p:nvSpPr>
        <p:spPr bwMode="auto">
          <a:xfrm>
            <a:off x="1524000" y="2459040"/>
            <a:ext cx="876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ts val="300"/>
              </a:spcBef>
              <a:spcAft>
                <a:spcPct val="0"/>
              </a:spcAft>
            </a:pPr>
            <a:r>
              <a:rPr lang="en-US" altLang="en-US" dirty="0">
                <a:solidFill>
                  <a:srgbClr val="CA0C00"/>
                </a:solidFill>
                <a:latin typeface="Arial" panose="020B0604020202020204" pitchFamily="34" charset="0"/>
              </a:rPr>
              <a:t>UPC barcodes allow the store to track sales and inventory levels. They also allow customers to spend less time at checkout when purchasing items.</a:t>
            </a:r>
          </a:p>
        </p:txBody>
      </p:sp>
    </p:spTree>
    <p:extLst>
      <p:ext uri="{BB962C8B-B14F-4D97-AF65-F5344CB8AC3E}">
        <p14:creationId xmlns:p14="http://schemas.microsoft.com/office/powerpoint/2010/main" val="5364843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7279"/>
                                        </p:tgtEl>
                                        <p:attrNameLst>
                                          <p:attrName>style.visibility</p:attrName>
                                        </p:attrNameLst>
                                      </p:cBhvr>
                                      <p:to>
                                        <p:strVal val="visible"/>
                                      </p:to>
                                    </p:set>
                                    <p:animEffect transition="in" filter="fade">
                                      <p:cBhvr>
                                        <p:cTn id="7" dur="500"/>
                                        <p:tgtEl>
                                          <p:spTgt spid="2672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6" name="Picture 2" descr="THE MAIN I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371601"/>
            <a:ext cx="6988175" cy="519113"/>
          </a:xfrm>
          <a:prstGeom prst="rect">
            <a:avLst/>
          </a:prstGeom>
          <a:noFill/>
          <a:extLst>
            <a:ext uri="{909E8E84-426E-40DD-AFC4-6F175D3DCCD1}">
              <a14:hiddenFill xmlns:a14="http://schemas.microsoft.com/office/drawing/2010/main">
                <a:solidFill>
                  <a:srgbClr val="FFFFFF"/>
                </a:solidFill>
              </a14:hiddenFill>
            </a:ext>
          </a:extLst>
        </p:spPr>
      </p:pic>
      <p:sp>
        <p:nvSpPr>
          <p:cNvPr id="482307" name="Rectangle 3"/>
          <p:cNvSpPr>
            <a:spLocks noChangeArrowheads="1"/>
          </p:cNvSpPr>
          <p:nvPr/>
        </p:nvSpPr>
        <p:spPr bwMode="auto">
          <a:xfrm>
            <a:off x="2362200" y="2006601"/>
            <a:ext cx="7620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5000"/>
              </a:lnSpc>
              <a:spcBef>
                <a:spcPts val="300"/>
              </a:spcBef>
              <a:spcAft>
                <a:spcPct val="0"/>
              </a:spcAft>
            </a:pPr>
            <a:r>
              <a:rPr lang="en-US" altLang="en-US" sz="2800">
                <a:solidFill>
                  <a:srgbClr val="000000"/>
                </a:solidFill>
                <a:latin typeface="Arial" panose="020B0604020202020204" pitchFamily="34" charset="0"/>
              </a:rPr>
              <a:t>Inventory owned by a business represents a capital investment until the products are sold. Effective inventory management and accurate inventory systems increase profits.</a:t>
            </a:r>
            <a:endParaRPr lang="en-US" altLang="en-US" sz="2800">
              <a:solidFill>
                <a:prstClr val="black"/>
              </a:solidFill>
              <a:latin typeface="Arial" panose="020B0604020202020204" pitchFamily="34" charset="0"/>
            </a:endParaRPr>
          </a:p>
        </p:txBody>
      </p:sp>
      <p:sp>
        <p:nvSpPr>
          <p:cNvPr id="482308" name="Rectangle 4"/>
          <p:cNvSpPr>
            <a:spLocks noGrp="1" noChangeArrowheads="1"/>
          </p:cNvSpPr>
          <p:nvPr>
            <p:ph type="title"/>
          </p:nvPr>
        </p:nvSpPr>
        <p:spPr>
          <a:xfrm>
            <a:off x="1540907" y="-76200"/>
            <a:ext cx="7797662" cy="1151965"/>
          </a:xfrm>
        </p:spPr>
        <p:txBody>
          <a:bodyPr/>
          <a:lstStyle/>
          <a:p>
            <a:r>
              <a:rPr lang="en-US" altLang="en-US" dirty="0"/>
              <a:t>Inventory Control</a:t>
            </a:r>
          </a:p>
        </p:txBody>
      </p:sp>
    </p:spTree>
    <p:extLst>
      <p:ext uri="{BB962C8B-B14F-4D97-AF65-F5344CB8AC3E}">
        <p14:creationId xmlns:p14="http://schemas.microsoft.com/office/powerpoint/2010/main" val="3190725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6883" cy="1151965"/>
          </a:xfrm>
        </p:spPr>
        <p:txBody>
          <a:bodyPr/>
          <a:lstStyle/>
          <a:p>
            <a:r>
              <a:rPr lang="en-US" dirty="0" smtClean="0"/>
              <a:t>Questions:</a:t>
            </a:r>
            <a:endParaRPr lang="en-US" dirty="0"/>
          </a:p>
        </p:txBody>
      </p:sp>
      <p:sp>
        <p:nvSpPr>
          <p:cNvPr id="3" name="TextBox 2"/>
          <p:cNvSpPr txBox="1"/>
          <p:nvPr/>
        </p:nvSpPr>
        <p:spPr>
          <a:xfrm>
            <a:off x="115910" y="965916"/>
            <a:ext cx="11552349" cy="923330"/>
          </a:xfrm>
          <a:prstGeom prst="rect">
            <a:avLst/>
          </a:prstGeom>
          <a:noFill/>
        </p:spPr>
        <p:txBody>
          <a:bodyPr wrap="square" rtlCol="0">
            <a:spAutoFit/>
          </a:bodyPr>
          <a:lstStyle/>
          <a:p>
            <a:r>
              <a:rPr lang="en-US" dirty="0" smtClean="0">
                <a:latin typeface="Andalus" panose="02020603050405020304" pitchFamily="18" charset="-78"/>
                <a:cs typeface="Andalus" panose="02020603050405020304" pitchFamily="18" charset="-78"/>
              </a:rPr>
              <a:t>1. A shipment containing computer monitors and disk drives arrived at a store later than expected and without an invoice. The salespeople needed to have the merchandise on the floor quickly in anticipation of a big weekend sale. What method should be used to ensure quick and accurate merchandise checking?</a:t>
            </a:r>
            <a:endParaRPr lang="en-US" dirty="0">
              <a:latin typeface="Andalus" panose="02020603050405020304" pitchFamily="18" charset="-78"/>
              <a:cs typeface="Andalus" panose="02020603050405020304" pitchFamily="18" charset="-78"/>
            </a:endParaRPr>
          </a:p>
        </p:txBody>
      </p:sp>
      <p:sp>
        <p:nvSpPr>
          <p:cNvPr id="4" name="TextBox 3"/>
          <p:cNvSpPr txBox="1"/>
          <p:nvPr/>
        </p:nvSpPr>
        <p:spPr>
          <a:xfrm>
            <a:off x="850006" y="1894992"/>
            <a:ext cx="11178862" cy="1068947"/>
          </a:xfrm>
          <a:prstGeom prst="rect">
            <a:avLst/>
          </a:prstGeom>
          <a:noFill/>
        </p:spPr>
        <p:txBody>
          <a:bodyPr wrap="square" rtlCol="0">
            <a:spAutoFit/>
          </a:bodyPr>
          <a:lstStyle/>
          <a:p>
            <a:endParaRPr lang="en-US" dirty="0"/>
          </a:p>
        </p:txBody>
      </p:sp>
      <p:sp>
        <p:nvSpPr>
          <p:cNvPr id="5" name="TextBox 4"/>
          <p:cNvSpPr txBox="1"/>
          <p:nvPr/>
        </p:nvSpPr>
        <p:spPr>
          <a:xfrm>
            <a:off x="115910" y="1889246"/>
            <a:ext cx="10921284" cy="1291836"/>
          </a:xfrm>
          <a:prstGeom prst="rect">
            <a:avLst/>
          </a:prstGeom>
          <a:noFill/>
        </p:spPr>
        <p:txBody>
          <a:bodyPr wrap="square" rtlCol="0">
            <a:spAutoFit/>
          </a:bodyPr>
          <a:lstStyle/>
          <a:p>
            <a:endParaRPr lang="en-US" dirty="0"/>
          </a:p>
        </p:txBody>
      </p:sp>
      <p:sp>
        <p:nvSpPr>
          <p:cNvPr id="6" name="TextBox 5"/>
          <p:cNvSpPr txBox="1"/>
          <p:nvPr/>
        </p:nvSpPr>
        <p:spPr>
          <a:xfrm>
            <a:off x="618186" y="2257195"/>
            <a:ext cx="5821251" cy="369332"/>
          </a:xfrm>
          <a:prstGeom prst="rect">
            <a:avLst/>
          </a:prstGeom>
          <a:noFill/>
        </p:spPr>
        <p:txBody>
          <a:bodyPr wrap="square" rtlCol="0">
            <a:spAutoFit/>
          </a:bodyPr>
          <a:lstStyle/>
          <a:p>
            <a:endParaRPr lang="en-US" dirty="0"/>
          </a:p>
        </p:txBody>
      </p:sp>
      <p:sp>
        <p:nvSpPr>
          <p:cNvPr id="7" name="TextBox 6"/>
          <p:cNvSpPr txBox="1"/>
          <p:nvPr/>
        </p:nvSpPr>
        <p:spPr>
          <a:xfrm>
            <a:off x="115910" y="2004846"/>
            <a:ext cx="11552349" cy="369332"/>
          </a:xfrm>
          <a:prstGeom prst="rect">
            <a:avLst/>
          </a:prstGeom>
          <a:noFill/>
        </p:spPr>
        <p:txBody>
          <a:bodyPr wrap="square" rtlCol="0">
            <a:spAutoFit/>
          </a:bodyPr>
          <a:lstStyle/>
          <a:p>
            <a:r>
              <a:rPr lang="en-US" dirty="0" smtClean="0">
                <a:latin typeface="Andalus" panose="02020603050405020304" pitchFamily="18" charset="-78"/>
                <a:cs typeface="Andalus" panose="02020603050405020304" pitchFamily="18" charset="-78"/>
              </a:rPr>
              <a:t>2. What is the purpose of an electronic data interchange?</a:t>
            </a:r>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305661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Rectangle 4"/>
          <p:cNvSpPr>
            <a:spLocks noGrp="1" noChangeArrowheads="1"/>
          </p:cNvSpPr>
          <p:nvPr>
            <p:ph type="title"/>
          </p:nvPr>
        </p:nvSpPr>
        <p:spPr>
          <a:xfrm>
            <a:off x="1676400" y="29136"/>
            <a:ext cx="7797662" cy="1151965"/>
          </a:xfrm>
        </p:spPr>
        <p:txBody>
          <a:bodyPr/>
          <a:lstStyle/>
          <a:p>
            <a:r>
              <a:rPr lang="en-US" altLang="en-US" dirty="0"/>
              <a:t>Stock Handling</a:t>
            </a:r>
          </a:p>
        </p:txBody>
      </p:sp>
      <p:sp>
        <p:nvSpPr>
          <p:cNvPr id="445445" name="Rectangle 5"/>
          <p:cNvSpPr>
            <a:spLocks noChangeArrowheads="1"/>
          </p:cNvSpPr>
          <p:nvPr/>
        </p:nvSpPr>
        <p:spPr bwMode="auto">
          <a:xfrm>
            <a:off x="3695700" y="1557337"/>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dirty="0">
                <a:solidFill>
                  <a:srgbClr val="000066"/>
                </a:solidFill>
                <a:latin typeface="Arial" panose="020B0604020202020204" pitchFamily="34" charset="0"/>
              </a:rPr>
              <a:t>Key Steps in the Stock Handling Process</a:t>
            </a:r>
          </a:p>
        </p:txBody>
      </p:sp>
      <p:pic>
        <p:nvPicPr>
          <p:cNvPr id="445447" name="Picture 7"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67000"/>
            <a:ext cx="6781800" cy="24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4509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1752600" y="66510"/>
            <a:ext cx="7797662" cy="1151965"/>
          </a:xfrm>
        </p:spPr>
        <p:txBody>
          <a:bodyPr/>
          <a:lstStyle/>
          <a:p>
            <a:r>
              <a:rPr lang="en-US" altLang="en-US" dirty="0"/>
              <a:t>Stock Handling</a:t>
            </a:r>
          </a:p>
        </p:txBody>
      </p:sp>
      <p:sp>
        <p:nvSpPr>
          <p:cNvPr id="373776" name="AutoShape 16"/>
          <p:cNvSpPr>
            <a:spLocks noChangeArrowheads="1"/>
          </p:cNvSpPr>
          <p:nvPr/>
        </p:nvSpPr>
        <p:spPr bwMode="auto">
          <a:xfrm>
            <a:off x="2274889" y="1981200"/>
            <a:ext cx="7788275" cy="2590800"/>
          </a:xfrm>
          <a:prstGeom prst="roundRect">
            <a:avLst>
              <a:gd name="adj" fmla="val 7514"/>
            </a:avLst>
          </a:prstGeom>
          <a:solidFill>
            <a:srgbClr val="F15A2C">
              <a:alpha val="30000"/>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prstClr val="black"/>
              </a:solidFill>
              <a:latin typeface="Arial" panose="020B0604020202020204" pitchFamily="34" charset="0"/>
            </a:endParaRPr>
          </a:p>
        </p:txBody>
      </p:sp>
      <p:graphicFrame>
        <p:nvGraphicFramePr>
          <p:cNvPr id="373802" name="Group 42"/>
          <p:cNvGraphicFramePr>
            <a:graphicFrameLocks noGrp="1"/>
          </p:cNvGraphicFramePr>
          <p:nvPr/>
        </p:nvGraphicFramePr>
        <p:xfrm>
          <a:off x="2405063" y="2146301"/>
          <a:ext cx="7518400" cy="2268221"/>
        </p:xfrm>
        <a:graphic>
          <a:graphicData uri="http://schemas.openxmlformats.org/drawingml/2006/table">
            <a:tbl>
              <a:tblPr/>
              <a:tblGrid>
                <a:gridCol w="7518400"/>
              </a:tblGrid>
              <a:tr h="447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bg1"/>
                          </a:solidFill>
                          <a:effectLst/>
                          <a:latin typeface="Arial" panose="020B0604020202020204" pitchFamily="34" charset="0"/>
                        </a:rPr>
                        <a:t>Receiving Merchandise</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15A2C"/>
                    </a:solidFill>
                  </a:tcPr>
                </a:tc>
              </a:tr>
              <a:tr h="4127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rPr>
                        <a:t>The store manager is aware that a shipment is coming.</a:t>
                      </a:r>
                    </a:p>
                  </a:txBody>
                  <a:tcPr marL="22860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43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rPr>
                        <a:t>Merchandise is received by a receiving clerk.</a:t>
                      </a:r>
                    </a:p>
                  </a:txBody>
                  <a:tcPr marL="22860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43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rPr>
                        <a:t>The size of the receiving facility depends on the size of the business.</a:t>
                      </a:r>
                    </a:p>
                  </a:txBody>
                  <a:tcPr marL="228600"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43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anose="020B0604020202020204" pitchFamily="34" charset="0"/>
                        </a:rPr>
                        <a:t>Information on the </a:t>
                      </a:r>
                      <a:r>
                        <a:rPr kumimoji="0" lang="en-US" altLang="en-US" sz="1600" b="1" i="0" u="sng" strike="noStrike" cap="none" normalizeH="0" baseline="0" smtClean="0">
                          <a:ln>
                            <a:noFill/>
                          </a:ln>
                          <a:solidFill>
                            <a:schemeClr val="tx1"/>
                          </a:solidFill>
                          <a:effectLst/>
                          <a:latin typeface="Arial" panose="020B0604020202020204" pitchFamily="34" charset="0"/>
                        </a:rPr>
                        <a:t>receiving record</a:t>
                      </a:r>
                      <a:r>
                        <a:rPr kumimoji="0" lang="en-US" altLang="en-US" sz="1600" b="1" i="0" u="none" strike="noStrike" cap="none" normalizeH="0" baseline="0" smtClean="0">
                          <a:ln>
                            <a:noFill/>
                          </a:ln>
                          <a:solidFill>
                            <a:schemeClr val="tx1"/>
                          </a:solidFill>
                          <a:effectLst/>
                          <a:latin typeface="Arial" panose="020B0604020202020204" pitchFamily="34" charset="0"/>
                        </a:rPr>
                        <a:t> is entered either </a:t>
                      </a:r>
                      <a:br>
                        <a:rPr kumimoji="0" lang="en-US" altLang="en-US" sz="1600" b="1" i="0" u="none" strike="noStrike" cap="none" normalizeH="0" baseline="0" smtClean="0">
                          <a:ln>
                            <a:noFill/>
                          </a:ln>
                          <a:solidFill>
                            <a:schemeClr val="tx1"/>
                          </a:solidFill>
                          <a:effectLst/>
                          <a:latin typeface="Arial" panose="020B0604020202020204" pitchFamily="34" charset="0"/>
                        </a:rPr>
                      </a:br>
                      <a:r>
                        <a:rPr kumimoji="0" lang="en-US" altLang="en-US" sz="1600" b="1" i="0" u="none" strike="noStrike" cap="none" normalizeH="0" baseline="0" smtClean="0">
                          <a:ln>
                            <a:noFill/>
                          </a:ln>
                          <a:solidFill>
                            <a:schemeClr val="tx1"/>
                          </a:solidFill>
                          <a:effectLst/>
                          <a:latin typeface="Arial" panose="020B0604020202020204" pitchFamily="34" charset="0"/>
                        </a:rPr>
                        <a:t>manually or electronically.</a:t>
                      </a:r>
                    </a:p>
                  </a:txBody>
                  <a:tcPr marL="228600"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
        <p:nvSpPr>
          <p:cNvPr id="373803" name="Rectangle 43"/>
          <p:cNvSpPr>
            <a:spLocks noChangeArrowheads="1"/>
          </p:cNvSpPr>
          <p:nvPr/>
        </p:nvSpPr>
        <p:spPr bwMode="auto">
          <a:xfrm>
            <a:off x="4724400" y="4876800"/>
            <a:ext cx="3733800"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3200">
                <a:solidFill>
                  <a:schemeClr val="tx1"/>
                </a:solidFill>
                <a:latin typeface="Arial" panose="020B0604020202020204" pitchFamily="34" charset="0"/>
              </a:defRPr>
            </a:lvl1pPr>
            <a:lvl2pPr marL="342900" indent="-228600" algn="ctr">
              <a:spcBef>
                <a:spcPct val="20000"/>
              </a:spcBef>
              <a:defRPr sz="2800">
                <a:solidFill>
                  <a:schemeClr val="tx1"/>
                </a:solidFill>
                <a:latin typeface="Arial" panose="020B0604020202020204" pitchFamily="34" charset="0"/>
              </a:defRPr>
            </a:lvl2pPr>
            <a:lvl3pPr indent="115888" algn="ctr">
              <a:spcBef>
                <a:spcPct val="20000"/>
              </a:spcBef>
              <a:defRPr sz="2400">
                <a:solidFill>
                  <a:schemeClr val="tx1"/>
                </a:solidFill>
                <a:latin typeface="Arial" panose="020B0604020202020204" pitchFamily="34" charset="0"/>
              </a:defRPr>
            </a:lvl3pPr>
            <a:lvl4pPr indent="1588"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fontAlgn="base">
              <a:spcBef>
                <a:spcPct val="10000"/>
              </a:spcBef>
              <a:spcAft>
                <a:spcPct val="20000"/>
              </a:spcAft>
              <a:buFont typeface="Symbol" panose="05050102010706020507" pitchFamily="18" charset="2"/>
              <a:buNone/>
            </a:pPr>
            <a:r>
              <a:rPr lang="en-US" altLang="en-US" sz="1400" b="1">
                <a:solidFill>
                  <a:srgbClr val="CA0C00"/>
                </a:solidFill>
                <a:latin typeface="Verdana" panose="020B0604030504040204" pitchFamily="34" charset="0"/>
                <a:cs typeface="Times New Roman" panose="02020603050405020304" pitchFamily="18" charset="0"/>
              </a:rPr>
              <a:t>receiving record</a:t>
            </a:r>
            <a:endParaRPr lang="en-US" altLang="en-US" sz="1400" b="1">
              <a:solidFill>
                <a:srgbClr val="CA0C00"/>
              </a:solidFill>
              <a:latin typeface="Verdana" panose="020B0604030504040204" pitchFamily="34" charset="0"/>
              <a:ea typeface="Times New Roman" panose="02020603050405020304" pitchFamily="18" charset="0"/>
              <a:cs typeface="Times New Roman" panose="02020603050405020304" pitchFamily="18" charset="0"/>
            </a:endParaRPr>
          </a:p>
          <a:p>
            <a:pPr algn="l" fontAlgn="base">
              <a:spcBef>
                <a:spcPct val="0"/>
              </a:spcBef>
              <a:spcAft>
                <a:spcPct val="0"/>
              </a:spcAft>
            </a:pPr>
            <a:r>
              <a:rPr lang="en-US" altLang="en-US" sz="1400">
                <a:solidFill>
                  <a:prstClr val="black"/>
                </a:solidFill>
                <a:latin typeface="Verdana" panose="020B0604030504040204" pitchFamily="34" charset="0"/>
              </a:rPr>
              <a:t>Information recorded by businesses about the goods they receive. </a:t>
            </a:r>
          </a:p>
        </p:txBody>
      </p:sp>
      <p:pic>
        <p:nvPicPr>
          <p:cNvPr id="373804" name="Picture 44" descr="vocab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826" y="4876800"/>
            <a:ext cx="32067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4810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3803"/>
                                        </p:tgtEl>
                                        <p:attrNameLst>
                                          <p:attrName>style.visibility</p:attrName>
                                        </p:attrNameLst>
                                      </p:cBhvr>
                                      <p:to>
                                        <p:strVal val="visible"/>
                                      </p:to>
                                    </p:set>
                                    <p:animEffect transition="in" filter="dissolve">
                                      <p:cBhvr>
                                        <p:cTn id="7" dur="500"/>
                                        <p:tgtEl>
                                          <p:spTgt spid="37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8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1524000" y="-72746"/>
            <a:ext cx="7797662" cy="1151965"/>
          </a:xfrm>
        </p:spPr>
        <p:txBody>
          <a:bodyPr/>
          <a:lstStyle/>
          <a:p>
            <a:r>
              <a:rPr lang="en-US" altLang="en-US" dirty="0"/>
              <a:t>Stock Handling</a:t>
            </a:r>
          </a:p>
        </p:txBody>
      </p:sp>
      <p:sp>
        <p:nvSpPr>
          <p:cNvPr id="447512" name="Rectangle 24"/>
          <p:cNvSpPr>
            <a:spLocks noChangeArrowheads="1"/>
          </p:cNvSpPr>
          <p:nvPr/>
        </p:nvSpPr>
        <p:spPr bwMode="auto">
          <a:xfrm>
            <a:off x="1752601" y="1076613"/>
            <a:ext cx="4038600"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defRPr sz="3200">
                <a:solidFill>
                  <a:schemeClr val="tx1"/>
                </a:solidFill>
                <a:latin typeface="Arial" panose="020B0604020202020204" pitchFamily="34" charset="0"/>
              </a:defRPr>
            </a:lvl1pPr>
            <a:lvl2pPr marL="342900" indent="-228600" algn="ctr">
              <a:spcBef>
                <a:spcPct val="20000"/>
              </a:spcBef>
              <a:defRPr sz="2800">
                <a:solidFill>
                  <a:schemeClr val="tx1"/>
                </a:solidFill>
                <a:latin typeface="Arial" panose="020B0604020202020204" pitchFamily="34" charset="0"/>
              </a:defRPr>
            </a:lvl2pPr>
            <a:lvl3pPr indent="115888" algn="ctr">
              <a:spcBef>
                <a:spcPct val="20000"/>
              </a:spcBef>
              <a:defRPr sz="2400">
                <a:solidFill>
                  <a:schemeClr val="tx1"/>
                </a:solidFill>
                <a:latin typeface="Arial" panose="020B0604020202020204" pitchFamily="34" charset="0"/>
              </a:defRPr>
            </a:lvl3pPr>
            <a:lvl4pPr indent="1588"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fontAlgn="base">
              <a:spcBef>
                <a:spcPct val="10000"/>
              </a:spcBef>
              <a:spcAft>
                <a:spcPct val="20000"/>
              </a:spcAft>
              <a:buFont typeface="Symbol" panose="05050102010706020507" pitchFamily="18" charset="2"/>
              <a:buNone/>
            </a:pPr>
            <a:r>
              <a:rPr lang="en-US" altLang="en-US" sz="1400" b="1" dirty="0">
                <a:solidFill>
                  <a:srgbClr val="CA0C00"/>
                </a:solidFill>
                <a:latin typeface="Verdana" panose="020B0604030504040204" pitchFamily="34" charset="0"/>
                <a:cs typeface="Times New Roman" panose="02020603050405020304" pitchFamily="18" charset="0"/>
              </a:rPr>
              <a:t>blind check method</a:t>
            </a:r>
            <a:endParaRPr lang="en-US" altLang="en-US" sz="1400" b="1" dirty="0">
              <a:solidFill>
                <a:srgbClr val="CA0C00"/>
              </a:solidFill>
              <a:latin typeface="Verdana" panose="020B0604030504040204" pitchFamily="34" charset="0"/>
              <a:ea typeface="Times New Roman" panose="02020603050405020304" pitchFamily="18" charset="0"/>
              <a:cs typeface="Times New Roman" panose="02020603050405020304" pitchFamily="18" charset="0"/>
            </a:endParaRPr>
          </a:p>
          <a:p>
            <a:pPr algn="l" fontAlgn="base">
              <a:spcBef>
                <a:spcPct val="0"/>
              </a:spcBef>
              <a:spcAft>
                <a:spcPct val="0"/>
              </a:spcAft>
            </a:pPr>
            <a:r>
              <a:rPr lang="en-US" altLang="en-US" sz="1400" dirty="0">
                <a:solidFill>
                  <a:prstClr val="black"/>
                </a:solidFill>
                <a:latin typeface="Verdana" panose="020B0604030504040204" pitchFamily="34" charset="0"/>
              </a:rPr>
              <a:t>A method of checking whereby the receiver writes the description of the merchandise, counts the quantities received, and lists them on a blank form or dummy invoice. The list is then compared to the actual invoice after the blind check is made.</a:t>
            </a:r>
          </a:p>
          <a:p>
            <a:pPr algn="l" fontAlgn="base">
              <a:spcBef>
                <a:spcPct val="0"/>
              </a:spcBef>
              <a:spcAft>
                <a:spcPct val="0"/>
              </a:spcAft>
            </a:pPr>
            <a:r>
              <a:rPr lang="en-US" altLang="en-US" sz="1400" dirty="0">
                <a:solidFill>
                  <a:prstClr val="black"/>
                </a:solidFill>
                <a:latin typeface="Verdana" panose="020B0604030504040204" pitchFamily="34" charset="0"/>
              </a:rPr>
              <a:t> </a:t>
            </a:r>
          </a:p>
        </p:txBody>
      </p:sp>
      <p:sp>
        <p:nvSpPr>
          <p:cNvPr id="447515" name="Rectangle 27"/>
          <p:cNvSpPr>
            <a:spLocks noChangeArrowheads="1"/>
          </p:cNvSpPr>
          <p:nvPr/>
        </p:nvSpPr>
        <p:spPr bwMode="auto">
          <a:xfrm>
            <a:off x="6248400" y="152401"/>
            <a:ext cx="2951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000" b="1" dirty="0">
                <a:solidFill>
                  <a:srgbClr val="CA0C00"/>
                </a:solidFill>
                <a:latin typeface="Arial" panose="020B0604020202020204" pitchFamily="34" charset="0"/>
              </a:rPr>
              <a:t>Methods of</a:t>
            </a:r>
            <a:br>
              <a:rPr lang="en-US" altLang="en-US" sz="2000" b="1" dirty="0">
                <a:solidFill>
                  <a:srgbClr val="CA0C00"/>
                </a:solidFill>
                <a:latin typeface="Arial" panose="020B0604020202020204" pitchFamily="34" charset="0"/>
              </a:rPr>
            </a:br>
            <a:r>
              <a:rPr lang="en-US" altLang="en-US" sz="2000" b="1" dirty="0">
                <a:solidFill>
                  <a:srgbClr val="CA0C00"/>
                </a:solidFill>
                <a:latin typeface="Arial" panose="020B0604020202020204" pitchFamily="34" charset="0"/>
              </a:rPr>
              <a:t>Checking Merchandise</a:t>
            </a:r>
          </a:p>
        </p:txBody>
      </p:sp>
      <p:sp>
        <p:nvSpPr>
          <p:cNvPr id="10" name="Rectangle 5"/>
          <p:cNvSpPr>
            <a:spLocks noChangeArrowheads="1"/>
          </p:cNvSpPr>
          <p:nvPr/>
        </p:nvSpPr>
        <p:spPr bwMode="auto">
          <a:xfrm>
            <a:off x="1752601" y="4114800"/>
            <a:ext cx="4191000"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defRPr sz="3200">
                <a:solidFill>
                  <a:schemeClr val="tx1"/>
                </a:solidFill>
                <a:latin typeface="Arial" panose="020B0604020202020204" pitchFamily="34" charset="0"/>
              </a:defRPr>
            </a:lvl1pPr>
            <a:lvl2pPr marL="342900" indent="-228600" algn="ctr">
              <a:spcBef>
                <a:spcPct val="20000"/>
              </a:spcBef>
              <a:defRPr sz="2800">
                <a:solidFill>
                  <a:schemeClr val="tx1"/>
                </a:solidFill>
                <a:latin typeface="Arial" panose="020B0604020202020204" pitchFamily="34" charset="0"/>
              </a:defRPr>
            </a:lvl2pPr>
            <a:lvl3pPr indent="115888" algn="ctr">
              <a:spcBef>
                <a:spcPct val="20000"/>
              </a:spcBef>
              <a:defRPr sz="2400">
                <a:solidFill>
                  <a:schemeClr val="tx1"/>
                </a:solidFill>
                <a:latin typeface="Arial" panose="020B0604020202020204" pitchFamily="34" charset="0"/>
              </a:defRPr>
            </a:lvl3pPr>
            <a:lvl4pPr indent="1588"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fontAlgn="base">
              <a:spcBef>
                <a:spcPct val="10000"/>
              </a:spcBef>
              <a:spcAft>
                <a:spcPct val="20000"/>
              </a:spcAft>
              <a:buFont typeface="Symbol" panose="05050102010706020507" pitchFamily="18" charset="2"/>
              <a:buNone/>
            </a:pPr>
            <a:r>
              <a:rPr lang="en-US" altLang="en-US" sz="1400" b="1" dirty="0">
                <a:solidFill>
                  <a:srgbClr val="CA0C00"/>
                </a:solidFill>
                <a:latin typeface="Verdana" panose="020B0604030504040204" pitchFamily="34" charset="0"/>
                <a:cs typeface="Times New Roman" panose="02020603050405020304" pitchFamily="18" charset="0"/>
              </a:rPr>
              <a:t>direct check method</a:t>
            </a:r>
            <a:endParaRPr lang="en-US" altLang="en-US" sz="1400" b="1" dirty="0">
              <a:solidFill>
                <a:srgbClr val="CA0C00"/>
              </a:solidFill>
              <a:latin typeface="Verdana" panose="020B0604030504040204" pitchFamily="34" charset="0"/>
              <a:ea typeface="Times New Roman" panose="02020603050405020304" pitchFamily="18" charset="0"/>
              <a:cs typeface="Times New Roman" panose="02020603050405020304" pitchFamily="18" charset="0"/>
            </a:endParaRPr>
          </a:p>
          <a:p>
            <a:pPr algn="l" fontAlgn="base">
              <a:spcBef>
                <a:spcPct val="0"/>
              </a:spcBef>
              <a:spcAft>
                <a:spcPct val="0"/>
              </a:spcAft>
            </a:pPr>
            <a:r>
              <a:rPr lang="en-US" altLang="en-US" sz="1400" dirty="0">
                <a:solidFill>
                  <a:prstClr val="black"/>
                </a:solidFill>
                <a:latin typeface="Verdana" panose="020B0604030504040204" pitchFamily="34" charset="0"/>
              </a:rPr>
              <a:t>A method of checking in which the merchandise is checked directly against the actual invoice or purchase order. </a:t>
            </a:r>
          </a:p>
        </p:txBody>
      </p:sp>
      <p:sp>
        <p:nvSpPr>
          <p:cNvPr id="11" name="Rectangle 5"/>
          <p:cNvSpPr>
            <a:spLocks noChangeArrowheads="1"/>
          </p:cNvSpPr>
          <p:nvPr/>
        </p:nvSpPr>
        <p:spPr bwMode="auto">
          <a:xfrm>
            <a:off x="6219423" y="1076613"/>
            <a:ext cx="3474324"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defRPr sz="3200">
                <a:solidFill>
                  <a:schemeClr val="tx1"/>
                </a:solidFill>
                <a:latin typeface="Arial" panose="020B0604020202020204" pitchFamily="34" charset="0"/>
              </a:defRPr>
            </a:lvl1pPr>
            <a:lvl2pPr marL="342900" indent="-228600" algn="ctr">
              <a:spcBef>
                <a:spcPct val="20000"/>
              </a:spcBef>
              <a:defRPr sz="2800">
                <a:solidFill>
                  <a:schemeClr val="tx1"/>
                </a:solidFill>
                <a:latin typeface="Arial" panose="020B0604020202020204" pitchFamily="34" charset="0"/>
              </a:defRPr>
            </a:lvl2pPr>
            <a:lvl3pPr indent="115888" algn="ctr">
              <a:spcBef>
                <a:spcPct val="20000"/>
              </a:spcBef>
              <a:defRPr sz="2400">
                <a:solidFill>
                  <a:schemeClr val="tx1"/>
                </a:solidFill>
                <a:latin typeface="Arial" panose="020B0604020202020204" pitchFamily="34" charset="0"/>
              </a:defRPr>
            </a:lvl3pPr>
            <a:lvl4pPr indent="1588"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fontAlgn="base">
              <a:spcBef>
                <a:spcPct val="10000"/>
              </a:spcBef>
              <a:spcAft>
                <a:spcPct val="20000"/>
              </a:spcAft>
              <a:buFont typeface="Symbol" panose="05050102010706020507" pitchFamily="18" charset="2"/>
              <a:buNone/>
            </a:pPr>
            <a:r>
              <a:rPr lang="en-US" altLang="en-US" sz="1400" b="1" dirty="0">
                <a:solidFill>
                  <a:srgbClr val="CA0C00"/>
                </a:solidFill>
                <a:latin typeface="Verdana" panose="020B0604030504040204" pitchFamily="34" charset="0"/>
                <a:cs typeface="Times New Roman" panose="02020603050405020304" pitchFamily="18" charset="0"/>
              </a:rPr>
              <a:t>spot check method</a:t>
            </a:r>
            <a:endParaRPr lang="en-US" altLang="en-US" sz="1400" b="1" dirty="0">
              <a:solidFill>
                <a:srgbClr val="CA0C00"/>
              </a:solidFill>
              <a:latin typeface="Verdana" panose="020B0604030504040204" pitchFamily="34" charset="0"/>
              <a:ea typeface="Times New Roman" panose="02020603050405020304" pitchFamily="18" charset="0"/>
              <a:cs typeface="Times New Roman" panose="02020603050405020304" pitchFamily="18" charset="0"/>
            </a:endParaRPr>
          </a:p>
          <a:p>
            <a:pPr algn="l" fontAlgn="base">
              <a:spcBef>
                <a:spcPct val="0"/>
              </a:spcBef>
              <a:spcAft>
                <a:spcPct val="0"/>
              </a:spcAft>
            </a:pPr>
            <a:r>
              <a:rPr lang="en-US" altLang="en-US" sz="1400" dirty="0">
                <a:solidFill>
                  <a:prstClr val="black"/>
                </a:solidFill>
                <a:latin typeface="Verdana" panose="020B0604030504040204" pitchFamily="34" charset="0"/>
              </a:rPr>
              <a:t>A random checking method of one carton in a shipment for quantity, and one item in the carton is inspected for quality; if the item is as stated on invoice, remaining cartons are assumed to be in the same condition.</a:t>
            </a:r>
          </a:p>
          <a:p>
            <a:pPr algn="l" fontAlgn="base">
              <a:spcBef>
                <a:spcPct val="0"/>
              </a:spcBef>
              <a:spcAft>
                <a:spcPct val="0"/>
              </a:spcAft>
            </a:pPr>
            <a:r>
              <a:rPr lang="en-US" altLang="en-US" sz="1400" dirty="0">
                <a:solidFill>
                  <a:prstClr val="black"/>
                </a:solidFill>
                <a:latin typeface="Verdana" panose="020B0604030504040204" pitchFamily="34" charset="0"/>
              </a:rPr>
              <a:t> </a:t>
            </a:r>
          </a:p>
        </p:txBody>
      </p:sp>
      <p:sp>
        <p:nvSpPr>
          <p:cNvPr id="12" name="Rectangle 5"/>
          <p:cNvSpPr>
            <a:spLocks noChangeArrowheads="1"/>
          </p:cNvSpPr>
          <p:nvPr/>
        </p:nvSpPr>
        <p:spPr bwMode="auto">
          <a:xfrm>
            <a:off x="6477001" y="4038601"/>
            <a:ext cx="3451225"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defRPr sz="3200">
                <a:solidFill>
                  <a:schemeClr val="tx1"/>
                </a:solidFill>
                <a:latin typeface="Arial" panose="020B0604020202020204" pitchFamily="34" charset="0"/>
              </a:defRPr>
            </a:lvl1pPr>
            <a:lvl2pPr marL="342900" indent="-228600" algn="ctr">
              <a:spcBef>
                <a:spcPct val="20000"/>
              </a:spcBef>
              <a:defRPr sz="2800">
                <a:solidFill>
                  <a:schemeClr val="tx1"/>
                </a:solidFill>
                <a:latin typeface="Arial" panose="020B0604020202020204" pitchFamily="34" charset="0"/>
              </a:defRPr>
            </a:lvl2pPr>
            <a:lvl3pPr indent="115888" algn="ctr">
              <a:spcBef>
                <a:spcPct val="20000"/>
              </a:spcBef>
              <a:defRPr sz="2400">
                <a:solidFill>
                  <a:schemeClr val="tx1"/>
                </a:solidFill>
                <a:latin typeface="Arial" panose="020B0604020202020204" pitchFamily="34" charset="0"/>
              </a:defRPr>
            </a:lvl3pPr>
            <a:lvl4pPr indent="1588"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fontAlgn="base">
              <a:spcBef>
                <a:spcPct val="10000"/>
              </a:spcBef>
              <a:spcAft>
                <a:spcPct val="20000"/>
              </a:spcAft>
              <a:buFont typeface="Symbol" panose="05050102010706020507" pitchFamily="18" charset="2"/>
              <a:buNone/>
            </a:pPr>
            <a:r>
              <a:rPr lang="en-US" altLang="en-US" sz="1400" b="1" dirty="0">
                <a:solidFill>
                  <a:srgbClr val="CA0C00"/>
                </a:solidFill>
                <a:latin typeface="Verdana" panose="020B0604030504040204" pitchFamily="34" charset="0"/>
                <a:cs typeface="Times New Roman" panose="02020603050405020304" pitchFamily="18" charset="0"/>
              </a:rPr>
              <a:t>quality check method</a:t>
            </a:r>
            <a:endParaRPr lang="en-US" altLang="en-US" sz="1400" b="1" dirty="0">
              <a:solidFill>
                <a:srgbClr val="CA0C00"/>
              </a:solidFill>
              <a:latin typeface="Verdana" panose="020B0604030504040204" pitchFamily="34" charset="0"/>
              <a:ea typeface="Times New Roman" panose="02020603050405020304" pitchFamily="18" charset="0"/>
              <a:cs typeface="Times New Roman" panose="02020603050405020304" pitchFamily="18" charset="0"/>
            </a:endParaRPr>
          </a:p>
          <a:p>
            <a:pPr algn="l" fontAlgn="base">
              <a:spcBef>
                <a:spcPct val="0"/>
              </a:spcBef>
              <a:spcAft>
                <a:spcPct val="0"/>
              </a:spcAft>
            </a:pPr>
            <a:r>
              <a:rPr lang="en-US" altLang="en-US" sz="1400" dirty="0">
                <a:solidFill>
                  <a:prstClr val="black"/>
                </a:solidFill>
                <a:latin typeface="Verdana" panose="020B0604030504040204" pitchFamily="34" charset="0"/>
              </a:rPr>
              <a:t>A checking method that inspects workmanship and general characteristics of the received merchandise.</a:t>
            </a:r>
          </a:p>
          <a:p>
            <a:pPr algn="l" fontAlgn="base">
              <a:spcBef>
                <a:spcPct val="0"/>
              </a:spcBef>
              <a:spcAft>
                <a:spcPct val="0"/>
              </a:spcAft>
            </a:pPr>
            <a:r>
              <a:rPr lang="en-US" altLang="en-US" sz="1400" dirty="0">
                <a:solidFill>
                  <a:prstClr val="black"/>
                </a:solidFill>
                <a:latin typeface="Verdana" panose="020B0604030504040204" pitchFamily="34" charset="0"/>
              </a:rPr>
              <a:t> </a:t>
            </a:r>
          </a:p>
        </p:txBody>
      </p:sp>
    </p:spTree>
    <p:extLst>
      <p:ext uri="{BB962C8B-B14F-4D97-AF65-F5344CB8AC3E}">
        <p14:creationId xmlns:p14="http://schemas.microsoft.com/office/powerpoint/2010/main" val="345174025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7512"/>
                                        </p:tgtEl>
                                        <p:attrNameLst>
                                          <p:attrName>style.visibility</p:attrName>
                                        </p:attrNameLst>
                                      </p:cBhvr>
                                      <p:to>
                                        <p:strVal val="visible"/>
                                      </p:to>
                                    </p:set>
                                    <p:animEffect transition="in" filter="dissolve">
                                      <p:cBhvr>
                                        <p:cTn id="7" dur="500"/>
                                        <p:tgtEl>
                                          <p:spTgt spid="4475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512"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r>
              <a:rPr lang="en-US" altLang="en-US"/>
              <a:t>Stock Handling</a:t>
            </a:r>
          </a:p>
        </p:txBody>
      </p:sp>
      <p:sp>
        <p:nvSpPr>
          <p:cNvPr id="455683" name="Rectangle 3"/>
          <p:cNvSpPr>
            <a:spLocks noChangeArrowheads="1"/>
          </p:cNvSpPr>
          <p:nvPr/>
        </p:nvSpPr>
        <p:spPr bwMode="auto">
          <a:xfrm>
            <a:off x="1638300" y="12192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600" b="1">
                <a:solidFill>
                  <a:schemeClr val="bg1"/>
                </a:solidFill>
                <a:latin typeface="Arial" panose="020B0604020202020204" pitchFamily="34" charset="0"/>
              </a:defRPr>
            </a:lvl1pPr>
            <a:lvl2pPr>
              <a:defRPr sz="2600" b="1">
                <a:solidFill>
                  <a:schemeClr val="bg1"/>
                </a:solidFill>
                <a:latin typeface="Arial" panose="020B0604020202020204" pitchFamily="34" charset="0"/>
              </a:defRPr>
            </a:lvl2pPr>
            <a:lvl3pPr>
              <a:defRPr sz="2600" b="1">
                <a:solidFill>
                  <a:schemeClr val="bg1"/>
                </a:solidFill>
                <a:latin typeface="Arial" panose="020B0604020202020204" pitchFamily="34" charset="0"/>
              </a:defRPr>
            </a:lvl3pPr>
            <a:lvl4pPr>
              <a:defRPr sz="2600" b="1">
                <a:solidFill>
                  <a:schemeClr val="bg1"/>
                </a:solidFill>
                <a:latin typeface="Arial" panose="020B0604020202020204" pitchFamily="34" charset="0"/>
              </a:defRPr>
            </a:lvl4pPr>
            <a:lvl5pPr>
              <a:defRPr sz="2600" b="1">
                <a:solidFill>
                  <a:schemeClr val="bg1"/>
                </a:solidFill>
                <a:latin typeface="Arial" panose="020B0604020202020204" pitchFamily="34" charset="0"/>
              </a:defRPr>
            </a:lvl5pPr>
            <a:lvl6pPr marL="457200" fontAlgn="base">
              <a:spcBef>
                <a:spcPct val="0"/>
              </a:spcBef>
              <a:spcAft>
                <a:spcPct val="0"/>
              </a:spcAft>
              <a:defRPr sz="2600" b="1">
                <a:solidFill>
                  <a:schemeClr val="bg1"/>
                </a:solidFill>
                <a:latin typeface="Arial" panose="020B0604020202020204" pitchFamily="34" charset="0"/>
              </a:defRPr>
            </a:lvl6pPr>
            <a:lvl7pPr marL="914400" fontAlgn="base">
              <a:spcBef>
                <a:spcPct val="0"/>
              </a:spcBef>
              <a:spcAft>
                <a:spcPct val="0"/>
              </a:spcAft>
              <a:defRPr sz="2600" b="1">
                <a:solidFill>
                  <a:schemeClr val="bg1"/>
                </a:solidFill>
                <a:latin typeface="Arial" panose="020B0604020202020204" pitchFamily="34" charset="0"/>
              </a:defRPr>
            </a:lvl7pPr>
            <a:lvl8pPr marL="1371600" fontAlgn="base">
              <a:spcBef>
                <a:spcPct val="0"/>
              </a:spcBef>
              <a:spcAft>
                <a:spcPct val="0"/>
              </a:spcAft>
              <a:defRPr sz="2600" b="1">
                <a:solidFill>
                  <a:schemeClr val="bg1"/>
                </a:solidFill>
                <a:latin typeface="Arial" panose="020B0604020202020204" pitchFamily="34" charset="0"/>
              </a:defRPr>
            </a:lvl8pPr>
            <a:lvl9pPr marL="1828800" fontAlgn="base">
              <a:spcBef>
                <a:spcPct val="0"/>
              </a:spcBef>
              <a:spcAft>
                <a:spcPct val="0"/>
              </a:spcAft>
              <a:defRPr sz="2600" b="1">
                <a:solidFill>
                  <a:schemeClr val="bg1"/>
                </a:solidFill>
                <a:latin typeface="Arial" panose="020B0604020202020204" pitchFamily="34" charset="0"/>
              </a:defRPr>
            </a:lvl9pPr>
          </a:lstStyle>
          <a:p>
            <a:pPr fontAlgn="base">
              <a:spcBef>
                <a:spcPct val="0"/>
              </a:spcBef>
              <a:spcAft>
                <a:spcPct val="0"/>
              </a:spcAft>
            </a:pPr>
            <a:r>
              <a:rPr lang="en-US" altLang="en-US">
                <a:solidFill>
                  <a:srgbClr val="F15A2C"/>
                </a:solidFill>
              </a:rPr>
              <a:t>Stock Handling</a:t>
            </a:r>
          </a:p>
        </p:txBody>
      </p:sp>
      <p:sp>
        <p:nvSpPr>
          <p:cNvPr id="455684" name="Rectangle 4"/>
          <p:cNvSpPr>
            <a:spLocks noChangeArrowheads="1"/>
          </p:cNvSpPr>
          <p:nvPr/>
        </p:nvSpPr>
        <p:spPr bwMode="auto">
          <a:xfrm rot="-5400000">
            <a:off x="2977936" y="429275"/>
            <a:ext cx="116089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300" b="1">
                <a:solidFill>
                  <a:srgbClr val="F15A2C"/>
                </a:solidFill>
                <a:latin typeface="Arial" panose="020B0604020202020204" pitchFamily="34" charset="0"/>
              </a:rPr>
              <a:t>Section 24.1</a:t>
            </a:r>
          </a:p>
        </p:txBody>
      </p:sp>
      <p:pic>
        <p:nvPicPr>
          <p:cNvPr id="455693" name="Picture 13" descr="Graphic Organzr hol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76400"/>
            <a:ext cx="8255000" cy="4725988"/>
          </a:xfrm>
          <a:prstGeom prst="rect">
            <a:avLst/>
          </a:prstGeom>
          <a:noFill/>
          <a:extLst>
            <a:ext uri="{909E8E84-426E-40DD-AFC4-6F175D3DCCD1}">
              <a14:hiddenFill xmlns:a14="http://schemas.microsoft.com/office/drawing/2010/main">
                <a:solidFill>
                  <a:srgbClr val="FFFFFF"/>
                </a:solidFill>
              </a14:hiddenFill>
            </a:ext>
          </a:extLst>
        </p:spPr>
      </p:pic>
      <p:pic>
        <p:nvPicPr>
          <p:cNvPr id="455694" name="Picture 14" descr="zzz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1" y="1905001"/>
            <a:ext cx="1577975" cy="544513"/>
          </a:xfrm>
          <a:prstGeom prst="rect">
            <a:avLst/>
          </a:prstGeom>
          <a:noFill/>
          <a:extLst>
            <a:ext uri="{909E8E84-426E-40DD-AFC4-6F175D3DCCD1}">
              <a14:hiddenFill xmlns:a14="http://schemas.microsoft.com/office/drawing/2010/main">
                <a:solidFill>
                  <a:srgbClr val="FFFFFF"/>
                </a:solidFill>
              </a14:hiddenFill>
            </a:ext>
          </a:extLst>
        </p:spPr>
      </p:pic>
      <p:pic>
        <p:nvPicPr>
          <p:cNvPr id="455696" name="Picture 16" desc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068514"/>
            <a:ext cx="5715000" cy="4078287"/>
          </a:xfrm>
          <a:prstGeom prst="rect">
            <a:avLst/>
          </a:prstGeom>
          <a:noFill/>
          <a:extLst>
            <a:ext uri="{909E8E84-426E-40DD-AFC4-6F175D3DCCD1}">
              <a14:hiddenFill xmlns:a14="http://schemas.microsoft.com/office/drawing/2010/main">
                <a:solidFill>
                  <a:srgbClr val="FFFFFF"/>
                </a:solidFill>
              </a14:hiddenFill>
            </a:ext>
          </a:extLst>
        </p:spPr>
      </p:pic>
      <p:sp>
        <p:nvSpPr>
          <p:cNvPr id="455695" name="Rectangle 15"/>
          <p:cNvSpPr>
            <a:spLocks noChangeArrowheads="1"/>
          </p:cNvSpPr>
          <p:nvPr/>
        </p:nvSpPr>
        <p:spPr bwMode="auto">
          <a:xfrm>
            <a:off x="2438400" y="2590800"/>
            <a:ext cx="2743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a:solidFill>
                  <a:srgbClr val="000066"/>
                </a:solidFill>
                <a:latin typeface="Arial" panose="020B0604020202020204" pitchFamily="34" charset="0"/>
              </a:rPr>
              <a:t>Checking Methods </a:t>
            </a:r>
            <a:br>
              <a:rPr lang="en-US" altLang="en-US">
                <a:solidFill>
                  <a:srgbClr val="000066"/>
                </a:solidFill>
                <a:latin typeface="Arial" panose="020B0604020202020204" pitchFamily="34" charset="0"/>
              </a:rPr>
            </a:br>
            <a:r>
              <a:rPr lang="en-US" altLang="en-US">
                <a:solidFill>
                  <a:srgbClr val="000066"/>
                </a:solidFill>
                <a:latin typeface="Arial" panose="020B0604020202020204" pitchFamily="34" charset="0"/>
              </a:rPr>
              <a:t>and Facts About </a:t>
            </a:r>
            <a:br>
              <a:rPr lang="en-US" altLang="en-US">
                <a:solidFill>
                  <a:srgbClr val="000066"/>
                </a:solidFill>
                <a:latin typeface="Arial" panose="020B0604020202020204" pitchFamily="34" charset="0"/>
              </a:rPr>
            </a:br>
            <a:r>
              <a:rPr lang="en-US" altLang="en-US">
                <a:solidFill>
                  <a:srgbClr val="000066"/>
                </a:solidFill>
                <a:latin typeface="Arial" panose="020B0604020202020204" pitchFamily="34" charset="0"/>
              </a:rPr>
              <a:t>Each Method</a:t>
            </a:r>
          </a:p>
        </p:txBody>
      </p:sp>
      <p:sp>
        <p:nvSpPr>
          <p:cNvPr id="455697" name="Rectangle 17"/>
          <p:cNvSpPr>
            <a:spLocks noChangeArrowheads="1"/>
          </p:cNvSpPr>
          <p:nvPr/>
        </p:nvSpPr>
        <p:spPr bwMode="gray">
          <a:xfrm>
            <a:off x="6376988" y="2276476"/>
            <a:ext cx="1173162" cy="4857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panose="020B0604020202020204" pitchFamily="34" charset="0"/>
            </a:endParaRPr>
          </a:p>
        </p:txBody>
      </p:sp>
      <p:sp>
        <p:nvSpPr>
          <p:cNvPr id="455698" name="Rectangle 18"/>
          <p:cNvSpPr>
            <a:spLocks noChangeArrowheads="1"/>
          </p:cNvSpPr>
          <p:nvPr/>
        </p:nvSpPr>
        <p:spPr bwMode="gray">
          <a:xfrm>
            <a:off x="8077201" y="2209801"/>
            <a:ext cx="1700213" cy="6953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panose="020B0604020202020204" pitchFamily="34" charset="0"/>
            </a:endParaRPr>
          </a:p>
        </p:txBody>
      </p:sp>
      <p:sp>
        <p:nvSpPr>
          <p:cNvPr id="455699" name="Rectangle 19"/>
          <p:cNvSpPr>
            <a:spLocks noChangeArrowheads="1"/>
          </p:cNvSpPr>
          <p:nvPr/>
        </p:nvSpPr>
        <p:spPr bwMode="gray">
          <a:xfrm>
            <a:off x="8077201" y="3225801"/>
            <a:ext cx="1700213" cy="6953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panose="020B0604020202020204" pitchFamily="34" charset="0"/>
            </a:endParaRPr>
          </a:p>
        </p:txBody>
      </p:sp>
      <p:sp>
        <p:nvSpPr>
          <p:cNvPr id="455700" name="Rectangle 20"/>
          <p:cNvSpPr>
            <a:spLocks noChangeArrowheads="1"/>
          </p:cNvSpPr>
          <p:nvPr/>
        </p:nvSpPr>
        <p:spPr bwMode="gray">
          <a:xfrm>
            <a:off x="8077201" y="4267201"/>
            <a:ext cx="1700213" cy="6953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panose="020B0604020202020204" pitchFamily="34" charset="0"/>
            </a:endParaRPr>
          </a:p>
        </p:txBody>
      </p:sp>
      <p:sp>
        <p:nvSpPr>
          <p:cNvPr id="455701" name="Rectangle 21"/>
          <p:cNvSpPr>
            <a:spLocks noChangeArrowheads="1"/>
          </p:cNvSpPr>
          <p:nvPr/>
        </p:nvSpPr>
        <p:spPr bwMode="gray">
          <a:xfrm>
            <a:off x="8077201" y="5334001"/>
            <a:ext cx="1700213" cy="6953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panose="020B0604020202020204" pitchFamily="34" charset="0"/>
            </a:endParaRPr>
          </a:p>
        </p:txBody>
      </p:sp>
      <p:sp>
        <p:nvSpPr>
          <p:cNvPr id="455702" name="Rectangle 22"/>
          <p:cNvSpPr>
            <a:spLocks noChangeArrowheads="1"/>
          </p:cNvSpPr>
          <p:nvPr/>
        </p:nvSpPr>
        <p:spPr bwMode="gray">
          <a:xfrm>
            <a:off x="6376988" y="3352800"/>
            <a:ext cx="1173162"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panose="020B0604020202020204" pitchFamily="34" charset="0"/>
            </a:endParaRPr>
          </a:p>
        </p:txBody>
      </p:sp>
      <p:sp>
        <p:nvSpPr>
          <p:cNvPr id="455703" name="Rectangle 23"/>
          <p:cNvSpPr>
            <a:spLocks noChangeArrowheads="1"/>
          </p:cNvSpPr>
          <p:nvPr/>
        </p:nvSpPr>
        <p:spPr bwMode="gray">
          <a:xfrm>
            <a:off x="6376988" y="4419600"/>
            <a:ext cx="1173162"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panose="020B0604020202020204" pitchFamily="34" charset="0"/>
            </a:endParaRPr>
          </a:p>
        </p:txBody>
      </p:sp>
      <p:sp>
        <p:nvSpPr>
          <p:cNvPr id="455704" name="Rectangle 24"/>
          <p:cNvSpPr>
            <a:spLocks noChangeArrowheads="1"/>
          </p:cNvSpPr>
          <p:nvPr/>
        </p:nvSpPr>
        <p:spPr bwMode="gray">
          <a:xfrm>
            <a:off x="6376988" y="5486400"/>
            <a:ext cx="1173162"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9181998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33401"/>
            <a:ext cx="5715000" cy="40782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4611687"/>
            <a:ext cx="4038600" cy="750332"/>
          </a:xfrm>
          <a:prstGeom prst="rect">
            <a:avLst/>
          </a:prstGeom>
          <a:noFill/>
        </p:spPr>
        <p:txBody>
          <a:bodyPr wrap="square" rtlCol="0">
            <a:prstTxWarp prst="textPlain">
              <a:avLst/>
            </a:prstTxWarp>
            <a:spAutoFit/>
          </a:bodyPr>
          <a:lstStyle/>
          <a:p>
            <a:pPr fontAlgn="base">
              <a:spcBef>
                <a:spcPct val="0"/>
              </a:spcBef>
              <a:spcAft>
                <a:spcPct val="0"/>
              </a:spcAft>
            </a:pPr>
            <a:r>
              <a:rPr lang="en-US" dirty="0">
                <a:ln w="0"/>
                <a:solidFill>
                  <a:srgbClr val="B80E0F"/>
                </a:solidFill>
                <a:effectLst>
                  <a:outerShdw blurRad="38100" dist="25400" dir="5400000" algn="ctr" rotWithShape="0">
                    <a:srgbClr val="6E747A">
                      <a:alpha val="43000"/>
                    </a:srgbClr>
                  </a:outerShdw>
                </a:effectLst>
                <a:latin typeface="Arial" panose="020B0604020202020204" pitchFamily="34" charset="0"/>
              </a:rPr>
              <a:t>Short Version </a:t>
            </a:r>
            <a:r>
              <a:rPr lang="en-US" dirty="0">
                <a:ln w="0"/>
                <a:solidFill>
                  <a:srgbClr val="B80E0F"/>
                </a:solidFill>
                <a:effectLst>
                  <a:outerShdw blurRad="38100" dist="25400" dir="5400000" algn="ctr" rotWithShape="0">
                    <a:srgbClr val="6E747A">
                      <a:alpha val="43000"/>
                    </a:srgbClr>
                  </a:outerShdw>
                </a:effectLst>
                <a:latin typeface="Arial" panose="020B0604020202020204" pitchFamily="34" charset="0"/>
                <a:sym typeface="Wingdings" panose="05000000000000000000" pitchFamily="2" charset="2"/>
              </a:rPr>
              <a:t> </a:t>
            </a:r>
            <a:endParaRPr lang="en-US" dirty="0">
              <a:ln w="0"/>
              <a:solidFill>
                <a:srgbClr val="B80E0F"/>
              </a:solidFill>
              <a:effectLst>
                <a:outerShdw blurRad="38100" dist="25400" dir="5400000" algn="ctr" rotWithShape="0">
                  <a:srgbClr val="6E747A">
                    <a:alpha val="43000"/>
                  </a:srgbClr>
                </a:outerShdw>
              </a:effectLst>
              <a:latin typeface="Arial" panose="020B0604020202020204" pitchFamily="34" charset="0"/>
            </a:endParaRPr>
          </a:p>
        </p:txBody>
      </p:sp>
    </p:spTree>
    <p:extLst>
      <p:ext uri="{BB962C8B-B14F-4D97-AF65-F5344CB8AC3E}">
        <p14:creationId xmlns:p14="http://schemas.microsoft.com/office/powerpoint/2010/main" val="5691540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9" name="Rectangle 7"/>
          <p:cNvSpPr>
            <a:spLocks noChangeArrowheads="1"/>
          </p:cNvSpPr>
          <p:nvPr/>
        </p:nvSpPr>
        <p:spPr bwMode="auto">
          <a:xfrm>
            <a:off x="2895600" y="152400"/>
            <a:ext cx="6629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Plain">
              <a:avLst/>
            </a:prstTxWarp>
            <a:spAutoFit/>
          </a:bodyPr>
          <a:lstStyle/>
          <a:p>
            <a:pPr algn="ctr" fontAlgn="base">
              <a:spcBef>
                <a:spcPct val="0"/>
              </a:spcBef>
              <a:spcAft>
                <a:spcPct val="0"/>
              </a:spcAft>
            </a:pPr>
            <a:r>
              <a:rPr lang="en-US" altLang="en-US" dirty="0">
                <a:ln w="0"/>
                <a:solidFill>
                  <a:srgbClr val="B80E0F"/>
                </a:solidFill>
                <a:effectLst>
                  <a:outerShdw blurRad="38100" dist="25400" dir="5400000" algn="ctr" rotWithShape="0">
                    <a:srgbClr val="6E747A">
                      <a:alpha val="43000"/>
                    </a:srgbClr>
                  </a:outerShdw>
                </a:effectLst>
                <a:latin typeface="Arial" panose="020B0604020202020204" pitchFamily="34" charset="0"/>
              </a:rPr>
              <a:t>Reasons for Returning Merchandise</a:t>
            </a:r>
          </a:p>
        </p:txBody>
      </p:sp>
      <p:pic>
        <p:nvPicPr>
          <p:cNvPr id="463880" name="Picture 8" desc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43001"/>
            <a:ext cx="5314950" cy="36179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836044" y="3124201"/>
            <a:ext cx="1885950" cy="2428875"/>
          </a:xfrm>
          <a:prstGeom prst="rect">
            <a:avLst/>
          </a:prstGeom>
        </p:spPr>
      </p:pic>
    </p:spTree>
    <p:extLst>
      <p:ext uri="{BB962C8B-B14F-4D97-AF65-F5344CB8AC3E}">
        <p14:creationId xmlns:p14="http://schemas.microsoft.com/office/powerpoint/2010/main" val="33042942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929" name="Picture 9" descr="4 boxes out of 1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897" y="877887"/>
            <a:ext cx="6469063" cy="4179888"/>
          </a:xfrm>
          <a:prstGeom prst="rect">
            <a:avLst/>
          </a:prstGeom>
          <a:noFill/>
          <a:extLst>
            <a:ext uri="{909E8E84-426E-40DD-AFC4-6F175D3DCCD1}">
              <a14:hiddenFill xmlns:a14="http://schemas.microsoft.com/office/drawing/2010/main">
                <a:solidFill>
                  <a:srgbClr val="FFFFFF"/>
                </a:solidFill>
              </a14:hiddenFill>
            </a:ext>
          </a:extLst>
        </p:spPr>
      </p:pic>
      <p:sp>
        <p:nvSpPr>
          <p:cNvPr id="465922" name="Rectangle 2"/>
          <p:cNvSpPr>
            <a:spLocks noGrp="1" noChangeArrowheads="1"/>
          </p:cNvSpPr>
          <p:nvPr>
            <p:ph type="title"/>
          </p:nvPr>
        </p:nvSpPr>
        <p:spPr>
          <a:xfrm>
            <a:off x="1524000" y="-108652"/>
            <a:ext cx="7797662" cy="1151965"/>
          </a:xfrm>
        </p:spPr>
        <p:txBody>
          <a:bodyPr/>
          <a:lstStyle/>
          <a:p>
            <a:r>
              <a:rPr lang="en-US" altLang="en-US" dirty="0"/>
              <a:t>Stock Handling</a:t>
            </a:r>
          </a:p>
        </p:txBody>
      </p:sp>
      <p:sp>
        <p:nvSpPr>
          <p:cNvPr id="465930" name="Rectangle 10"/>
          <p:cNvSpPr>
            <a:spLocks noChangeArrowheads="1"/>
          </p:cNvSpPr>
          <p:nvPr/>
        </p:nvSpPr>
        <p:spPr bwMode="auto">
          <a:xfrm>
            <a:off x="2743200" y="2509206"/>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200" b="1" dirty="0">
                <a:solidFill>
                  <a:srgbClr val="113165"/>
                </a:solidFill>
                <a:latin typeface="Arial" panose="020B0604020202020204" pitchFamily="34" charset="0"/>
              </a:rPr>
              <a:t>Marking</a:t>
            </a:r>
            <a:br>
              <a:rPr lang="en-US" altLang="en-US" sz="2200" b="1" dirty="0">
                <a:solidFill>
                  <a:srgbClr val="113165"/>
                </a:solidFill>
                <a:latin typeface="Arial" panose="020B0604020202020204" pitchFamily="34" charset="0"/>
              </a:rPr>
            </a:br>
            <a:r>
              <a:rPr lang="en-US" altLang="en-US" sz="2200" b="1" dirty="0">
                <a:solidFill>
                  <a:srgbClr val="113165"/>
                </a:solidFill>
                <a:latin typeface="Arial" panose="020B0604020202020204" pitchFamily="34" charset="0"/>
              </a:rPr>
              <a:t>Methods</a:t>
            </a:r>
          </a:p>
        </p:txBody>
      </p:sp>
      <p:sp>
        <p:nvSpPr>
          <p:cNvPr id="465931" name="Rectangle 11"/>
          <p:cNvSpPr>
            <a:spLocks noChangeArrowheads="1"/>
          </p:cNvSpPr>
          <p:nvPr/>
        </p:nvSpPr>
        <p:spPr bwMode="gray">
          <a:xfrm>
            <a:off x="6667500" y="11938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dirty="0">
                <a:solidFill>
                  <a:prstClr val="white"/>
                </a:solidFill>
                <a:latin typeface="Arial" panose="020B0604020202020204" pitchFamily="34" charset="0"/>
              </a:rPr>
              <a:t>Universal Product</a:t>
            </a:r>
            <a:br>
              <a:rPr lang="en-US" altLang="en-US" b="1" dirty="0">
                <a:solidFill>
                  <a:prstClr val="white"/>
                </a:solidFill>
                <a:latin typeface="Arial" panose="020B0604020202020204" pitchFamily="34" charset="0"/>
              </a:rPr>
            </a:br>
            <a:r>
              <a:rPr lang="en-US" altLang="en-US" b="1" dirty="0">
                <a:solidFill>
                  <a:prstClr val="white"/>
                </a:solidFill>
                <a:latin typeface="Arial" panose="020B0604020202020204" pitchFamily="34" charset="0"/>
              </a:rPr>
              <a:t>Code (UPC)</a:t>
            </a:r>
          </a:p>
        </p:txBody>
      </p:sp>
      <p:sp>
        <p:nvSpPr>
          <p:cNvPr id="465932" name="Rectangle 12"/>
          <p:cNvSpPr>
            <a:spLocks noChangeArrowheads="1"/>
          </p:cNvSpPr>
          <p:nvPr/>
        </p:nvSpPr>
        <p:spPr bwMode="gray">
          <a:xfrm>
            <a:off x="6683599" y="2122093"/>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u="sng" dirty="0">
                <a:solidFill>
                  <a:prstClr val="white"/>
                </a:solidFill>
                <a:latin typeface="Arial" panose="020B0604020202020204" pitchFamily="34" charset="0"/>
              </a:rPr>
              <a:t>Source</a:t>
            </a:r>
            <a:br>
              <a:rPr lang="en-US" altLang="en-US" b="1" u="sng" dirty="0">
                <a:solidFill>
                  <a:prstClr val="white"/>
                </a:solidFill>
                <a:latin typeface="Arial" panose="020B0604020202020204" pitchFamily="34" charset="0"/>
              </a:rPr>
            </a:br>
            <a:r>
              <a:rPr lang="en-US" altLang="en-US" b="1" u="sng" dirty="0">
                <a:solidFill>
                  <a:prstClr val="white"/>
                </a:solidFill>
                <a:latin typeface="Arial" panose="020B0604020202020204" pitchFamily="34" charset="0"/>
              </a:rPr>
              <a:t>Marking</a:t>
            </a:r>
          </a:p>
        </p:txBody>
      </p:sp>
      <p:sp>
        <p:nvSpPr>
          <p:cNvPr id="465933" name="Rectangle 13"/>
          <p:cNvSpPr>
            <a:spLocks noChangeArrowheads="1"/>
          </p:cNvSpPr>
          <p:nvPr/>
        </p:nvSpPr>
        <p:spPr bwMode="gray">
          <a:xfrm>
            <a:off x="6667500" y="3192906"/>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u="sng" dirty="0" err="1">
                <a:solidFill>
                  <a:prstClr val="white"/>
                </a:solidFill>
                <a:latin typeface="Arial" panose="020B0604020202020204" pitchFamily="34" charset="0"/>
              </a:rPr>
              <a:t>Pretailing</a:t>
            </a:r>
            <a:r>
              <a:rPr lang="en-US" altLang="en-US" b="1" u="sng" dirty="0">
                <a:solidFill>
                  <a:prstClr val="white"/>
                </a:solidFill>
                <a:latin typeface="Arial" panose="020B0604020202020204" pitchFamily="34" charset="0"/>
              </a:rPr>
              <a:t/>
            </a:r>
            <a:br>
              <a:rPr lang="en-US" altLang="en-US" b="1" u="sng" dirty="0">
                <a:solidFill>
                  <a:prstClr val="white"/>
                </a:solidFill>
                <a:latin typeface="Arial" panose="020B0604020202020204" pitchFamily="34" charset="0"/>
              </a:rPr>
            </a:br>
            <a:r>
              <a:rPr lang="en-US" altLang="en-US" b="1" u="sng" dirty="0">
                <a:solidFill>
                  <a:prstClr val="white"/>
                </a:solidFill>
                <a:latin typeface="Arial" panose="020B0604020202020204" pitchFamily="34" charset="0"/>
              </a:rPr>
              <a:t>Marking Method</a:t>
            </a:r>
          </a:p>
        </p:txBody>
      </p:sp>
      <p:sp>
        <p:nvSpPr>
          <p:cNvPr id="465934" name="Rectangle 14"/>
          <p:cNvSpPr>
            <a:spLocks noChangeArrowheads="1"/>
          </p:cNvSpPr>
          <p:nvPr/>
        </p:nvSpPr>
        <p:spPr bwMode="gray">
          <a:xfrm>
            <a:off x="6558143" y="4185373"/>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dirty="0">
                <a:solidFill>
                  <a:prstClr val="white"/>
                </a:solidFill>
                <a:latin typeface="Arial" panose="020B0604020202020204" pitchFamily="34" charset="0"/>
              </a:rPr>
              <a:t>Price</a:t>
            </a:r>
            <a:br>
              <a:rPr lang="en-US" altLang="en-US" b="1" dirty="0">
                <a:solidFill>
                  <a:prstClr val="white"/>
                </a:solidFill>
                <a:latin typeface="Arial" panose="020B0604020202020204" pitchFamily="34" charset="0"/>
              </a:rPr>
            </a:br>
            <a:r>
              <a:rPr lang="en-US" altLang="en-US" b="1" dirty="0">
                <a:solidFill>
                  <a:prstClr val="white"/>
                </a:solidFill>
                <a:latin typeface="Arial" panose="020B0604020202020204" pitchFamily="34" charset="0"/>
              </a:rPr>
              <a:t>Tickets</a:t>
            </a:r>
          </a:p>
        </p:txBody>
      </p:sp>
      <p:sp>
        <p:nvSpPr>
          <p:cNvPr id="465935" name="Rectangle 15"/>
          <p:cNvSpPr>
            <a:spLocks noChangeArrowheads="1"/>
          </p:cNvSpPr>
          <p:nvPr/>
        </p:nvSpPr>
        <p:spPr bwMode="auto">
          <a:xfrm>
            <a:off x="1600200" y="824935"/>
            <a:ext cx="304800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defRPr sz="3200">
                <a:solidFill>
                  <a:schemeClr val="tx1"/>
                </a:solidFill>
                <a:latin typeface="Arial" panose="020B0604020202020204" pitchFamily="34" charset="0"/>
              </a:defRPr>
            </a:lvl1pPr>
            <a:lvl2pPr marL="342900" indent="-228600" algn="ctr">
              <a:spcBef>
                <a:spcPct val="20000"/>
              </a:spcBef>
              <a:defRPr sz="2800">
                <a:solidFill>
                  <a:schemeClr val="tx1"/>
                </a:solidFill>
                <a:latin typeface="Arial" panose="020B0604020202020204" pitchFamily="34" charset="0"/>
              </a:defRPr>
            </a:lvl2pPr>
            <a:lvl3pPr indent="115888" algn="ctr">
              <a:spcBef>
                <a:spcPct val="20000"/>
              </a:spcBef>
              <a:defRPr sz="2400">
                <a:solidFill>
                  <a:schemeClr val="tx1"/>
                </a:solidFill>
                <a:latin typeface="Arial" panose="020B0604020202020204" pitchFamily="34" charset="0"/>
              </a:defRPr>
            </a:lvl3pPr>
            <a:lvl4pPr indent="1588"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fontAlgn="base">
              <a:spcBef>
                <a:spcPct val="10000"/>
              </a:spcBef>
              <a:spcAft>
                <a:spcPct val="20000"/>
              </a:spcAft>
              <a:buFont typeface="Symbol" panose="05050102010706020507" pitchFamily="18" charset="2"/>
              <a:buNone/>
            </a:pPr>
            <a:r>
              <a:rPr lang="en-US" altLang="en-US" sz="1400" b="1" dirty="0">
                <a:solidFill>
                  <a:srgbClr val="CA0C00"/>
                </a:solidFill>
                <a:latin typeface="Verdana" panose="020B0604030504040204" pitchFamily="34" charset="0"/>
                <a:cs typeface="Times New Roman" panose="02020603050405020304" pitchFamily="18" charset="0"/>
              </a:rPr>
              <a:t>source marking</a:t>
            </a:r>
            <a:endParaRPr lang="en-US" altLang="en-US" sz="1400" b="1" dirty="0">
              <a:solidFill>
                <a:srgbClr val="CA0C00"/>
              </a:solidFill>
              <a:latin typeface="Verdana" panose="020B0604030504040204" pitchFamily="34" charset="0"/>
              <a:ea typeface="Times New Roman" panose="02020603050405020304" pitchFamily="18" charset="0"/>
              <a:cs typeface="Times New Roman" panose="02020603050405020304" pitchFamily="18" charset="0"/>
            </a:endParaRPr>
          </a:p>
          <a:p>
            <a:pPr algn="l" fontAlgn="base">
              <a:spcBef>
                <a:spcPct val="0"/>
              </a:spcBef>
              <a:spcAft>
                <a:spcPct val="0"/>
              </a:spcAft>
            </a:pPr>
            <a:r>
              <a:rPr lang="en-US" altLang="en-US" sz="1400" dirty="0">
                <a:solidFill>
                  <a:prstClr val="black"/>
                </a:solidFill>
                <a:latin typeface="Verdana" panose="020B0604030504040204" pitchFamily="34" charset="0"/>
              </a:rPr>
              <a:t>Method used by sellers or manufacturers to mark the price before delivering the merchandise to the retailer. </a:t>
            </a:r>
          </a:p>
        </p:txBody>
      </p:sp>
      <p:sp>
        <p:nvSpPr>
          <p:cNvPr id="465938" name="Rectangle 18"/>
          <p:cNvSpPr>
            <a:spLocks noChangeArrowheads="1"/>
          </p:cNvSpPr>
          <p:nvPr/>
        </p:nvSpPr>
        <p:spPr bwMode="auto">
          <a:xfrm>
            <a:off x="1601274" y="3919074"/>
            <a:ext cx="4222873"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defRPr sz="3200">
                <a:solidFill>
                  <a:schemeClr val="tx1"/>
                </a:solidFill>
                <a:latin typeface="Arial" panose="020B0604020202020204" pitchFamily="34" charset="0"/>
              </a:defRPr>
            </a:lvl1pPr>
            <a:lvl2pPr marL="342900" indent="-228600" algn="ctr">
              <a:spcBef>
                <a:spcPct val="20000"/>
              </a:spcBef>
              <a:defRPr sz="2800">
                <a:solidFill>
                  <a:schemeClr val="tx1"/>
                </a:solidFill>
                <a:latin typeface="Arial" panose="020B0604020202020204" pitchFamily="34" charset="0"/>
              </a:defRPr>
            </a:lvl2pPr>
            <a:lvl3pPr indent="115888" algn="ctr">
              <a:spcBef>
                <a:spcPct val="20000"/>
              </a:spcBef>
              <a:defRPr sz="2400">
                <a:solidFill>
                  <a:schemeClr val="tx1"/>
                </a:solidFill>
                <a:latin typeface="Arial" panose="020B0604020202020204" pitchFamily="34" charset="0"/>
              </a:defRPr>
            </a:lvl3pPr>
            <a:lvl4pPr indent="1588"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fontAlgn="base">
              <a:spcBef>
                <a:spcPct val="10000"/>
              </a:spcBef>
              <a:spcAft>
                <a:spcPct val="20000"/>
              </a:spcAft>
              <a:buFont typeface="Symbol" panose="05050102010706020507" pitchFamily="18" charset="2"/>
              <a:buNone/>
            </a:pPr>
            <a:r>
              <a:rPr lang="en-US" altLang="en-US" sz="1400" b="1" dirty="0" err="1">
                <a:solidFill>
                  <a:srgbClr val="CA0C00"/>
                </a:solidFill>
                <a:latin typeface="Verdana" panose="020B0604030504040204" pitchFamily="34" charset="0"/>
                <a:cs typeface="Times New Roman" panose="02020603050405020304" pitchFamily="18" charset="0"/>
              </a:rPr>
              <a:t>preretailing</a:t>
            </a:r>
            <a:r>
              <a:rPr lang="en-US" altLang="en-US" sz="1400" b="1" dirty="0">
                <a:solidFill>
                  <a:srgbClr val="CA0C00"/>
                </a:solidFill>
                <a:latin typeface="Verdana" panose="020B0604030504040204" pitchFamily="34" charset="0"/>
                <a:cs typeface="Times New Roman" panose="02020603050405020304" pitchFamily="18" charset="0"/>
              </a:rPr>
              <a:t> marking method</a:t>
            </a:r>
            <a:endParaRPr lang="en-US" altLang="en-US" sz="1400" b="1" dirty="0">
              <a:solidFill>
                <a:srgbClr val="CA0C00"/>
              </a:solidFill>
              <a:latin typeface="Verdana" panose="020B0604030504040204" pitchFamily="34" charset="0"/>
              <a:ea typeface="Times New Roman" panose="02020603050405020304" pitchFamily="18" charset="0"/>
              <a:cs typeface="Times New Roman" panose="02020603050405020304" pitchFamily="18" charset="0"/>
            </a:endParaRPr>
          </a:p>
          <a:p>
            <a:pPr algn="l" fontAlgn="base">
              <a:spcBef>
                <a:spcPct val="0"/>
              </a:spcBef>
              <a:spcAft>
                <a:spcPct val="0"/>
              </a:spcAft>
            </a:pPr>
            <a:r>
              <a:rPr lang="en-US" altLang="en-US" sz="1400" dirty="0">
                <a:solidFill>
                  <a:prstClr val="black"/>
                </a:solidFill>
                <a:latin typeface="Verdana" panose="020B0604030504040204" pitchFamily="34" charset="0"/>
              </a:rPr>
              <a:t>A method of marking in which the pricing information is marked in advance on the purchase order, then entered into the buyer’s computer system, and prices are available for marking as soon as merchandise is received. </a:t>
            </a:r>
          </a:p>
        </p:txBody>
      </p:sp>
      <p:pic>
        <p:nvPicPr>
          <p:cNvPr id="465939" name="Picture 19" descr="vocab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26" y="5562600"/>
            <a:ext cx="32067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7435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5935"/>
                                        </p:tgtEl>
                                        <p:attrNameLst>
                                          <p:attrName>style.visibility</p:attrName>
                                        </p:attrNameLst>
                                      </p:cBhvr>
                                      <p:to>
                                        <p:strVal val="visible"/>
                                      </p:to>
                                    </p:set>
                                    <p:animEffect transition="in" filter="dissolve">
                                      <p:cBhvr>
                                        <p:cTn id="7" dur="500"/>
                                        <p:tgtEl>
                                          <p:spTgt spid="465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5938"/>
                                        </p:tgtEl>
                                        <p:attrNameLst>
                                          <p:attrName>style.visibility</p:attrName>
                                        </p:attrNameLst>
                                      </p:cBhvr>
                                      <p:to>
                                        <p:strVal val="visible"/>
                                      </p:to>
                                    </p:set>
                                    <p:animEffect transition="in" filter="dissolve">
                                      <p:cBhvr>
                                        <p:cTn id="12" dur="500"/>
                                        <p:tgtEl>
                                          <p:spTgt spid="465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35" grpId="0"/>
      <p:bldP spid="4659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1" name="Rectangle 3"/>
          <p:cNvSpPr>
            <a:spLocks noGrp="1" noChangeArrowheads="1"/>
          </p:cNvSpPr>
          <p:nvPr>
            <p:ph type="title"/>
          </p:nvPr>
        </p:nvSpPr>
        <p:spPr>
          <a:xfrm>
            <a:off x="1524000" y="-85165"/>
            <a:ext cx="7797662" cy="1151965"/>
          </a:xfrm>
        </p:spPr>
        <p:txBody>
          <a:bodyPr/>
          <a:lstStyle/>
          <a:p>
            <a:r>
              <a:rPr lang="en-US" altLang="en-US" dirty="0"/>
              <a:t>Stock Handling</a:t>
            </a:r>
          </a:p>
        </p:txBody>
      </p:sp>
      <p:pic>
        <p:nvPicPr>
          <p:cNvPr id="467983" name="Picture 15" descr="Graphic Organzr hol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38200"/>
            <a:ext cx="8255000" cy="4725988"/>
          </a:xfrm>
          <a:prstGeom prst="rect">
            <a:avLst/>
          </a:prstGeom>
          <a:noFill/>
          <a:extLst>
            <a:ext uri="{909E8E84-426E-40DD-AFC4-6F175D3DCCD1}">
              <a14:hiddenFill xmlns:a14="http://schemas.microsoft.com/office/drawing/2010/main">
                <a:solidFill>
                  <a:srgbClr val="FFFFFF"/>
                </a:solidFill>
              </a14:hiddenFill>
            </a:ext>
          </a:extLst>
        </p:spPr>
      </p:pic>
      <p:sp>
        <p:nvSpPr>
          <p:cNvPr id="467985" name="Rectangle 17"/>
          <p:cNvSpPr>
            <a:spLocks noChangeArrowheads="1"/>
          </p:cNvSpPr>
          <p:nvPr/>
        </p:nvSpPr>
        <p:spPr bwMode="auto">
          <a:xfrm>
            <a:off x="2438400" y="2286001"/>
            <a:ext cx="2667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dirty="0">
                <a:solidFill>
                  <a:srgbClr val="000066"/>
                </a:solidFill>
                <a:latin typeface="Arial" panose="020B0604020202020204" pitchFamily="34" charset="0"/>
              </a:rPr>
              <a:t>The Different Methods of Marking Merchandise and the Benefits of Each Method</a:t>
            </a:r>
          </a:p>
        </p:txBody>
      </p:sp>
      <p:pic>
        <p:nvPicPr>
          <p:cNvPr id="467996" name="Picture 28" descr="zzzzzz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587" y="1066800"/>
            <a:ext cx="4175125" cy="395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99843"/>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589</Words>
  <Application>Microsoft Office PowerPoint</Application>
  <PresentationFormat>Widescreen</PresentationFormat>
  <Paragraphs>74</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Andalus</vt:lpstr>
      <vt:lpstr>Arial</vt:lpstr>
      <vt:lpstr>Calibri</vt:lpstr>
      <vt:lpstr>Impact</vt:lpstr>
      <vt:lpstr>Symbol</vt:lpstr>
      <vt:lpstr>Times New Roman</vt:lpstr>
      <vt:lpstr>Verdana</vt:lpstr>
      <vt:lpstr>Wingdings</vt:lpstr>
      <vt:lpstr>Main Event</vt:lpstr>
      <vt:lpstr>Stock Handling</vt:lpstr>
      <vt:lpstr>Stock Handling</vt:lpstr>
      <vt:lpstr>Stock Handling</vt:lpstr>
      <vt:lpstr>Stock Handling</vt:lpstr>
      <vt:lpstr>Stock Handling</vt:lpstr>
      <vt:lpstr>PowerPoint Presentation</vt:lpstr>
      <vt:lpstr>PowerPoint Presentation</vt:lpstr>
      <vt:lpstr>Stock Handling</vt:lpstr>
      <vt:lpstr>Stock Handling</vt:lpstr>
      <vt:lpstr>Stock Handling</vt:lpstr>
      <vt:lpstr>PowerPoint Presentation</vt:lpstr>
      <vt:lpstr>Inventory Control</vt:lpstr>
      <vt:lpstr>Questions:</vt:lpstr>
    </vt:vector>
  </TitlesOfParts>
  <Company>Bullitt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Handling</dc:title>
  <dc:creator>Morris, Marla</dc:creator>
  <cp:lastModifiedBy>Morris, Marla</cp:lastModifiedBy>
  <cp:revision>3</cp:revision>
  <dcterms:created xsi:type="dcterms:W3CDTF">2020-01-08T19:59:06Z</dcterms:created>
  <dcterms:modified xsi:type="dcterms:W3CDTF">2020-01-08T20:55:08Z</dcterms:modified>
</cp:coreProperties>
</file>