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59" r:id="rId2"/>
  </p:sldMasterIdLst>
  <p:notesMasterIdLst>
    <p:notesMasterId r:id="rId16"/>
  </p:notesMasterIdLst>
  <p:sldIdLst>
    <p:sldId id="273" r:id="rId3"/>
    <p:sldId id="308" r:id="rId4"/>
    <p:sldId id="309" r:id="rId5"/>
    <p:sldId id="310" r:id="rId6"/>
    <p:sldId id="311" r:id="rId7"/>
    <p:sldId id="312" r:id="rId8"/>
    <p:sldId id="313" r:id="rId9"/>
    <p:sldId id="314" r:id="rId10"/>
    <p:sldId id="315" r:id="rId11"/>
    <p:sldId id="316" r:id="rId12"/>
    <p:sldId id="317" r:id="rId13"/>
    <p:sldId id="318" r:id="rId14"/>
    <p:sldId id="319"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 Huntington" initials="K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2" autoAdjust="0"/>
    <p:restoredTop sz="94434" autoAdjust="0"/>
  </p:normalViewPr>
  <p:slideViewPr>
    <p:cSldViewPr>
      <p:cViewPr varScale="1">
        <p:scale>
          <a:sx n="74" d="100"/>
          <a:sy n="74"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103AFF-D57D-4D22-A6FE-5C57383CF514}" type="datetimeFigureOut">
              <a:rPr lang="en-US" smtClean="0"/>
              <a:t>3/20/2018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36CEA3-6319-446A-BB97-44142DD7348D}" type="slidenum">
              <a:rPr lang="en-US" smtClean="0"/>
              <a:t>‹#›</a:t>
            </a:fld>
            <a:endParaRPr lang="en-US"/>
          </a:p>
        </p:txBody>
      </p:sp>
    </p:spTree>
    <p:extLst>
      <p:ext uri="{BB962C8B-B14F-4D97-AF65-F5344CB8AC3E}">
        <p14:creationId xmlns:p14="http://schemas.microsoft.com/office/powerpoint/2010/main" val="948144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4E44FD7-F450-4772-A163-E475F27B1F8A}" type="slidenum">
              <a:rPr lang="en-US" altLang="en-US"/>
              <a:pPr/>
              <a:t>‹#›</a:t>
            </a:fld>
            <a:endParaRPr lang="en-US" altLang="en-US"/>
          </a:p>
        </p:txBody>
      </p:sp>
    </p:spTree>
    <p:extLst>
      <p:ext uri="{BB962C8B-B14F-4D97-AF65-F5344CB8AC3E}">
        <p14:creationId xmlns:p14="http://schemas.microsoft.com/office/powerpoint/2010/main" val="324373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BDD6E64-16BA-4F29-9AB3-C30861D80BFB}" type="slidenum">
              <a:rPr lang="en-US" altLang="en-US"/>
              <a:pPr/>
              <a:t>‹#›</a:t>
            </a:fld>
            <a:endParaRPr lang="en-US" altLang="en-US"/>
          </a:p>
        </p:txBody>
      </p:sp>
    </p:spTree>
    <p:extLst>
      <p:ext uri="{BB962C8B-B14F-4D97-AF65-F5344CB8AC3E}">
        <p14:creationId xmlns:p14="http://schemas.microsoft.com/office/powerpoint/2010/main" val="341765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A38F8F6-E267-43CE-9B9F-7AC24497A339}" type="slidenum">
              <a:rPr lang="en-US" altLang="en-US"/>
              <a:pPr/>
              <a:t>‹#›</a:t>
            </a:fld>
            <a:endParaRPr lang="en-US" altLang="en-US"/>
          </a:p>
        </p:txBody>
      </p:sp>
    </p:spTree>
    <p:extLst>
      <p:ext uri="{BB962C8B-B14F-4D97-AF65-F5344CB8AC3E}">
        <p14:creationId xmlns:p14="http://schemas.microsoft.com/office/powerpoint/2010/main" val="1088238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21995678"/>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B617299B-302E-4CDD-BCA3-5F3123C75E40}"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820570740"/>
      </p:ext>
    </p:extLst>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0EBA7464-027A-4A8A-9250-5793F09C519F}"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572889387"/>
      </p:ext>
    </p:extLst>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6DA5CA10-A0D3-4AA9-AB28-18D1E6133EE5}"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2869053417"/>
      </p:ext>
    </p:extLst>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7A32CDAC-B600-4943-9BC0-2A0A693CC4BE}"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2654800382"/>
      </p:ext>
    </p:extLst>
  </p:cSld>
  <p:clrMapOvr>
    <a:masterClrMapping/>
  </p:clrMapOvr>
  <p:transition>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5A86514B-B062-42CA-820F-B1B4146A6472}"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3805748826"/>
      </p:ext>
    </p:extLst>
  </p:cSld>
  <p:clrMapOvr>
    <a:masterClrMapping/>
  </p:clrMapOvr>
  <p:transition>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121891"/>
      </p:ext>
    </p:extLst>
  </p:cSld>
  <p:clrMapOvr>
    <a:masterClrMapping/>
  </p:clrMapOvr>
  <p:transition>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61BDF363-8B69-4304-92D7-C32AA0D7CF3C}"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1227598357"/>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32E4441-95E9-468C-9409-3F8A505D721A}" type="slidenum">
              <a:rPr lang="en-US" altLang="en-US"/>
              <a:pPr/>
              <a:t>‹#›</a:t>
            </a:fld>
            <a:endParaRPr lang="en-US" altLang="en-US"/>
          </a:p>
        </p:txBody>
      </p:sp>
    </p:spTree>
    <p:extLst>
      <p:ext uri="{BB962C8B-B14F-4D97-AF65-F5344CB8AC3E}">
        <p14:creationId xmlns:p14="http://schemas.microsoft.com/office/powerpoint/2010/main" val="2571886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0D62653E-F594-47E0-AE17-C0A431EAD72A}"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1421299342"/>
      </p:ext>
    </p:extLst>
  </p:cSld>
  <p:clrMapOvr>
    <a:masterClrMapping/>
  </p:clrMapOvr>
  <p:transition>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6E69283C-4830-4F43-ADA9-D3668C9FBD29}"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3232092502"/>
      </p:ext>
    </p:extLst>
  </p:cSld>
  <p:clrMapOvr>
    <a:masterClrMapping/>
  </p:clrMapOvr>
  <p:transition>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6705600" y="6248400"/>
            <a:ext cx="1905000" cy="457200"/>
          </a:xfrm>
          <a:prstGeom prst="rect">
            <a:avLst/>
          </a:prstGeom>
        </p:spPr>
        <p:txBody>
          <a:bodyPr/>
          <a:lstStyle>
            <a:lvl1pPr>
              <a:defRPr/>
            </a:lvl1pPr>
          </a:lstStyle>
          <a:p>
            <a:pPr algn="ctr" eaLnBrk="0" hangingPunct="0"/>
            <a:fld id="{1354A31C-1AC8-4546-9D02-E743B5104359}" type="slidenum">
              <a:rPr lang="en-US" altLang="en-US" smtClean="0">
                <a:solidFill>
                  <a:srgbClr val="000000"/>
                </a:solidFill>
                <a:latin typeface="Arial Black" panose="020B0A04020102020204" pitchFamily="34" charset="0"/>
              </a:rPr>
              <a:pPr algn="ctr" eaLnBrk="0" hangingPunct="0"/>
              <a:t>‹#›</a:t>
            </a:fld>
            <a:endParaRPr lang="en-US" altLang="en-US" smtClean="0">
              <a:solidFill>
                <a:srgbClr val="000000"/>
              </a:solidFill>
              <a:latin typeface="Arial Black" panose="020B0A04020102020204" pitchFamily="34" charset="0"/>
            </a:endParaRPr>
          </a:p>
        </p:txBody>
      </p:sp>
    </p:spTree>
    <p:extLst>
      <p:ext uri="{BB962C8B-B14F-4D97-AF65-F5344CB8AC3E}">
        <p14:creationId xmlns:p14="http://schemas.microsoft.com/office/powerpoint/2010/main" val="3981958685"/>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E52165F-331B-4378-8853-BD415F245741}" type="slidenum">
              <a:rPr lang="en-US" altLang="en-US"/>
              <a:pPr/>
              <a:t>‹#›</a:t>
            </a:fld>
            <a:endParaRPr lang="en-US" altLang="en-US"/>
          </a:p>
        </p:txBody>
      </p:sp>
    </p:spTree>
    <p:extLst>
      <p:ext uri="{BB962C8B-B14F-4D97-AF65-F5344CB8AC3E}">
        <p14:creationId xmlns:p14="http://schemas.microsoft.com/office/powerpoint/2010/main" val="11173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A07A5289-BBFA-481A-B083-6B675B445074}" type="slidenum">
              <a:rPr lang="en-US" altLang="en-US"/>
              <a:pPr/>
              <a:t>‹#›</a:t>
            </a:fld>
            <a:endParaRPr lang="en-US" altLang="en-US"/>
          </a:p>
        </p:txBody>
      </p:sp>
    </p:spTree>
    <p:extLst>
      <p:ext uri="{BB962C8B-B14F-4D97-AF65-F5344CB8AC3E}">
        <p14:creationId xmlns:p14="http://schemas.microsoft.com/office/powerpoint/2010/main" val="174876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9535254-64B0-497F-B47F-F9DA1CCEEB07}" type="slidenum">
              <a:rPr lang="en-US" altLang="en-US"/>
              <a:pPr/>
              <a:t>‹#›</a:t>
            </a:fld>
            <a:endParaRPr lang="en-US" altLang="en-US"/>
          </a:p>
        </p:txBody>
      </p:sp>
    </p:spTree>
    <p:extLst>
      <p:ext uri="{BB962C8B-B14F-4D97-AF65-F5344CB8AC3E}">
        <p14:creationId xmlns:p14="http://schemas.microsoft.com/office/powerpoint/2010/main" val="1576221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3F1B924E-BD97-4C3A-AC81-3877A804D28D}" type="slidenum">
              <a:rPr lang="en-US" altLang="en-US"/>
              <a:pPr/>
              <a:t>‹#›</a:t>
            </a:fld>
            <a:endParaRPr lang="en-US" altLang="en-US"/>
          </a:p>
        </p:txBody>
      </p:sp>
    </p:spTree>
    <p:extLst>
      <p:ext uri="{BB962C8B-B14F-4D97-AF65-F5344CB8AC3E}">
        <p14:creationId xmlns:p14="http://schemas.microsoft.com/office/powerpoint/2010/main" val="168038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0FFC5E31-430F-4261-86E0-87B89B70860A}" type="slidenum">
              <a:rPr lang="en-US" altLang="en-US"/>
              <a:pPr/>
              <a:t>‹#›</a:t>
            </a:fld>
            <a:endParaRPr lang="en-US" altLang="en-US"/>
          </a:p>
        </p:txBody>
      </p:sp>
    </p:spTree>
    <p:extLst>
      <p:ext uri="{BB962C8B-B14F-4D97-AF65-F5344CB8AC3E}">
        <p14:creationId xmlns:p14="http://schemas.microsoft.com/office/powerpoint/2010/main" val="39377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D97F0E7-4C5C-4133-80F8-C8C78BED4ED2}" type="slidenum">
              <a:rPr lang="en-US" altLang="en-US"/>
              <a:pPr/>
              <a:t>‹#›</a:t>
            </a:fld>
            <a:endParaRPr lang="en-US" altLang="en-US"/>
          </a:p>
        </p:txBody>
      </p:sp>
    </p:spTree>
    <p:extLst>
      <p:ext uri="{BB962C8B-B14F-4D97-AF65-F5344CB8AC3E}">
        <p14:creationId xmlns:p14="http://schemas.microsoft.com/office/powerpoint/2010/main" val="232448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C0900D3-42A7-4091-A7DF-C438582A601D}" type="slidenum">
              <a:rPr lang="en-US" altLang="en-US"/>
              <a:pPr/>
              <a:t>‹#›</a:t>
            </a:fld>
            <a:endParaRPr lang="en-US" altLang="en-US"/>
          </a:p>
        </p:txBody>
      </p:sp>
    </p:spTree>
    <p:extLst>
      <p:ext uri="{BB962C8B-B14F-4D97-AF65-F5344CB8AC3E}">
        <p14:creationId xmlns:p14="http://schemas.microsoft.com/office/powerpoint/2010/main" val="200540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eaLnBrk="0" hangingPunct="0">
              <a:defRPr/>
            </a:pPr>
            <a:endParaRPr lang="en-US">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hangingPunct="0"/>
            <a:fld id="{B3BB10F9-9F05-4B36-A75D-A91DBD5CAD6A}" type="slidenum">
              <a:rPr lang="en-US" altLang="en-US" smtClean="0">
                <a:latin typeface="Arial" panose="020B0604020202020204" pitchFamily="34" charset="0"/>
              </a:rPr>
              <a:pPr eaLnBrk="0" hangingPunct="0"/>
              <a:t>‹#›</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36353740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241200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cut/>
  </p:transition>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0" y="-16144"/>
            <a:ext cx="7886700" cy="1325563"/>
          </a:xfrm>
        </p:spPr>
        <p:txBody>
          <a:bodyPr/>
          <a:lstStyle/>
          <a:p>
            <a:pPr algn="ctr" eaLnBrk="1" hangingPunct="1"/>
            <a:r>
              <a:rPr lang="en-US" altLang="en-US" sz="8000" b="1" dirty="0" smtClean="0">
                <a:solidFill>
                  <a:srgbClr val="00B050"/>
                </a:solidFill>
                <a:latin typeface="Bernard MT Condensed" panose="02050806060905020404" pitchFamily="18" charset="0"/>
              </a:rPr>
              <a:t>Welcome Back</a:t>
            </a:r>
          </a:p>
        </p:txBody>
      </p:sp>
      <p:sp>
        <p:nvSpPr>
          <p:cNvPr id="16387" name="Content Placeholder 2"/>
          <p:cNvSpPr>
            <a:spLocks noGrp="1"/>
          </p:cNvSpPr>
          <p:nvPr>
            <p:ph idx="1"/>
          </p:nvPr>
        </p:nvSpPr>
        <p:spPr>
          <a:xfrm>
            <a:off x="914400" y="1732608"/>
            <a:ext cx="7886700" cy="4351338"/>
          </a:xfrm>
        </p:spPr>
        <p:txBody>
          <a:bodyPr/>
          <a:lstStyle/>
          <a:p>
            <a:pPr eaLnBrk="1" hangingPunct="1">
              <a:buFont typeface="Wingdings" panose="05000000000000000000" pitchFamily="2" charset="2"/>
              <a:buChar char="ü"/>
            </a:pPr>
            <a:r>
              <a:rPr lang="en-US" altLang="en-US" sz="3200" dirty="0" smtClean="0">
                <a:latin typeface="Bernard MT Condensed" panose="02050806060905020404" pitchFamily="18" charset="0"/>
              </a:rPr>
              <a:t>Distribution</a:t>
            </a:r>
          </a:p>
          <a:p>
            <a:pPr eaLnBrk="1" hangingPunct="1">
              <a:buFont typeface="Wingdings" panose="05000000000000000000" pitchFamily="2" charset="2"/>
              <a:buChar char="ü"/>
            </a:pPr>
            <a:r>
              <a:rPr lang="en-US" altLang="en-US" sz="3200" dirty="0" smtClean="0">
                <a:latin typeface="Bernard MT Condensed" panose="02050806060905020404" pitchFamily="18" charset="0"/>
              </a:rPr>
              <a:t>Math </a:t>
            </a:r>
            <a:r>
              <a:rPr lang="en-US" altLang="en-US" sz="3200" dirty="0" smtClean="0">
                <a:latin typeface="Bernard MT Condensed" panose="02050806060905020404" pitchFamily="18" charset="0"/>
                <a:sym typeface="Wingdings" panose="05000000000000000000" pitchFamily="2" charset="2"/>
              </a:rPr>
              <a:t> </a:t>
            </a:r>
            <a:endParaRPr lang="en-US" altLang="en-US" sz="3200" dirty="0" smtClean="0">
              <a:latin typeface="Bernard MT Condensed" panose="02050806060905020404" pitchFamily="18" charset="0"/>
            </a:endParaRPr>
          </a:p>
          <a:p>
            <a:pPr marL="342900" lvl="1" indent="0" eaLnBrk="1" hangingPunct="1">
              <a:buNone/>
            </a:pPr>
            <a:endParaRPr lang="en-US" altLang="en-US" dirty="0" smtClean="0">
              <a:latin typeface="Bernard MT Condensed" panose="02050806060905020404" pitchFamily="18" charset="0"/>
            </a:endParaRPr>
          </a:p>
        </p:txBody>
      </p:sp>
      <p:pic>
        <p:nvPicPr>
          <p:cNvPr id="16388"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4127" y="2621905"/>
            <a:ext cx="1801813"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953000" y="3475187"/>
            <a:ext cx="3657600" cy="461665"/>
          </a:xfrm>
          <a:prstGeom prst="rect">
            <a:avLst/>
          </a:prstGeom>
          <a:noFill/>
        </p:spPr>
        <p:txBody>
          <a:bodyPr wrap="square" rtlCol="0">
            <a:spAutoFit/>
          </a:bodyPr>
          <a:lstStyle/>
          <a:p>
            <a:r>
              <a:rPr lang="en-US" dirty="0" smtClean="0">
                <a:solidFill>
                  <a:prstClr val="black"/>
                </a:solidFill>
                <a:latin typeface="Britannic Bold" panose="020B0903060703020204" pitchFamily="34" charset="0"/>
              </a:rPr>
              <a:t>You need paper &amp; pencil</a:t>
            </a:r>
            <a:endParaRPr lang="en-US" dirty="0">
              <a:solidFill>
                <a:prstClr val="black"/>
              </a:solidFill>
              <a:latin typeface="Britannic Bold" panose="020B0903060703020204" pitchFamily="34" charset="0"/>
            </a:endParaRPr>
          </a:p>
        </p:txBody>
      </p:sp>
      <p:sp>
        <p:nvSpPr>
          <p:cNvPr id="3" name="TextBox 2"/>
          <p:cNvSpPr txBox="1"/>
          <p:nvPr/>
        </p:nvSpPr>
        <p:spPr>
          <a:xfrm>
            <a:off x="190500" y="6004683"/>
            <a:ext cx="4038600" cy="830997"/>
          </a:xfrm>
          <a:prstGeom prst="rect">
            <a:avLst/>
          </a:prstGeom>
          <a:noFill/>
        </p:spPr>
        <p:txBody>
          <a:bodyPr wrap="square" rtlCol="0">
            <a:spAutoFit/>
          </a:bodyPr>
          <a:lstStyle/>
          <a:p>
            <a:r>
              <a:rPr lang="en-US" dirty="0" smtClean="0">
                <a:solidFill>
                  <a:srgbClr val="00B050"/>
                </a:solidFill>
                <a:latin typeface="Britannic Bold" panose="020B0903060703020204" pitchFamily="34" charset="0"/>
                <a:sym typeface="Wingdings" panose="05000000000000000000" pitchFamily="2" charset="2"/>
              </a:rPr>
              <a:t>LT: What is distribution? </a:t>
            </a:r>
          </a:p>
          <a:p>
            <a:endParaRPr lang="en-US" dirty="0">
              <a:solidFill>
                <a:srgbClr val="00B050"/>
              </a:solidFill>
              <a:latin typeface="Britannic Bold" panose="020B0903060703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3206" y="4105736"/>
            <a:ext cx="1498413" cy="200634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4793" y="4574531"/>
            <a:ext cx="2209800" cy="2209800"/>
          </a:xfrm>
          <a:prstGeom prst="rect">
            <a:avLst/>
          </a:prstGeom>
        </p:spPr>
      </p:pic>
      <p:sp>
        <p:nvSpPr>
          <p:cNvPr id="6" name="TextBox 5"/>
          <p:cNvSpPr txBox="1"/>
          <p:nvPr/>
        </p:nvSpPr>
        <p:spPr>
          <a:xfrm>
            <a:off x="1884078" y="4266519"/>
            <a:ext cx="3219450" cy="461665"/>
          </a:xfrm>
          <a:prstGeom prst="rect">
            <a:avLst/>
          </a:prstGeom>
          <a:noFill/>
        </p:spPr>
        <p:txBody>
          <a:bodyPr wrap="square" rtlCol="0">
            <a:spAutoFit/>
          </a:bodyPr>
          <a:lstStyle/>
          <a:p>
            <a:pPr algn="ctr"/>
            <a:r>
              <a:rPr lang="en-US" b="1" dirty="0" smtClean="0">
                <a:solidFill>
                  <a:srgbClr val="0070C0"/>
                </a:solidFill>
              </a:rPr>
              <a:t>You have to STUDY</a:t>
            </a:r>
            <a:endParaRPr lang="en-US" b="1" dirty="0">
              <a:solidFill>
                <a:srgbClr val="0070C0"/>
              </a:solidFill>
            </a:endParaRPr>
          </a:p>
        </p:txBody>
      </p:sp>
      <p:pic>
        <p:nvPicPr>
          <p:cNvPr id="8" name="Picture 7"/>
          <p:cNvPicPr>
            <a:picLocks noChangeAspect="1"/>
          </p:cNvPicPr>
          <p:nvPr/>
        </p:nvPicPr>
        <p:blipFill>
          <a:blip r:embed="rId5"/>
          <a:stretch>
            <a:fillRect/>
          </a:stretch>
        </p:blipFill>
        <p:spPr>
          <a:xfrm>
            <a:off x="6073206" y="94308"/>
            <a:ext cx="2790825" cy="1638300"/>
          </a:xfrm>
          <a:prstGeom prst="rect">
            <a:avLst/>
          </a:prstGeom>
        </p:spPr>
      </p:pic>
      <p:pic>
        <p:nvPicPr>
          <p:cNvPr id="9" name="Picture 8"/>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0329276">
            <a:off x="6533919" y="1092762"/>
            <a:ext cx="2351548" cy="1175774"/>
          </a:xfrm>
          <a:prstGeom prst="rect">
            <a:avLst/>
          </a:prstGeom>
        </p:spPr>
      </p:pic>
    </p:spTree>
    <p:extLst>
      <p:ext uri="{BB962C8B-B14F-4D97-AF65-F5344CB8AC3E}">
        <p14:creationId xmlns:p14="http://schemas.microsoft.com/office/powerpoint/2010/main" val="1993719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2" name="Text Box 6"/>
          <p:cNvSpPr txBox="1">
            <a:spLocks noChangeArrowheads="1"/>
          </p:cNvSpPr>
          <p:nvPr/>
        </p:nvSpPr>
        <p:spPr bwMode="auto">
          <a:xfrm>
            <a:off x="1524000" y="2593975"/>
            <a:ext cx="6248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06450" indent="-357188" algn="l">
              <a:defRPr sz="2400">
                <a:solidFill>
                  <a:schemeClr val="tx1"/>
                </a:solidFill>
                <a:latin typeface="Times" panose="02020603050405020304" pitchFamily="18" charset="0"/>
              </a:defRPr>
            </a:lvl3pPr>
            <a:lvl4pPr marL="92075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hangingPunct="0"/>
            <a:r>
              <a:rPr lang="en-US" altLang="en-US" smtClean="0">
                <a:solidFill>
                  <a:srgbClr val="000000"/>
                </a:solidFill>
                <a:latin typeface="Arial" panose="020B0604020202020204" pitchFamily="34" charset="0"/>
              </a:rPr>
              <a:t>Pipelines are normally owned by the company using them, so they are usually considered private carriers. There are more than 200,000 miles of pipelines in the United States. Pipelines are most frequently used </a:t>
            </a:r>
            <a:br>
              <a:rPr lang="en-US" altLang="en-US" smtClean="0">
                <a:solidFill>
                  <a:srgbClr val="000000"/>
                </a:solidFill>
                <a:latin typeface="Arial" panose="020B0604020202020204" pitchFamily="34" charset="0"/>
              </a:rPr>
            </a:br>
            <a:r>
              <a:rPr lang="en-US" altLang="en-US" smtClean="0">
                <a:solidFill>
                  <a:srgbClr val="000000"/>
                </a:solidFill>
                <a:latin typeface="Arial" panose="020B0604020202020204" pitchFamily="34" charset="0"/>
              </a:rPr>
              <a:t>to transport oil and natural gas.</a:t>
            </a:r>
          </a:p>
        </p:txBody>
      </p:sp>
      <p:sp>
        <p:nvSpPr>
          <p:cNvPr id="142343" name="Text Box 7"/>
          <p:cNvSpPr txBox="1">
            <a:spLocks noChangeArrowheads="1"/>
          </p:cNvSpPr>
          <p:nvPr/>
        </p:nvSpPr>
        <p:spPr bwMode="auto">
          <a:xfrm>
            <a:off x="494987" y="1738648"/>
            <a:ext cx="2557306" cy="61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smtClean="0">
                <a:solidFill>
                  <a:srgbClr val="FF0000"/>
                </a:solidFill>
                <a:latin typeface="Snap ITC" panose="04040A07060A02020202" pitchFamily="82" charset="0"/>
              </a:rPr>
              <a:t>Pipelines</a:t>
            </a:r>
          </a:p>
        </p:txBody>
      </p:sp>
      <p:pic>
        <p:nvPicPr>
          <p:cNvPr id="2" name="Picture 1"/>
          <p:cNvPicPr>
            <a:picLocks noChangeAspect="1"/>
          </p:cNvPicPr>
          <p:nvPr/>
        </p:nvPicPr>
        <p:blipFill>
          <a:blip r:embed="rId2"/>
          <a:stretch>
            <a:fillRect/>
          </a:stretch>
        </p:blipFill>
        <p:spPr>
          <a:xfrm>
            <a:off x="5863844" y="303816"/>
            <a:ext cx="2619375" cy="1743075"/>
          </a:xfrm>
          <a:prstGeom prst="rect">
            <a:avLst/>
          </a:prstGeom>
        </p:spPr>
      </p:pic>
    </p:spTree>
    <p:extLst>
      <p:ext uri="{BB962C8B-B14F-4D97-AF65-F5344CB8AC3E}">
        <p14:creationId xmlns:p14="http://schemas.microsoft.com/office/powerpoint/2010/main" val="157192124"/>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0" name="Text Box 6"/>
          <p:cNvSpPr txBox="1">
            <a:spLocks noChangeArrowheads="1"/>
          </p:cNvSpPr>
          <p:nvPr/>
        </p:nvSpPr>
        <p:spPr bwMode="auto">
          <a:xfrm>
            <a:off x="1371600" y="2514600"/>
            <a:ext cx="62484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06450" indent="-357188" algn="l">
              <a:defRPr sz="2400">
                <a:solidFill>
                  <a:schemeClr val="tx1"/>
                </a:solidFill>
                <a:latin typeface="Times" panose="02020603050405020304" pitchFamily="18" charset="0"/>
              </a:defRPr>
            </a:lvl3pPr>
            <a:lvl4pPr marL="92075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lnSpc>
                <a:spcPct val="90000"/>
              </a:lnSpc>
              <a:spcAft>
                <a:spcPct val="40000"/>
              </a:spcAft>
            </a:pPr>
            <a:r>
              <a:rPr lang="en-US" altLang="en-US" smtClean="0">
                <a:solidFill>
                  <a:srgbClr val="000000"/>
                </a:solidFill>
                <a:latin typeface="Arial" panose="020B0604020202020204" pitchFamily="34" charset="0"/>
              </a:rPr>
              <a:t>Currently, air transportation is less than </a:t>
            </a:r>
            <a:br>
              <a:rPr lang="en-US" altLang="en-US" smtClean="0">
                <a:solidFill>
                  <a:srgbClr val="000000"/>
                </a:solidFill>
                <a:latin typeface="Arial" panose="020B0604020202020204" pitchFamily="34" charset="0"/>
              </a:rPr>
            </a:br>
            <a:r>
              <a:rPr lang="en-US" altLang="en-US" smtClean="0">
                <a:solidFill>
                  <a:srgbClr val="000000"/>
                </a:solidFill>
                <a:latin typeface="Arial" panose="020B0604020202020204" pitchFamily="34" charset="0"/>
              </a:rPr>
              <a:t>1 percent of the total ton-miles of freight shipped. Items shipped by air include:</a:t>
            </a:r>
          </a:p>
          <a:p>
            <a:pPr lvl="2">
              <a:lnSpc>
                <a:spcPct val="90000"/>
              </a:lnSpc>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overnight mail </a:t>
            </a:r>
          </a:p>
          <a:p>
            <a:pPr lvl="2">
              <a:lnSpc>
                <a:spcPct val="90000"/>
              </a:lnSpc>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emergency parts</a:t>
            </a:r>
          </a:p>
          <a:p>
            <a:pPr lvl="2">
              <a:lnSpc>
                <a:spcPct val="90000"/>
              </a:lnSpc>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precisions instruments</a:t>
            </a:r>
          </a:p>
          <a:p>
            <a:pPr lvl="2">
              <a:lnSpc>
                <a:spcPct val="90000"/>
              </a:lnSpc>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medicines</a:t>
            </a:r>
          </a:p>
          <a:p>
            <a:pPr lvl="2">
              <a:lnSpc>
                <a:spcPct val="90000"/>
              </a:lnSpc>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perishable food products </a:t>
            </a:r>
          </a:p>
        </p:txBody>
      </p:sp>
      <p:sp>
        <p:nvSpPr>
          <p:cNvPr id="144391" name="Text Box 7"/>
          <p:cNvSpPr txBox="1">
            <a:spLocks noChangeArrowheads="1"/>
          </p:cNvSpPr>
          <p:nvPr/>
        </p:nvSpPr>
        <p:spPr bwMode="auto">
          <a:xfrm>
            <a:off x="386367" y="1777285"/>
            <a:ext cx="4045934" cy="737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dirty="0" smtClean="0">
                <a:solidFill>
                  <a:srgbClr val="FF0000"/>
                </a:solidFill>
                <a:latin typeface="Snap ITC" panose="04040A07060A02020202" pitchFamily="82" charset="0"/>
              </a:rPr>
              <a:t>Air Transportation</a:t>
            </a:r>
          </a:p>
        </p:txBody>
      </p:sp>
      <p:pic>
        <p:nvPicPr>
          <p:cNvPr id="2" name="Picture 1"/>
          <p:cNvPicPr>
            <a:picLocks noChangeAspect="1"/>
          </p:cNvPicPr>
          <p:nvPr/>
        </p:nvPicPr>
        <p:blipFill>
          <a:blip r:embed="rId2"/>
          <a:stretch>
            <a:fillRect/>
          </a:stretch>
        </p:blipFill>
        <p:spPr>
          <a:xfrm>
            <a:off x="6653782" y="488995"/>
            <a:ext cx="1932435" cy="1288290"/>
          </a:xfrm>
          <a:prstGeom prst="rect">
            <a:avLst/>
          </a:prstGeom>
        </p:spPr>
      </p:pic>
    </p:spTree>
    <p:extLst>
      <p:ext uri="{BB962C8B-B14F-4D97-AF65-F5344CB8AC3E}">
        <p14:creationId xmlns:p14="http://schemas.microsoft.com/office/powerpoint/2010/main" val="1012928525"/>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8" name="Text Box 6"/>
          <p:cNvSpPr txBox="1">
            <a:spLocks noChangeArrowheads="1"/>
          </p:cNvSpPr>
          <p:nvPr/>
        </p:nvSpPr>
        <p:spPr bwMode="auto">
          <a:xfrm>
            <a:off x="4762500" y="3048000"/>
            <a:ext cx="3733800"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06450" indent="-357188" algn="l">
              <a:defRPr sz="2400">
                <a:solidFill>
                  <a:schemeClr val="tx1"/>
                </a:solidFill>
                <a:latin typeface="Times" panose="02020603050405020304" pitchFamily="18" charset="0"/>
              </a:defRPr>
            </a:lvl3pPr>
            <a:lvl4pPr marL="92075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40000"/>
              </a:spcAft>
            </a:pPr>
            <a:r>
              <a:rPr lang="en-US" altLang="en-US" sz="2000" smtClean="0">
                <a:solidFill>
                  <a:srgbClr val="000000"/>
                </a:solidFill>
                <a:latin typeface="Arial" panose="020B0604020202020204" pitchFamily="34" charset="0"/>
              </a:rPr>
              <a:t>The chart shows the amount of freight in ton miles shipped by each form of transportation. Why is the percentage spent on airlines small in relation to other types of transportation?</a:t>
            </a:r>
            <a:r>
              <a:rPr lang="en-US" altLang="en-US" sz="2000" i="1" smtClean="0">
                <a:solidFill>
                  <a:srgbClr val="000000"/>
                </a:solidFill>
                <a:latin typeface="Arial" panose="020B0604020202020204" pitchFamily="34" charset="0"/>
              </a:rPr>
              <a:t> </a:t>
            </a:r>
          </a:p>
        </p:txBody>
      </p:sp>
      <p:sp>
        <p:nvSpPr>
          <p:cNvPr id="146439" name="Text Box 7"/>
          <p:cNvSpPr txBox="1">
            <a:spLocks noChangeArrowheads="1"/>
          </p:cNvSpPr>
          <p:nvPr/>
        </p:nvSpPr>
        <p:spPr bwMode="auto">
          <a:xfrm>
            <a:off x="353320" y="400452"/>
            <a:ext cx="4859338"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80000"/>
              </a:lnSpc>
            </a:pPr>
            <a:r>
              <a:rPr lang="en-US" altLang="en-US" dirty="0" smtClean="0">
                <a:solidFill>
                  <a:srgbClr val="FF0000"/>
                </a:solidFill>
                <a:latin typeface="Arial Black" panose="020B0A04020102020204" pitchFamily="34" charset="0"/>
              </a:rPr>
              <a:t>The Importance and Size of </a:t>
            </a:r>
            <a:br>
              <a:rPr lang="en-US" altLang="en-US" dirty="0" smtClean="0">
                <a:solidFill>
                  <a:srgbClr val="FF0000"/>
                </a:solidFill>
                <a:latin typeface="Arial Black" panose="020B0A04020102020204" pitchFamily="34" charset="0"/>
              </a:rPr>
            </a:br>
            <a:r>
              <a:rPr lang="en-US" altLang="en-US" dirty="0" smtClean="0">
                <a:solidFill>
                  <a:srgbClr val="FF0000"/>
                </a:solidFill>
                <a:latin typeface="Arial Black" panose="020B0A04020102020204" pitchFamily="34" charset="0"/>
              </a:rPr>
              <a:t>   Transportation Systems</a:t>
            </a:r>
          </a:p>
        </p:txBody>
      </p:sp>
      <p:pic>
        <p:nvPicPr>
          <p:cNvPr id="14644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191" y="1622738"/>
            <a:ext cx="4046302" cy="412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138124"/>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7" name="Text Box 13"/>
          <p:cNvSpPr txBox="1">
            <a:spLocks noChangeArrowheads="1"/>
          </p:cNvSpPr>
          <p:nvPr/>
        </p:nvSpPr>
        <p:spPr bwMode="auto">
          <a:xfrm>
            <a:off x="334849" y="206061"/>
            <a:ext cx="4430333" cy="66970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prstTxWarp prst="textPlain">
              <a:avLst/>
            </a:prstTxWarp>
            <a:spAutoFit/>
          </a:bodyPr>
          <a:lstStyle/>
          <a:p>
            <a:pPr eaLnBrk="0" hangingPunct="0"/>
            <a:r>
              <a:rPr lang="en-US" altLang="en-US" sz="2800" b="1" dirty="0" smtClean="0">
                <a:ln w="12700">
                  <a:solidFill>
                    <a:srgbClr val="000000">
                      <a:lumMod val="75000"/>
                    </a:srgbClr>
                  </a:solidFill>
                  <a:prstDash val="solid"/>
                </a:ln>
                <a:pattFill prst="dkUpDiag">
                  <a:fgClr>
                    <a:srgbClr val="000000"/>
                  </a:fgClr>
                  <a:bgClr>
                    <a:srgbClr val="000000">
                      <a:lumMod val="20000"/>
                      <a:lumOff val="80000"/>
                    </a:srgbClr>
                  </a:bgClr>
                </a:pattFill>
                <a:effectLst>
                  <a:outerShdw dist="38100" dir="2640000" algn="bl" rotWithShape="0">
                    <a:srgbClr val="000000">
                      <a:lumMod val="75000"/>
                    </a:srgbClr>
                  </a:outerShdw>
                </a:effectLst>
                <a:latin typeface="Snap ITC" panose="04040A07060A02020202" pitchFamily="82" charset="0"/>
              </a:rPr>
              <a:t>A</a:t>
            </a:r>
            <a:r>
              <a:rPr lang="en-US" altLang="en-US" b="1" dirty="0" smtClean="0">
                <a:ln w="12700">
                  <a:solidFill>
                    <a:srgbClr val="000000">
                      <a:lumMod val="75000"/>
                    </a:srgbClr>
                  </a:solidFill>
                  <a:prstDash val="solid"/>
                </a:ln>
                <a:pattFill prst="dkUpDiag">
                  <a:fgClr>
                    <a:srgbClr val="000000"/>
                  </a:fgClr>
                  <a:bgClr>
                    <a:srgbClr val="000000">
                      <a:lumMod val="20000"/>
                      <a:lumOff val="80000"/>
                    </a:srgbClr>
                  </a:bgClr>
                </a:pattFill>
                <a:effectLst>
                  <a:outerShdw dist="38100" dir="2640000" algn="bl" rotWithShape="0">
                    <a:srgbClr val="000000">
                      <a:lumMod val="75000"/>
                    </a:srgbClr>
                  </a:outerShdw>
                </a:effectLst>
                <a:latin typeface="Snap ITC" panose="04040A07060A02020202" pitchFamily="82" charset="0"/>
              </a:rPr>
              <a:t>SSESSMENT</a:t>
            </a:r>
          </a:p>
        </p:txBody>
      </p:sp>
      <p:sp>
        <p:nvSpPr>
          <p:cNvPr id="21518" name="Text Box 14"/>
          <p:cNvSpPr txBox="1">
            <a:spLocks noChangeArrowheads="1"/>
          </p:cNvSpPr>
          <p:nvPr/>
        </p:nvSpPr>
        <p:spPr bwMode="auto">
          <a:xfrm>
            <a:off x="4765182" y="593087"/>
            <a:ext cx="4353060" cy="5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5000"/>
              </a:lnSpc>
            </a:pPr>
            <a:r>
              <a:rPr lang="en-US" altLang="en-US" sz="2800" b="1" dirty="0" smtClean="0">
                <a:solidFill>
                  <a:srgbClr val="FF0000"/>
                </a:solidFill>
                <a:latin typeface="Bernard MT Condensed" panose="02050806060905020404" pitchFamily="18" charset="0"/>
              </a:rPr>
              <a:t>Reviewing Key Terms and Concepts</a:t>
            </a:r>
          </a:p>
        </p:txBody>
      </p:sp>
      <p:sp>
        <p:nvSpPr>
          <p:cNvPr id="21519" name="Text Box 15"/>
          <p:cNvSpPr txBox="1">
            <a:spLocks noChangeArrowheads="1"/>
          </p:cNvSpPr>
          <p:nvPr/>
        </p:nvSpPr>
        <p:spPr bwMode="auto">
          <a:xfrm>
            <a:off x="103030" y="1161398"/>
            <a:ext cx="6477000"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6350" algn="l">
              <a:defRPr sz="2400">
                <a:solidFill>
                  <a:schemeClr val="tx1"/>
                </a:solidFill>
                <a:latin typeface="Times" panose="02020603050405020304" pitchFamily="18" charset="0"/>
              </a:defRPr>
            </a:lvl1pPr>
            <a:lvl2pPr marL="508000" indent="-387350" algn="l">
              <a:defRPr sz="2400">
                <a:solidFill>
                  <a:schemeClr val="tx1"/>
                </a:solidFill>
                <a:latin typeface="Times" panose="02020603050405020304" pitchFamily="18" charset="0"/>
              </a:defRPr>
            </a:lvl2pPr>
            <a:lvl3pPr marL="1606550" indent="-457200" algn="l">
              <a:defRPr sz="2400">
                <a:solidFill>
                  <a:schemeClr val="tx1"/>
                </a:solidFill>
                <a:latin typeface="Times" panose="02020603050405020304" pitchFamily="18" charset="0"/>
              </a:defRPr>
            </a:lvl3pPr>
            <a:lvl4pPr marL="2178050" indent="-457200" algn="l">
              <a:defRPr sz="2400">
                <a:solidFill>
                  <a:schemeClr val="tx1"/>
                </a:solidFill>
                <a:latin typeface="Times" panose="02020603050405020304" pitchFamily="18" charset="0"/>
              </a:defRPr>
            </a:lvl4pPr>
            <a:lvl5pPr marL="2749550" indent="-457200" algn="l">
              <a:defRPr sz="2400">
                <a:solidFill>
                  <a:schemeClr val="tx1"/>
                </a:solidFill>
                <a:latin typeface="Times" panose="02020603050405020304" pitchFamily="18" charset="0"/>
              </a:defRPr>
            </a:lvl5pPr>
            <a:lvl6pPr marL="3206750" indent="-457200" eaLnBrk="0" fontAlgn="base" hangingPunct="0">
              <a:spcBef>
                <a:spcPct val="0"/>
              </a:spcBef>
              <a:spcAft>
                <a:spcPct val="0"/>
              </a:spcAft>
              <a:defRPr sz="2400">
                <a:solidFill>
                  <a:schemeClr val="tx1"/>
                </a:solidFill>
                <a:latin typeface="Times" panose="02020603050405020304" pitchFamily="18" charset="0"/>
              </a:defRPr>
            </a:lvl6pPr>
            <a:lvl7pPr marL="3663950" indent="-457200" eaLnBrk="0" fontAlgn="base" hangingPunct="0">
              <a:spcBef>
                <a:spcPct val="0"/>
              </a:spcBef>
              <a:spcAft>
                <a:spcPct val="0"/>
              </a:spcAft>
              <a:defRPr sz="2400">
                <a:solidFill>
                  <a:schemeClr val="tx1"/>
                </a:solidFill>
                <a:latin typeface="Times" panose="02020603050405020304" pitchFamily="18" charset="0"/>
              </a:defRPr>
            </a:lvl7pPr>
            <a:lvl8pPr marL="4121150" indent="-457200" eaLnBrk="0" fontAlgn="base" hangingPunct="0">
              <a:spcBef>
                <a:spcPct val="0"/>
              </a:spcBef>
              <a:spcAft>
                <a:spcPct val="0"/>
              </a:spcAft>
              <a:defRPr sz="2400">
                <a:solidFill>
                  <a:schemeClr val="tx1"/>
                </a:solidFill>
                <a:latin typeface="Times" panose="02020603050405020304" pitchFamily="18" charset="0"/>
              </a:defRPr>
            </a:lvl8pPr>
            <a:lvl9pPr marL="4578350" indent="-457200"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20000"/>
              </a:spcAft>
            </a:pPr>
            <a:r>
              <a:rPr lang="en-US" altLang="en-US" sz="2200" dirty="0" smtClean="0">
                <a:solidFill>
                  <a:srgbClr val="000000"/>
                </a:solidFill>
                <a:latin typeface="Arial Black" panose="020B0A04020102020204" pitchFamily="34" charset="0"/>
              </a:rPr>
              <a:t>1.</a:t>
            </a:r>
            <a:r>
              <a:rPr lang="en-US" altLang="en-US" sz="2200" dirty="0" smtClean="0">
                <a:solidFill>
                  <a:srgbClr val="000000"/>
                </a:solidFill>
                <a:latin typeface="Arial" panose="020B0604020202020204" pitchFamily="34" charset="0"/>
              </a:rPr>
              <a:t>	What is physical distribution?</a:t>
            </a:r>
          </a:p>
          <a:p>
            <a:pPr lvl="1">
              <a:spcAft>
                <a:spcPct val="20000"/>
              </a:spcAft>
            </a:pPr>
            <a:r>
              <a:rPr lang="en-US" altLang="en-US" sz="2200" dirty="0" smtClean="0">
                <a:solidFill>
                  <a:srgbClr val="000000"/>
                </a:solidFill>
                <a:latin typeface="Arial Black" panose="020B0A04020102020204" pitchFamily="34" charset="0"/>
              </a:rPr>
              <a:t>2.</a:t>
            </a:r>
            <a:r>
              <a:rPr lang="en-US" altLang="en-US" sz="2200" dirty="0" smtClean="0">
                <a:solidFill>
                  <a:srgbClr val="000000"/>
                </a:solidFill>
                <a:latin typeface="Arial" panose="020B0604020202020204" pitchFamily="34" charset="0"/>
              </a:rPr>
              <a:t>	What function does transportation play in marketing a product?</a:t>
            </a:r>
          </a:p>
          <a:p>
            <a:pPr lvl="1">
              <a:spcAft>
                <a:spcPct val="20000"/>
              </a:spcAft>
            </a:pPr>
            <a:r>
              <a:rPr lang="en-US" altLang="en-US" sz="2200" dirty="0" smtClean="0">
                <a:solidFill>
                  <a:srgbClr val="000000"/>
                </a:solidFill>
                <a:latin typeface="Arial Black" panose="020B0A04020102020204" pitchFamily="34" charset="0"/>
              </a:rPr>
              <a:t>3.</a:t>
            </a:r>
            <a:r>
              <a:rPr lang="en-US" altLang="en-US" sz="2200" dirty="0" smtClean="0">
                <a:solidFill>
                  <a:srgbClr val="000000"/>
                </a:solidFill>
                <a:latin typeface="Arial" panose="020B0604020202020204" pitchFamily="34" charset="0"/>
              </a:rPr>
              <a:t>	Identify five transportation systems for the distribution of products.</a:t>
            </a:r>
          </a:p>
          <a:p>
            <a:pPr lvl="1">
              <a:spcAft>
                <a:spcPct val="20000"/>
              </a:spcAft>
            </a:pPr>
            <a:r>
              <a:rPr lang="en-US" altLang="en-US" sz="2200" dirty="0" smtClean="0">
                <a:solidFill>
                  <a:srgbClr val="000000"/>
                </a:solidFill>
                <a:latin typeface="Arial Black" panose="020B0A04020102020204" pitchFamily="34" charset="0"/>
              </a:rPr>
              <a:t>4.</a:t>
            </a:r>
            <a:r>
              <a:rPr lang="en-US" altLang="en-US" sz="2200" dirty="0" smtClean="0">
                <a:solidFill>
                  <a:srgbClr val="000000"/>
                </a:solidFill>
                <a:latin typeface="Arial" panose="020B0604020202020204" pitchFamily="34" charset="0"/>
              </a:rPr>
              <a:t>	What is the difference between a common and a contract carrier?</a:t>
            </a:r>
          </a:p>
          <a:p>
            <a:pPr lvl="1">
              <a:spcAft>
                <a:spcPct val="20000"/>
              </a:spcAft>
            </a:pPr>
            <a:r>
              <a:rPr lang="en-US" altLang="en-US" sz="2200" dirty="0" smtClean="0">
                <a:solidFill>
                  <a:srgbClr val="000000"/>
                </a:solidFill>
                <a:latin typeface="Arial Black" panose="020B0A04020102020204" pitchFamily="34" charset="0"/>
              </a:rPr>
              <a:t>5.	</a:t>
            </a:r>
            <a:r>
              <a:rPr lang="en-US" altLang="en-US" sz="2200" dirty="0" smtClean="0">
                <a:solidFill>
                  <a:srgbClr val="000000"/>
                </a:solidFill>
                <a:latin typeface="Arial" panose="020B0604020202020204" pitchFamily="34" charset="0"/>
              </a:rPr>
              <a:t>List four different examples of transportation service companies.</a:t>
            </a:r>
          </a:p>
        </p:txBody>
      </p:sp>
      <p:sp>
        <p:nvSpPr>
          <p:cNvPr id="3" name="TextBox 2"/>
          <p:cNvSpPr txBox="1"/>
          <p:nvPr/>
        </p:nvSpPr>
        <p:spPr>
          <a:xfrm>
            <a:off x="1004552" y="5193534"/>
            <a:ext cx="8274139" cy="1938992"/>
          </a:xfrm>
          <a:prstGeom prst="rect">
            <a:avLst/>
          </a:prstGeom>
          <a:noFill/>
        </p:spPr>
        <p:txBody>
          <a:bodyPr wrap="square" rtlCol="0">
            <a:spAutoFit/>
          </a:bodyPr>
          <a:lstStyle/>
          <a:p>
            <a:pPr marL="0" lvl="1" eaLnBrk="0" hangingPunct="0"/>
            <a:r>
              <a:rPr lang="en-US" altLang="en-US" b="1" dirty="0" smtClean="0">
                <a:solidFill>
                  <a:srgbClr val="000000"/>
                </a:solidFill>
                <a:latin typeface="Arial" panose="020B0604020202020204" pitchFamily="34" charset="0"/>
              </a:rPr>
              <a:t>6. </a:t>
            </a:r>
            <a:r>
              <a:rPr lang="en-US" altLang="en-US" dirty="0" smtClean="0">
                <a:solidFill>
                  <a:srgbClr val="003FBF"/>
                </a:solidFill>
                <a:latin typeface="Arial" panose="020B0604020202020204" pitchFamily="34" charset="0"/>
              </a:rPr>
              <a:t>Many retail distribution and transportation executives support federal legislation that would reduce state trucking regulations. What do you see as potential benefits and disadvantages of this effort?</a:t>
            </a:r>
          </a:p>
          <a:p>
            <a:pPr algn="ctr" eaLnBrk="0" hangingPunct="0"/>
            <a:endParaRPr lang="en-US" dirty="0" smtClean="0">
              <a:solidFill>
                <a:srgbClr val="000000"/>
              </a:solidFill>
              <a:latin typeface="Arial Black" panose="020B0A04020102020204" pitchFamily="34" charset="0"/>
            </a:endParaRPr>
          </a:p>
        </p:txBody>
      </p:sp>
      <p:sp>
        <p:nvSpPr>
          <p:cNvPr id="10" name="Text Box 6"/>
          <p:cNvSpPr txBox="1">
            <a:spLocks noChangeArrowheads="1"/>
          </p:cNvSpPr>
          <p:nvPr/>
        </p:nvSpPr>
        <p:spPr bwMode="auto">
          <a:xfrm>
            <a:off x="3130850" y="4791160"/>
            <a:ext cx="32686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smtClean="0">
                <a:solidFill>
                  <a:srgbClr val="FF0000"/>
                </a:solidFill>
                <a:latin typeface="Arial" panose="020B0604020202020204" pitchFamily="34" charset="0"/>
              </a:rPr>
              <a:t>Thinking Critically</a:t>
            </a:r>
          </a:p>
        </p:txBody>
      </p:sp>
    </p:spTree>
    <p:extLst>
      <p:ext uri="{BB962C8B-B14F-4D97-AF65-F5344CB8AC3E}">
        <p14:creationId xmlns:p14="http://schemas.microsoft.com/office/powerpoint/2010/main" val="4154359240"/>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Text Box 6"/>
          <p:cNvSpPr txBox="1">
            <a:spLocks noChangeArrowheads="1"/>
          </p:cNvSpPr>
          <p:nvPr/>
        </p:nvSpPr>
        <p:spPr bwMode="auto">
          <a:xfrm>
            <a:off x="1590541" y="1226355"/>
            <a:ext cx="6400800" cy="4598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449263" algn="l">
              <a:defRPr sz="2400">
                <a:solidFill>
                  <a:schemeClr val="tx1"/>
                </a:solidFill>
                <a:latin typeface="Times" panose="02020603050405020304" pitchFamily="18" charset="0"/>
              </a:defRPr>
            </a:lvl3pPr>
            <a:lvl4pPr marL="563563"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40000"/>
              </a:spcAft>
            </a:pPr>
            <a:r>
              <a:rPr lang="en-US" altLang="en-US" b="1" dirty="0" smtClean="0">
                <a:solidFill>
                  <a:srgbClr val="000000"/>
                </a:solidFill>
                <a:latin typeface="Arial" panose="020B0604020202020204" pitchFamily="34" charset="0"/>
              </a:rPr>
              <a:t>Storage </a:t>
            </a:r>
            <a:r>
              <a:rPr lang="en-US" altLang="en-US" dirty="0" smtClean="0">
                <a:solidFill>
                  <a:srgbClr val="000000"/>
                </a:solidFill>
                <a:latin typeface="Arial" panose="020B0604020202020204" pitchFamily="34" charset="0"/>
              </a:rPr>
              <a:t> The storage function facilitates the actual movement of products through the distribution channel as products are sold.</a:t>
            </a:r>
          </a:p>
          <a:p>
            <a:pPr lvl="1">
              <a:spcAft>
                <a:spcPct val="40000"/>
              </a:spcAft>
            </a:pPr>
            <a:r>
              <a:rPr lang="en-US" altLang="en-US" b="1" dirty="0" smtClean="0">
                <a:solidFill>
                  <a:srgbClr val="000000"/>
                </a:solidFill>
                <a:latin typeface="Arial" panose="020B0604020202020204" pitchFamily="34" charset="0"/>
              </a:rPr>
              <a:t>Stock Handling </a:t>
            </a:r>
            <a:r>
              <a:rPr lang="en-US" altLang="en-US" dirty="0" smtClean="0">
                <a:solidFill>
                  <a:srgbClr val="000000"/>
                </a:solidFill>
                <a:latin typeface="Arial" panose="020B0604020202020204" pitchFamily="34" charset="0"/>
              </a:rPr>
              <a:t> Receiving, checking, and marking items for sale are an important step in the physical distribution system.</a:t>
            </a:r>
          </a:p>
          <a:p>
            <a:pPr lvl="1">
              <a:spcAft>
                <a:spcPct val="40000"/>
              </a:spcAft>
            </a:pPr>
            <a:r>
              <a:rPr lang="en-US" altLang="en-US" b="1" dirty="0" smtClean="0">
                <a:solidFill>
                  <a:srgbClr val="000000"/>
                </a:solidFill>
                <a:latin typeface="Arial" panose="020B0604020202020204" pitchFamily="34" charset="0"/>
              </a:rPr>
              <a:t>Inventory Control </a:t>
            </a:r>
            <a:r>
              <a:rPr lang="en-US" altLang="en-US" dirty="0" smtClean="0">
                <a:solidFill>
                  <a:srgbClr val="000000"/>
                </a:solidFill>
                <a:latin typeface="Arial" panose="020B0604020202020204" pitchFamily="34" charset="0"/>
              </a:rPr>
              <a:t> Proper inventory control ensures that products are kept </a:t>
            </a:r>
            <a:br>
              <a:rPr lang="en-US" altLang="en-US" dirty="0" smtClean="0">
                <a:solidFill>
                  <a:srgbClr val="000000"/>
                </a:solidFill>
                <a:latin typeface="Arial" panose="020B0604020202020204" pitchFamily="34" charset="0"/>
              </a:rPr>
            </a:br>
            <a:r>
              <a:rPr lang="en-US" altLang="en-US" dirty="0" smtClean="0">
                <a:solidFill>
                  <a:srgbClr val="000000"/>
                </a:solidFill>
                <a:latin typeface="Arial" panose="020B0604020202020204" pitchFamily="34" charset="0"/>
              </a:rPr>
              <a:t>in sufficient quantities and available </a:t>
            </a:r>
            <a:br>
              <a:rPr lang="en-US" altLang="en-US" dirty="0" smtClean="0">
                <a:solidFill>
                  <a:srgbClr val="000000"/>
                </a:solidFill>
                <a:latin typeface="Arial" panose="020B0604020202020204" pitchFamily="34" charset="0"/>
              </a:rPr>
            </a:br>
            <a:r>
              <a:rPr lang="en-US" altLang="en-US" dirty="0" smtClean="0">
                <a:solidFill>
                  <a:srgbClr val="000000"/>
                </a:solidFill>
                <a:latin typeface="Arial" panose="020B0604020202020204" pitchFamily="34" charset="0"/>
              </a:rPr>
              <a:t>when requested by customers.</a:t>
            </a:r>
          </a:p>
          <a:p>
            <a:pPr lvl="1">
              <a:spcAft>
                <a:spcPct val="40000"/>
              </a:spcAft>
            </a:pPr>
            <a:endParaRPr lang="en-US" altLang="en-US" dirty="0" smtClean="0">
              <a:solidFill>
                <a:srgbClr val="000000"/>
              </a:solidFill>
              <a:latin typeface="Arial" panose="020B0604020202020204" pitchFamily="34" charset="0"/>
            </a:endParaRPr>
          </a:p>
        </p:txBody>
      </p:sp>
      <p:sp>
        <p:nvSpPr>
          <p:cNvPr id="131079" name="Text Box 7"/>
          <p:cNvSpPr txBox="1">
            <a:spLocks noChangeArrowheads="1"/>
          </p:cNvSpPr>
          <p:nvPr/>
        </p:nvSpPr>
        <p:spPr bwMode="auto">
          <a:xfrm>
            <a:off x="173015" y="181511"/>
            <a:ext cx="4347470" cy="65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dirty="0" smtClean="0">
                <a:solidFill>
                  <a:srgbClr val="FF0000"/>
                </a:solidFill>
                <a:latin typeface="Snap ITC" panose="04040A07060A02020202" pitchFamily="82" charset="0"/>
              </a:rPr>
              <a:t>Physical Distribution</a:t>
            </a:r>
          </a:p>
        </p:txBody>
      </p:sp>
    </p:spTree>
    <p:extLst>
      <p:ext uri="{BB962C8B-B14F-4D97-AF65-F5344CB8AC3E}">
        <p14:creationId xmlns:p14="http://schemas.microsoft.com/office/powerpoint/2010/main" val="693614208"/>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141668" y="227013"/>
            <a:ext cx="8860664" cy="829055"/>
          </a:xfrm>
          <a:prstGeom prst="rect">
            <a:avLst/>
          </a:prstGeom>
          <a:noFill/>
          <a:ln>
            <a:noFill/>
          </a:ln>
          <a:effectLst>
            <a:outerShdw dist="35921" dir="2700000" algn="ctr" rotWithShape="0">
              <a:srgbClr val="B3B3B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prstTxWarp prst="textPlain">
              <a:avLst/>
            </a:prstTxWarp>
            <a:spAutoFit/>
          </a:bodyPr>
          <a:lstStyle/>
          <a:p>
            <a:pPr eaLnBrk="0" hangingPunct="0">
              <a:lnSpc>
                <a:spcPct val="80000"/>
              </a:lnSpc>
            </a:pPr>
            <a:r>
              <a:rPr lang="en-US" altLang="en-US" sz="3000" b="1" dirty="0" smtClean="0">
                <a:solidFill>
                  <a:srgbClr val="003FBF"/>
                </a:solidFill>
                <a:latin typeface="Snap ITC" panose="04040A07060A02020202" pitchFamily="82" charset="0"/>
              </a:rPr>
              <a:t>Transportation Systems and Services</a:t>
            </a:r>
          </a:p>
        </p:txBody>
      </p:sp>
      <p:sp>
        <p:nvSpPr>
          <p:cNvPr id="14344" name="Text Box 8"/>
          <p:cNvSpPr txBox="1">
            <a:spLocks noChangeArrowheads="1"/>
          </p:cNvSpPr>
          <p:nvPr/>
        </p:nvSpPr>
        <p:spPr bwMode="auto">
          <a:xfrm>
            <a:off x="330558" y="1833562"/>
            <a:ext cx="3159617"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dirty="0" smtClean="0">
                <a:solidFill>
                  <a:srgbClr val="FF0000"/>
                </a:solidFill>
                <a:latin typeface="Bernard MT Condensed" panose="02050806060905020404" pitchFamily="18" charset="0"/>
              </a:rPr>
              <a:t>Types of Transportation</a:t>
            </a:r>
          </a:p>
        </p:txBody>
      </p:sp>
      <p:sp>
        <p:nvSpPr>
          <p:cNvPr id="14355" name="Text Box 19"/>
          <p:cNvSpPr txBox="1">
            <a:spLocks noChangeArrowheads="1"/>
          </p:cNvSpPr>
          <p:nvPr/>
        </p:nvSpPr>
        <p:spPr bwMode="auto">
          <a:xfrm>
            <a:off x="1371600" y="2514600"/>
            <a:ext cx="6553200" cy="348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50900" indent="-387350" algn="l">
              <a:defRPr sz="2400">
                <a:solidFill>
                  <a:schemeClr val="tx1"/>
                </a:solidFill>
                <a:latin typeface="Times" panose="02020603050405020304" pitchFamily="18" charset="0"/>
              </a:defRPr>
            </a:lvl3pPr>
            <a:lvl4pPr marL="2171700" indent="-457200" algn="l">
              <a:defRPr sz="2400">
                <a:solidFill>
                  <a:schemeClr val="tx1"/>
                </a:solidFill>
                <a:latin typeface="Times" panose="02020603050405020304" pitchFamily="18" charset="0"/>
              </a:defRPr>
            </a:lvl4pPr>
            <a:lvl5pPr marL="2743200" indent="-457200" algn="l">
              <a:defRPr sz="2400">
                <a:solidFill>
                  <a:schemeClr val="tx1"/>
                </a:solidFill>
                <a:latin typeface="Times" panose="02020603050405020304" pitchFamily="18" charset="0"/>
              </a:defRPr>
            </a:lvl5pPr>
            <a:lvl6pPr marL="3200400" indent="-457200" eaLnBrk="0" fontAlgn="base" hangingPunct="0">
              <a:spcBef>
                <a:spcPct val="0"/>
              </a:spcBef>
              <a:spcAft>
                <a:spcPct val="0"/>
              </a:spcAft>
              <a:defRPr sz="2400">
                <a:solidFill>
                  <a:schemeClr val="tx1"/>
                </a:solidFill>
                <a:latin typeface="Times" panose="02020603050405020304" pitchFamily="18" charset="0"/>
              </a:defRPr>
            </a:lvl6pPr>
            <a:lvl7pPr marL="3657600" indent="-457200" eaLnBrk="0" fontAlgn="base" hangingPunct="0">
              <a:spcBef>
                <a:spcPct val="0"/>
              </a:spcBef>
              <a:spcAft>
                <a:spcPct val="0"/>
              </a:spcAft>
              <a:defRPr sz="2400">
                <a:solidFill>
                  <a:schemeClr val="tx1"/>
                </a:solidFill>
                <a:latin typeface="Times" panose="02020603050405020304" pitchFamily="18" charset="0"/>
              </a:defRPr>
            </a:lvl7pPr>
            <a:lvl8pPr marL="4114800" indent="-457200" eaLnBrk="0" fontAlgn="base" hangingPunct="0">
              <a:spcBef>
                <a:spcPct val="0"/>
              </a:spcBef>
              <a:spcAft>
                <a:spcPct val="0"/>
              </a:spcAft>
              <a:defRPr sz="2400">
                <a:solidFill>
                  <a:schemeClr val="tx1"/>
                </a:solidFill>
                <a:latin typeface="Times" panose="02020603050405020304" pitchFamily="18" charset="0"/>
              </a:defRPr>
            </a:lvl8pPr>
            <a:lvl9pPr marL="4572000" indent="-457200" eaLnBrk="0" fontAlgn="base" hangingPunct="0">
              <a:spcBef>
                <a:spcPct val="0"/>
              </a:spcBef>
              <a:spcAft>
                <a:spcPct val="0"/>
              </a:spcAft>
              <a:defRPr sz="2400">
                <a:solidFill>
                  <a:schemeClr val="tx1"/>
                </a:solidFill>
                <a:latin typeface="Times" panose="02020603050405020304" pitchFamily="18" charset="0"/>
              </a:defRPr>
            </a:lvl9pPr>
          </a:lstStyle>
          <a:p>
            <a:pPr lvl="1">
              <a:lnSpc>
                <a:spcPct val="90000"/>
              </a:lnSpc>
              <a:spcAft>
                <a:spcPct val="20000"/>
              </a:spcAft>
            </a:pPr>
            <a:r>
              <a:rPr lang="en-US" altLang="en-US" b="1" dirty="0" smtClean="0">
                <a:solidFill>
                  <a:srgbClr val="000000"/>
                </a:solidFill>
                <a:latin typeface="Arial" panose="020B0604020202020204" pitchFamily="34" charset="0"/>
              </a:rPr>
              <a:t>Transportation </a:t>
            </a:r>
            <a:r>
              <a:rPr lang="en-US" altLang="en-US" dirty="0" smtClean="0">
                <a:solidFill>
                  <a:srgbClr val="000000"/>
                </a:solidFill>
                <a:latin typeface="Arial" panose="020B0604020202020204" pitchFamily="34" charset="0"/>
              </a:rPr>
              <a:t>is the marketing function of moving products from a seller to a buyer. There are five major transportation forms that move products: </a:t>
            </a:r>
          </a:p>
          <a:p>
            <a:pPr lvl="2">
              <a:lnSpc>
                <a:spcPct val="90000"/>
              </a:lnSpc>
              <a:spcAft>
                <a:spcPct val="2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motor carriers</a:t>
            </a:r>
          </a:p>
          <a:p>
            <a:pPr lvl="2">
              <a:lnSpc>
                <a:spcPct val="90000"/>
              </a:lnSpc>
              <a:spcAft>
                <a:spcPct val="2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railroads</a:t>
            </a:r>
          </a:p>
          <a:p>
            <a:pPr lvl="2">
              <a:lnSpc>
                <a:spcPct val="90000"/>
              </a:lnSpc>
              <a:spcAft>
                <a:spcPct val="2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waterways</a:t>
            </a:r>
          </a:p>
          <a:p>
            <a:pPr lvl="2">
              <a:lnSpc>
                <a:spcPct val="90000"/>
              </a:lnSpc>
              <a:spcAft>
                <a:spcPct val="2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pipelines</a:t>
            </a:r>
          </a:p>
          <a:p>
            <a:pPr lvl="2">
              <a:lnSpc>
                <a:spcPct val="90000"/>
              </a:lnSpc>
              <a:spcAft>
                <a:spcPct val="2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air carriers</a:t>
            </a:r>
          </a:p>
        </p:txBody>
      </p:sp>
    </p:spTree>
    <p:extLst>
      <p:ext uri="{BB962C8B-B14F-4D97-AF65-F5344CB8AC3E}">
        <p14:creationId xmlns:p14="http://schemas.microsoft.com/office/powerpoint/2010/main" val="78846912"/>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Text Box 8"/>
          <p:cNvSpPr txBox="1">
            <a:spLocks noChangeArrowheads="1"/>
          </p:cNvSpPr>
          <p:nvPr/>
        </p:nvSpPr>
        <p:spPr bwMode="auto">
          <a:xfrm>
            <a:off x="394951" y="451968"/>
            <a:ext cx="2837645" cy="1145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dirty="0" smtClean="0">
                <a:solidFill>
                  <a:srgbClr val="FF0000"/>
                </a:solidFill>
                <a:latin typeface="Snap ITC" panose="04040A07060A02020202" pitchFamily="82" charset="0"/>
              </a:rPr>
              <a:t>Trucking</a:t>
            </a:r>
          </a:p>
        </p:txBody>
      </p:sp>
      <p:sp>
        <p:nvSpPr>
          <p:cNvPr id="15377" name="Text Box 17"/>
          <p:cNvSpPr txBox="1">
            <a:spLocks noChangeArrowheads="1"/>
          </p:cNvSpPr>
          <p:nvPr/>
        </p:nvSpPr>
        <p:spPr bwMode="auto">
          <a:xfrm>
            <a:off x="676141" y="2577228"/>
            <a:ext cx="6781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50900" indent="-333375" algn="l">
              <a:defRPr sz="2400">
                <a:solidFill>
                  <a:schemeClr val="tx1"/>
                </a:solidFill>
                <a:latin typeface="Times" panose="02020603050405020304" pitchFamily="18" charset="0"/>
              </a:defRPr>
            </a:lvl3pPr>
            <a:lvl4pPr marL="96520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40000"/>
              </a:spcAft>
            </a:pPr>
            <a:r>
              <a:rPr lang="en-US" altLang="en-US" b="1" u="sng" dirty="0" smtClean="0">
                <a:solidFill>
                  <a:srgbClr val="000000"/>
                </a:solidFill>
                <a:latin typeface="Arial" panose="020B0604020202020204" pitchFamily="34" charset="0"/>
              </a:rPr>
              <a:t>Trucks </a:t>
            </a:r>
            <a:r>
              <a:rPr lang="en-US" altLang="en-US" dirty="0" smtClean="0">
                <a:solidFill>
                  <a:srgbClr val="000000"/>
                </a:solidFill>
                <a:latin typeface="Arial" panose="020B0604020202020204" pitchFamily="34" charset="0"/>
              </a:rPr>
              <a:t>(or motor carriers) are the most frequently used form of transportation. They carry higher-valued products that are expensive to carry in inventory. Businesses use trucks for virtually all </a:t>
            </a:r>
            <a:r>
              <a:rPr lang="en-US" altLang="en-US" b="1" dirty="0" err="1" smtClean="0">
                <a:solidFill>
                  <a:srgbClr val="000000"/>
                </a:solidFill>
                <a:latin typeface="Arial" panose="020B0604020202020204" pitchFamily="34" charset="0"/>
              </a:rPr>
              <a:t>intracity</a:t>
            </a:r>
            <a:r>
              <a:rPr lang="en-US" altLang="en-US" dirty="0" smtClean="0">
                <a:solidFill>
                  <a:srgbClr val="000000"/>
                </a:solidFill>
                <a:latin typeface="Arial" panose="020B0604020202020204" pitchFamily="34" charset="0"/>
              </a:rPr>
              <a:t> (within a city) shipping and for 26 percent of the </a:t>
            </a:r>
            <a:r>
              <a:rPr lang="en-US" altLang="en-US" b="1" dirty="0" smtClean="0">
                <a:solidFill>
                  <a:srgbClr val="000000"/>
                </a:solidFill>
                <a:latin typeface="Arial" panose="020B0604020202020204" pitchFamily="34" charset="0"/>
              </a:rPr>
              <a:t>intercity</a:t>
            </a:r>
            <a:r>
              <a:rPr lang="en-US" altLang="en-US" dirty="0" smtClean="0">
                <a:solidFill>
                  <a:srgbClr val="000000"/>
                </a:solidFill>
                <a:latin typeface="Arial" panose="020B0604020202020204" pitchFamily="34" charset="0"/>
              </a:rPr>
              <a:t> (between cities) freight traffic in the United States.</a:t>
            </a:r>
          </a:p>
        </p:txBody>
      </p:sp>
      <p:pic>
        <p:nvPicPr>
          <p:cNvPr id="2" name="Picture 1"/>
          <p:cNvPicPr>
            <a:picLocks noChangeAspect="1"/>
          </p:cNvPicPr>
          <p:nvPr/>
        </p:nvPicPr>
        <p:blipFill>
          <a:blip r:embed="rId2"/>
          <a:stretch>
            <a:fillRect/>
          </a:stretch>
        </p:blipFill>
        <p:spPr>
          <a:xfrm>
            <a:off x="5257800" y="915988"/>
            <a:ext cx="3352800" cy="1362075"/>
          </a:xfrm>
          <a:prstGeom prst="rect">
            <a:avLst/>
          </a:prstGeom>
        </p:spPr>
      </p:pic>
      <p:sp>
        <p:nvSpPr>
          <p:cNvPr id="10" name="Text Box 8"/>
          <p:cNvSpPr txBox="1">
            <a:spLocks noChangeArrowheads="1"/>
          </p:cNvSpPr>
          <p:nvPr/>
        </p:nvSpPr>
        <p:spPr bwMode="auto">
          <a:xfrm>
            <a:off x="3335628" y="1024497"/>
            <a:ext cx="2025204" cy="3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dirty="0" smtClean="0">
                <a:solidFill>
                  <a:srgbClr val="000000"/>
                </a:solidFill>
                <a:latin typeface="Snap ITC" panose="04040A07060A02020202" pitchFamily="82" charset="0"/>
              </a:rPr>
              <a:t>(Road)</a:t>
            </a:r>
          </a:p>
        </p:txBody>
      </p:sp>
    </p:spTree>
    <p:extLst>
      <p:ext uri="{BB962C8B-B14F-4D97-AF65-F5344CB8AC3E}">
        <p14:creationId xmlns:p14="http://schemas.microsoft.com/office/powerpoint/2010/main" val="2188419248"/>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Text Box 7"/>
          <p:cNvSpPr txBox="1">
            <a:spLocks noChangeArrowheads="1"/>
          </p:cNvSpPr>
          <p:nvPr/>
        </p:nvSpPr>
        <p:spPr bwMode="auto">
          <a:xfrm>
            <a:off x="1371600" y="2527300"/>
            <a:ext cx="6400800"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747713" indent="-400050" algn="l">
              <a:defRPr sz="2400">
                <a:solidFill>
                  <a:schemeClr val="tx1"/>
                </a:solidFill>
                <a:latin typeface="Times" panose="02020603050405020304" pitchFamily="18" charset="0"/>
              </a:defRPr>
            </a:lvl3pPr>
            <a:lvl4pPr marL="862013"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40000"/>
              </a:spcAft>
            </a:pPr>
            <a:r>
              <a:rPr lang="en-US" altLang="en-US" smtClean="0">
                <a:solidFill>
                  <a:srgbClr val="000000"/>
                </a:solidFill>
                <a:latin typeface="Arial" panose="020B0604020202020204" pitchFamily="34" charset="0"/>
              </a:rPr>
              <a:t>Businesses that use trucks to move their products can use: </a:t>
            </a:r>
          </a:p>
          <a:p>
            <a:pPr lvl="2">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for-hire carriers</a:t>
            </a:r>
          </a:p>
          <a:p>
            <a:pPr lvl="2">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private carriers</a:t>
            </a:r>
          </a:p>
          <a:p>
            <a:pPr lvl="2">
              <a:spcAft>
                <a:spcPct val="40000"/>
              </a:spcAft>
              <a:buClr>
                <a:srgbClr val="007546"/>
              </a:buClr>
              <a:buFont typeface="Webdings" panose="05030102010509060703" pitchFamily="18" charset="2"/>
              <a:buChar char="="/>
            </a:pPr>
            <a:r>
              <a:rPr lang="en-US" altLang="en-US" smtClean="0">
                <a:solidFill>
                  <a:srgbClr val="000000"/>
                </a:solidFill>
                <a:latin typeface="Arial" panose="020B0604020202020204" pitchFamily="34" charset="0"/>
              </a:rPr>
              <a:t>a combination of both </a:t>
            </a:r>
          </a:p>
        </p:txBody>
      </p:sp>
      <p:sp>
        <p:nvSpPr>
          <p:cNvPr id="17416" name="Text Box 8"/>
          <p:cNvSpPr txBox="1">
            <a:spLocks noChangeArrowheads="1"/>
          </p:cNvSpPr>
          <p:nvPr/>
        </p:nvSpPr>
        <p:spPr bwMode="auto">
          <a:xfrm>
            <a:off x="408010" y="1481071"/>
            <a:ext cx="4022322" cy="84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prstTxWarp prst="textPlain">
              <a:avLst/>
            </a:prstTxWarp>
            <a:spAutoFit/>
          </a:bodyPr>
          <a:lstStyle/>
          <a:p>
            <a:pPr eaLnBrk="0" hangingPunct="0">
              <a:lnSpc>
                <a:spcPct val="80000"/>
              </a:lnSpc>
            </a:pPr>
            <a:r>
              <a:rPr lang="en-US" altLang="en-US" dirty="0" smtClean="0">
                <a:solidFill>
                  <a:srgbClr val="FF0000"/>
                </a:solidFill>
                <a:latin typeface="Snap ITC" panose="04040A07060A02020202" pitchFamily="82" charset="0"/>
              </a:rPr>
              <a:t>Types of Carriers</a:t>
            </a:r>
          </a:p>
        </p:txBody>
      </p:sp>
    </p:spTree>
    <p:extLst>
      <p:ext uri="{BB962C8B-B14F-4D97-AF65-F5344CB8AC3E}">
        <p14:creationId xmlns:p14="http://schemas.microsoft.com/office/powerpoint/2010/main" val="2475374946"/>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843566" y="1008465"/>
            <a:ext cx="6629400" cy="4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747713" indent="-339725" algn="l">
              <a:defRPr sz="2400">
                <a:solidFill>
                  <a:schemeClr val="tx1"/>
                </a:solidFill>
                <a:latin typeface="Times" panose="02020603050405020304" pitchFamily="18" charset="0"/>
              </a:defRPr>
            </a:lvl3pPr>
            <a:lvl4pPr marL="96520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lvl="1">
              <a:spcAft>
                <a:spcPct val="40000"/>
              </a:spcAft>
            </a:pPr>
            <a:r>
              <a:rPr lang="en-US" altLang="en-US" dirty="0" smtClean="0">
                <a:solidFill>
                  <a:srgbClr val="000000"/>
                </a:solidFill>
                <a:latin typeface="Arial" panose="020B0604020202020204" pitchFamily="34" charset="0"/>
              </a:rPr>
              <a:t>For-hire carriers include common carriers and contract carriers.</a:t>
            </a:r>
          </a:p>
          <a:p>
            <a:pPr lvl="2">
              <a:spcAft>
                <a:spcPct val="40000"/>
              </a:spcAft>
              <a:buClr>
                <a:srgbClr val="007546"/>
              </a:buClr>
              <a:buFont typeface="Webdings" panose="05030102010509060703" pitchFamily="18" charset="2"/>
              <a:buChar char="="/>
            </a:pPr>
            <a:r>
              <a:rPr lang="en-US" altLang="en-US" b="1" dirty="0" smtClean="0">
                <a:solidFill>
                  <a:srgbClr val="000000"/>
                </a:solidFill>
                <a:latin typeface="Arial" panose="020B0604020202020204" pitchFamily="34" charset="0"/>
              </a:rPr>
              <a:t>Common carriers </a:t>
            </a:r>
            <a:r>
              <a:rPr lang="en-US" altLang="en-US" dirty="0" smtClean="0">
                <a:solidFill>
                  <a:srgbClr val="000000"/>
                </a:solidFill>
                <a:latin typeface="Arial" panose="020B0604020202020204" pitchFamily="34" charset="0"/>
              </a:rPr>
              <a:t>provide transportation services to any business in its operating area for a fee.</a:t>
            </a:r>
          </a:p>
          <a:p>
            <a:pPr lvl="2">
              <a:spcAft>
                <a:spcPct val="40000"/>
              </a:spcAft>
              <a:buClr>
                <a:srgbClr val="007546"/>
              </a:buClr>
              <a:buFont typeface="Webdings" panose="05030102010509060703" pitchFamily="18" charset="2"/>
              <a:buChar char="="/>
            </a:pPr>
            <a:r>
              <a:rPr lang="en-US" altLang="en-US" dirty="0" smtClean="0">
                <a:solidFill>
                  <a:srgbClr val="000000"/>
                </a:solidFill>
                <a:latin typeface="Arial" panose="020B0604020202020204" pitchFamily="34" charset="0"/>
              </a:rPr>
              <a:t>A </a:t>
            </a:r>
            <a:r>
              <a:rPr lang="en-US" altLang="en-US" b="1" dirty="0" smtClean="0">
                <a:solidFill>
                  <a:srgbClr val="000000"/>
                </a:solidFill>
                <a:latin typeface="Arial" panose="020B0604020202020204" pitchFamily="34" charset="0"/>
              </a:rPr>
              <a:t>contract carrier </a:t>
            </a:r>
            <a:r>
              <a:rPr lang="en-US" altLang="en-US" dirty="0" smtClean="0">
                <a:solidFill>
                  <a:srgbClr val="000000"/>
                </a:solidFill>
                <a:latin typeface="Arial" panose="020B0604020202020204" pitchFamily="34" charset="0"/>
              </a:rPr>
              <a:t>provides equipment and drivers for specific routes, according to agreements with the shipper.</a:t>
            </a:r>
          </a:p>
          <a:p>
            <a:pPr lvl="2">
              <a:spcAft>
                <a:spcPct val="40000"/>
              </a:spcAft>
              <a:buClr>
                <a:srgbClr val="007546"/>
              </a:buClr>
              <a:buFont typeface="Webdings" panose="05030102010509060703" pitchFamily="18" charset="2"/>
              <a:buChar char="="/>
            </a:pPr>
            <a:r>
              <a:rPr lang="en-US" altLang="en-US" b="1" dirty="0" smtClean="0">
                <a:solidFill>
                  <a:srgbClr val="000000"/>
                </a:solidFill>
                <a:latin typeface="Arial" panose="020B0604020202020204" pitchFamily="34" charset="0"/>
              </a:rPr>
              <a:t>Private carriers </a:t>
            </a:r>
            <a:r>
              <a:rPr lang="en-US" altLang="en-US" dirty="0" smtClean="0">
                <a:solidFill>
                  <a:srgbClr val="000000"/>
                </a:solidFill>
                <a:latin typeface="Arial" panose="020B0604020202020204" pitchFamily="34" charset="0"/>
              </a:rPr>
              <a:t>transport goods for an individual business. </a:t>
            </a:r>
          </a:p>
        </p:txBody>
      </p:sp>
      <p:sp>
        <p:nvSpPr>
          <p:cNvPr id="18440" name="Text Box 8"/>
          <p:cNvSpPr txBox="1">
            <a:spLocks noChangeArrowheads="1"/>
          </p:cNvSpPr>
          <p:nvPr/>
        </p:nvSpPr>
        <p:spPr bwMode="auto">
          <a:xfrm>
            <a:off x="211651" y="155754"/>
            <a:ext cx="304323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80000"/>
              </a:lnSpc>
            </a:pPr>
            <a:r>
              <a:rPr lang="en-US" altLang="en-US" dirty="0" smtClean="0">
                <a:solidFill>
                  <a:srgbClr val="FF0000"/>
                </a:solidFill>
                <a:latin typeface="Arial Black" panose="020B0A04020102020204" pitchFamily="34" charset="0"/>
              </a:rPr>
              <a:t>Types of Carriers</a:t>
            </a:r>
          </a:p>
        </p:txBody>
      </p:sp>
    </p:spTree>
    <p:extLst>
      <p:ext uri="{BB962C8B-B14F-4D97-AF65-F5344CB8AC3E}">
        <p14:creationId xmlns:p14="http://schemas.microsoft.com/office/powerpoint/2010/main" val="486481866"/>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Text Box 6"/>
          <p:cNvSpPr txBox="1">
            <a:spLocks noChangeArrowheads="1"/>
          </p:cNvSpPr>
          <p:nvPr/>
        </p:nvSpPr>
        <p:spPr bwMode="auto">
          <a:xfrm>
            <a:off x="583842" y="2318936"/>
            <a:ext cx="640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449263" algn="l">
              <a:defRPr sz="2400">
                <a:solidFill>
                  <a:schemeClr val="tx1"/>
                </a:solidFill>
                <a:latin typeface="Times" panose="02020603050405020304" pitchFamily="18" charset="0"/>
              </a:defRPr>
            </a:lvl3pPr>
            <a:lvl4pPr marL="563563"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hangingPunct="0"/>
            <a:r>
              <a:rPr lang="en-US" altLang="en-US" b="1" dirty="0" smtClean="0">
                <a:solidFill>
                  <a:srgbClr val="000000"/>
                </a:solidFill>
                <a:latin typeface="Arial" panose="020B0604020202020204" pitchFamily="34" charset="0"/>
              </a:rPr>
              <a:t>Exempt carriers</a:t>
            </a:r>
            <a:r>
              <a:rPr lang="en-US" altLang="en-US" dirty="0" smtClean="0">
                <a:solidFill>
                  <a:srgbClr val="000000"/>
                </a:solidFill>
                <a:latin typeface="Arial" panose="020B0604020202020204" pitchFamily="34" charset="0"/>
              </a:rPr>
              <a:t>, which commonly carry agricultural products, are free from direct regulation of rates and operating procedures. Exempt carrier status can also be granted </a:t>
            </a:r>
            <a:br>
              <a:rPr lang="en-US" altLang="en-US" dirty="0" smtClean="0">
                <a:solidFill>
                  <a:srgbClr val="000000"/>
                </a:solidFill>
                <a:latin typeface="Arial" panose="020B0604020202020204" pitchFamily="34" charset="0"/>
              </a:rPr>
            </a:br>
            <a:r>
              <a:rPr lang="en-US" altLang="en-US" dirty="0" smtClean="0">
                <a:solidFill>
                  <a:srgbClr val="000000"/>
                </a:solidFill>
                <a:latin typeface="Arial" panose="020B0604020202020204" pitchFamily="34" charset="0"/>
              </a:rPr>
              <a:t>to local transportation firms that make </a:t>
            </a:r>
            <a:br>
              <a:rPr lang="en-US" altLang="en-US" dirty="0" smtClean="0">
                <a:solidFill>
                  <a:srgbClr val="000000"/>
                </a:solidFill>
                <a:latin typeface="Arial" panose="020B0604020202020204" pitchFamily="34" charset="0"/>
              </a:rPr>
            </a:br>
            <a:r>
              <a:rPr lang="en-US" altLang="en-US" dirty="0" smtClean="0">
                <a:solidFill>
                  <a:srgbClr val="000000"/>
                </a:solidFill>
                <a:latin typeface="Arial" panose="020B0604020202020204" pitchFamily="34" charset="0"/>
              </a:rPr>
              <a:t>short-distance deliveries within specified trading areas in cities.</a:t>
            </a:r>
          </a:p>
        </p:txBody>
      </p:sp>
      <p:pic>
        <p:nvPicPr>
          <p:cNvPr id="3" name="Picture 2"/>
          <p:cNvPicPr>
            <a:picLocks noChangeAspect="1"/>
          </p:cNvPicPr>
          <p:nvPr/>
        </p:nvPicPr>
        <p:blipFill>
          <a:blip r:embed="rId2"/>
          <a:stretch>
            <a:fillRect/>
          </a:stretch>
        </p:blipFill>
        <p:spPr>
          <a:xfrm>
            <a:off x="6083321" y="456261"/>
            <a:ext cx="2695575" cy="1695450"/>
          </a:xfrm>
          <a:prstGeom prst="rect">
            <a:avLst/>
          </a:prstGeom>
          <a:ln>
            <a:noFill/>
          </a:ln>
          <a:effectLst>
            <a:outerShdw blurRad="292100" dist="139700" dir="2700000" algn="tl" rotWithShape="0">
              <a:srgbClr val="333333">
                <a:alpha val="65000"/>
              </a:srgbClr>
            </a:outerShdw>
          </a:effectLst>
        </p:spPr>
      </p:pic>
      <p:pic>
        <p:nvPicPr>
          <p:cNvPr id="126988" name="Picture 12" descr="Image result for exempt carr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42" y="465786"/>
            <a:ext cx="272415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30755425"/>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6" name="Text Box 6"/>
          <p:cNvSpPr txBox="1">
            <a:spLocks noChangeArrowheads="1"/>
          </p:cNvSpPr>
          <p:nvPr/>
        </p:nvSpPr>
        <p:spPr bwMode="auto">
          <a:xfrm>
            <a:off x="1627031" y="1979859"/>
            <a:ext cx="5867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449263" algn="l">
              <a:defRPr sz="2400">
                <a:solidFill>
                  <a:schemeClr val="tx1"/>
                </a:solidFill>
                <a:latin typeface="Times" panose="02020603050405020304" pitchFamily="18" charset="0"/>
              </a:defRPr>
            </a:lvl3pPr>
            <a:lvl4pPr marL="563563"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hangingPunct="0"/>
            <a:r>
              <a:rPr lang="en-US" altLang="en-US" dirty="0" smtClean="0">
                <a:solidFill>
                  <a:srgbClr val="000000"/>
                </a:solidFill>
                <a:latin typeface="Arial" panose="020B0604020202020204" pitchFamily="34" charset="0"/>
              </a:rPr>
              <a:t>Trains transport nearly 38 percent of the total intercity </a:t>
            </a:r>
            <a:r>
              <a:rPr lang="en-US" altLang="en-US" b="1" dirty="0" smtClean="0">
                <a:solidFill>
                  <a:srgbClr val="000000"/>
                </a:solidFill>
                <a:latin typeface="Arial" panose="020B0604020202020204" pitchFamily="34" charset="0"/>
              </a:rPr>
              <a:t>ton-miles</a:t>
            </a:r>
            <a:r>
              <a:rPr lang="en-US" altLang="en-US" dirty="0" smtClean="0">
                <a:solidFill>
                  <a:srgbClr val="000000"/>
                </a:solidFill>
                <a:latin typeface="Arial" panose="020B0604020202020204" pitchFamily="34" charset="0"/>
              </a:rPr>
              <a:t> (the movement of one ton of freight one mile) of freight. Trains are important for moving heavy and bulky freight, such as coal, steel, lumber, chemicals, grain, farm equipment, and automobiles, over long distances.</a:t>
            </a:r>
          </a:p>
        </p:txBody>
      </p:sp>
      <p:sp>
        <p:nvSpPr>
          <p:cNvPr id="133127" name="Text Box 7"/>
          <p:cNvSpPr txBox="1">
            <a:spLocks noChangeArrowheads="1"/>
          </p:cNvSpPr>
          <p:nvPr/>
        </p:nvSpPr>
        <p:spPr bwMode="auto">
          <a:xfrm>
            <a:off x="314682" y="529241"/>
            <a:ext cx="4051255" cy="92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prstTxWarp prst="textPlain">
              <a:avLst/>
            </a:prstTxWarp>
            <a:spAutoFit/>
          </a:bodyPr>
          <a:lstStyle/>
          <a:p>
            <a:pPr eaLnBrk="0" hangingPunct="0">
              <a:lnSpc>
                <a:spcPct val="80000"/>
              </a:lnSpc>
            </a:pPr>
            <a:r>
              <a:rPr lang="en-US" altLang="en-US" smtClean="0">
                <a:solidFill>
                  <a:srgbClr val="FF0000"/>
                </a:solidFill>
                <a:latin typeface="Snap ITC" panose="04040A07060A02020202" pitchFamily="82" charset="0"/>
              </a:rPr>
              <a:t>Rail Transportation</a:t>
            </a:r>
          </a:p>
        </p:txBody>
      </p:sp>
      <p:pic>
        <p:nvPicPr>
          <p:cNvPr id="2" name="Picture 1"/>
          <p:cNvPicPr>
            <a:picLocks noChangeAspect="1"/>
          </p:cNvPicPr>
          <p:nvPr/>
        </p:nvPicPr>
        <p:blipFill>
          <a:blip r:embed="rId2"/>
          <a:stretch>
            <a:fillRect/>
          </a:stretch>
        </p:blipFill>
        <p:spPr>
          <a:xfrm>
            <a:off x="5693267" y="4959976"/>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3"/>
          <a:stretch>
            <a:fillRect/>
          </a:stretch>
        </p:blipFill>
        <p:spPr>
          <a:xfrm>
            <a:off x="636632" y="4959976"/>
            <a:ext cx="2847975" cy="1600200"/>
          </a:xfrm>
          <a:prstGeom prst="rect">
            <a:avLst/>
          </a:prstGeom>
        </p:spPr>
      </p:pic>
    </p:spTree>
    <p:extLst>
      <p:ext uri="{BB962C8B-B14F-4D97-AF65-F5344CB8AC3E}">
        <p14:creationId xmlns:p14="http://schemas.microsoft.com/office/powerpoint/2010/main" val="271401506"/>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6" name="Text Box 6"/>
          <p:cNvSpPr txBox="1">
            <a:spLocks noChangeArrowheads="1"/>
          </p:cNvSpPr>
          <p:nvPr/>
        </p:nvSpPr>
        <p:spPr bwMode="auto">
          <a:xfrm>
            <a:off x="1524000" y="2576513"/>
            <a:ext cx="5715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panose="02020603050405020304" pitchFamily="18" charset="0"/>
              </a:defRPr>
            </a:lvl1pPr>
            <a:lvl2pPr marL="114300" algn="l">
              <a:defRPr sz="2400">
                <a:solidFill>
                  <a:schemeClr val="tx1"/>
                </a:solidFill>
                <a:latin typeface="Times" panose="02020603050405020304" pitchFamily="18" charset="0"/>
              </a:defRPr>
            </a:lvl2pPr>
            <a:lvl3pPr marL="806450" indent="-357188" algn="l">
              <a:defRPr sz="2400">
                <a:solidFill>
                  <a:schemeClr val="tx1"/>
                </a:solidFill>
                <a:latin typeface="Times" panose="02020603050405020304" pitchFamily="18" charset="0"/>
              </a:defRPr>
            </a:lvl3pPr>
            <a:lvl4pPr marL="920750" algn="l">
              <a:defRPr sz="2400">
                <a:solidFill>
                  <a:schemeClr val="tx1"/>
                </a:solidFill>
                <a:latin typeface="Times" panose="02020603050405020304" pitchFamily="18" charset="0"/>
              </a:defRPr>
            </a:lvl4pPr>
            <a:lvl5pPr algn="l">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hangingPunct="0"/>
            <a:r>
              <a:rPr lang="en-US" altLang="en-US" smtClean="0">
                <a:solidFill>
                  <a:srgbClr val="000000"/>
                </a:solidFill>
                <a:latin typeface="Arial" panose="020B0604020202020204" pitchFamily="34" charset="0"/>
              </a:rPr>
              <a:t>Shipment over water is one of the oldest methods of transporting merchandise. The United States Maritime Commission regulates U.S. water transportation.</a:t>
            </a:r>
          </a:p>
        </p:txBody>
      </p:sp>
      <p:sp>
        <p:nvSpPr>
          <p:cNvPr id="138247" name="Text Box 7"/>
          <p:cNvSpPr txBox="1">
            <a:spLocks noChangeArrowheads="1"/>
          </p:cNvSpPr>
          <p:nvPr/>
        </p:nvSpPr>
        <p:spPr bwMode="auto">
          <a:xfrm>
            <a:off x="232401" y="1558344"/>
            <a:ext cx="4378236" cy="73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prstTxWarp prst="textPlain">
              <a:avLst/>
            </a:prstTxWarp>
            <a:spAutoFit/>
          </a:bodyPr>
          <a:lstStyle/>
          <a:p>
            <a:pPr eaLnBrk="0" hangingPunct="0">
              <a:lnSpc>
                <a:spcPct val="80000"/>
              </a:lnSpc>
            </a:pPr>
            <a:r>
              <a:rPr lang="en-US" altLang="en-US" dirty="0" smtClean="0">
                <a:solidFill>
                  <a:srgbClr val="FF0000"/>
                </a:solidFill>
                <a:latin typeface="Snap ITC" panose="04040A07060A02020202" pitchFamily="82" charset="0"/>
              </a:rPr>
              <a:t>Water Transportation</a:t>
            </a:r>
          </a:p>
        </p:txBody>
      </p:sp>
      <p:pic>
        <p:nvPicPr>
          <p:cNvPr id="2" name="Picture 1"/>
          <p:cNvPicPr>
            <a:picLocks noChangeAspect="1"/>
          </p:cNvPicPr>
          <p:nvPr/>
        </p:nvPicPr>
        <p:blipFill>
          <a:blip r:embed="rId2"/>
          <a:stretch>
            <a:fillRect/>
          </a:stretch>
        </p:blipFill>
        <p:spPr>
          <a:xfrm>
            <a:off x="5929312" y="4595165"/>
            <a:ext cx="2619375" cy="17430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71440811"/>
      </p:ext>
    </p:extLst>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PPP_SUTIL_TXT_Utility04</Template>
  <TotalTime>12205</TotalTime>
  <Words>486</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Arial</vt:lpstr>
      <vt:lpstr>Arial Black</vt:lpstr>
      <vt:lpstr>Bernard MT Condensed</vt:lpstr>
      <vt:lpstr>Britannic Bold</vt:lpstr>
      <vt:lpstr>Calibri</vt:lpstr>
      <vt:lpstr>Calibri Light</vt:lpstr>
      <vt:lpstr>Snap ITC</vt:lpstr>
      <vt:lpstr>Times</vt:lpstr>
      <vt:lpstr>Webdings</vt:lpstr>
      <vt:lpstr>Wingdings</vt:lpstr>
      <vt:lpstr>Office Theme</vt:lpstr>
      <vt:lpstr>1_Blank</vt:lpstr>
      <vt:lpstr>Welcome 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Channels of Distribution</dc:title>
  <dc:creator>William Keil</dc:creator>
  <cp:lastModifiedBy>Morris, Marla</cp:lastModifiedBy>
  <cp:revision>51</cp:revision>
  <cp:lastPrinted>2018-03-20T13:58:49Z</cp:lastPrinted>
  <dcterms:created xsi:type="dcterms:W3CDTF">2003-12-31T01:50:25Z</dcterms:created>
  <dcterms:modified xsi:type="dcterms:W3CDTF">2018-03-26T12:53:36Z</dcterms:modified>
</cp:coreProperties>
</file>